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0" r:id="rId1"/>
  </p:sldMasterIdLst>
  <p:sldIdLst>
    <p:sldId id="257" r:id="rId2"/>
    <p:sldId id="258" r:id="rId3"/>
    <p:sldId id="261" r:id="rId4"/>
    <p:sldId id="276" r:id="rId5"/>
    <p:sldId id="279" r:id="rId6"/>
    <p:sldId id="278" r:id="rId7"/>
    <p:sldId id="262" r:id="rId8"/>
    <p:sldId id="268" r:id="rId9"/>
    <p:sldId id="269" r:id="rId10"/>
    <p:sldId id="271" r:id="rId11"/>
    <p:sldId id="275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82" autoAdjust="0"/>
  </p:normalViewPr>
  <p:slideViewPr>
    <p:cSldViewPr snapToGrid="0">
      <p:cViewPr>
        <p:scale>
          <a:sx n="75" d="100"/>
          <a:sy n="75" d="100"/>
        </p:scale>
        <p:origin x="-1914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4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4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6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5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4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9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1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1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7AEB-94DB-40A9-9E15-78AD43167A7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1913-0841-45D6-B2D3-70FB15A4B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1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urazhkaplus.ru/wp-content/uploads/2018/11/%D0%BD%D0%B5%D0%B1%D0%BE-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" y="77119"/>
            <a:ext cx="11810083" cy="63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4" y="252142"/>
            <a:ext cx="1543219" cy="13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5289" y="2210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8039" y="2579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39911" y="458939"/>
            <a:ext cx="90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ФЕДЕРАЛЬНАЯ СЛУЖБА ПО НАДЗОРУ В СФЕРЕ ЗАЩИТЫ ПРАВ ПОТРЕБИТЕЛЕЙ И БЛАГОПОЛУЧИЯ ЧЕЛОВЕКА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2014" y="420182"/>
            <a:ext cx="8553272" cy="97067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22877" y="2466775"/>
            <a:ext cx="102848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Санитарно-эпидемиологические требования 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предоставлению гостиничных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услуг»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4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Докладчик: </a:t>
            </a:r>
            <a:r>
              <a:rPr lang="ru-RU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.о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начальника отдела  надзора за объектами коммунально-бытового назначения и по гигиене труда Управления Роспотребнадзора по РД  </a:t>
            </a:r>
            <a:r>
              <a:rPr lang="ru-RU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Ахмедханова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О.Ч.</a:t>
            </a:r>
            <a:endParaRPr lang="ru-RU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854107"/>
            <a:ext cx="10820400" cy="56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1" y="7937"/>
            <a:ext cx="918711" cy="7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10491" y="854107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1267" y="141970"/>
            <a:ext cx="999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Перечень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документов,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представляемых  Ю/Л, ИП  при проведении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5200" y="854107"/>
            <a:ext cx="102835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Устав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(для ЮЛ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Правоустанавливающие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на помещение (договор аренды помещений, свидетельство о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собственности.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Уведомление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переводе жилого помещения в нежилое помещение.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Программа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производственного контроля с результатами ее исполнения за 2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года. 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Документы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подтверждающие проведение дезинфекционных, дезинсекционных,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дератизационных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актами выполненных работ за период с начала календарного года и за предыдущий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Должностные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обязанности (инструкции) руководителя, заместителя и иных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сотрудников.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Перечень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контингентов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 и поименные списки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подлежащих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прохождению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предварительного и периодического медицинского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  Заключительный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по результатам периодических медицинских осмотров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утвержденный председателем врачебной комиссии и заверенный печатью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медицинской организации.</a:t>
            </a:r>
          </a:p>
          <a:p>
            <a:pPr lvl="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 Медицинские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книжки работников с отметками о прохождении </a:t>
            </a:r>
          </a:p>
          <a:p>
            <a:pPr lvl="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периодических медицинских осмотров, профилактических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прививок</a:t>
            </a:r>
          </a:p>
          <a:p>
            <a:pPr lvl="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гигиенической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аттестации.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10.  Договор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вывоз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актами выполненных работ за период с начала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календарного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и за предыдущий год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11.  Уведомление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начале осуществления деятельности по предоставлению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услуг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88" y="3327400"/>
            <a:ext cx="2831820" cy="31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urazhkaplus.ru/wp-content/uploads/2018/11/%D0%BD%D0%B5%D0%B1%D0%BE-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0" y="215899"/>
            <a:ext cx="1169823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39" y="383948"/>
            <a:ext cx="2003599" cy="169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5289" y="2210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8039" y="2579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794" y="2467472"/>
            <a:ext cx="10476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«Оказывать </a:t>
            </a:r>
            <a:r>
              <a:rPr lang="ru-RU" sz="36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гостеприимство - значит нести ответственность за благополучие гостя в течение всего времени, пока он находится под вашим </a:t>
            </a:r>
            <a:r>
              <a:rPr lang="ru-RU" sz="3600" b="1" i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кровом»</a:t>
            </a:r>
            <a:endParaRPr lang="ru-RU" sz="3600" b="1" i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6" y="806669"/>
            <a:ext cx="11809604" cy="56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210491" y="854107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33" y="87571"/>
            <a:ext cx="918711" cy="7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0491" y="160338"/>
            <a:ext cx="103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Уведомление о начале осуществления предпринимательской деятельности 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предоставлению услуг временного проживания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://is.gorod-info.ru/870279_orig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" y="1082078"/>
            <a:ext cx="2558811" cy="34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6300" y="1082078"/>
            <a:ext cx="4592962" cy="396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b="1" dirty="0">
                <a:latin typeface="Cambria" pitchFamily="18" charset="0"/>
                <a:ea typeface="Cambria" pitchFamily="18" charset="0"/>
              </a:rPr>
              <a:t>П</a:t>
            </a:r>
            <a:r>
              <a:rPr lang="ru-RU" sz="1700" b="1" dirty="0" smtClean="0">
                <a:latin typeface="Cambria" pitchFamily="18" charset="0"/>
                <a:ea typeface="Cambria" pitchFamily="18" charset="0"/>
              </a:rPr>
              <a:t>редприниматели (ю/л) должны  информировать </a:t>
            </a:r>
            <a:r>
              <a:rPr lang="ru-RU" sz="17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Управление </a:t>
            </a:r>
            <a:r>
              <a:rPr lang="ru-RU" sz="17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Роспотребнадзора</a:t>
            </a:r>
            <a:r>
              <a:rPr lang="ru-RU" sz="17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7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по РД</a:t>
            </a:r>
            <a:r>
              <a:rPr lang="ru-RU" sz="17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7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 </a:t>
            </a:r>
            <a:r>
              <a:rPr lang="ru-RU" sz="17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начале осуществления предпринимательской деятельности по представлению  услуг временного проживания</a:t>
            </a:r>
            <a:r>
              <a:rPr lang="ru-RU" sz="17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путем направления </a:t>
            </a:r>
            <a:r>
              <a:rPr lang="ru-RU" sz="17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Уведомления</a:t>
            </a:r>
            <a:r>
              <a:rPr lang="ru-RU" sz="1700" b="1" dirty="0" smtClean="0">
                <a:latin typeface="Cambria" pitchFamily="18" charset="0"/>
                <a:ea typeface="Cambria" pitchFamily="18" charset="0"/>
              </a:rPr>
              <a:t>, содержащего сведений </a:t>
            </a:r>
            <a:r>
              <a:rPr lang="ru-RU" sz="1700" b="1" dirty="0">
                <a:latin typeface="Cambria" pitchFamily="18" charset="0"/>
                <a:ea typeface="Cambria" pitchFamily="18" charset="0"/>
              </a:rPr>
              <a:t>об учредителе </a:t>
            </a:r>
            <a:r>
              <a:rPr lang="ru-RU" sz="1700" b="1" dirty="0" smtClean="0">
                <a:latin typeface="Cambria" pitchFamily="18" charset="0"/>
                <a:ea typeface="Cambria" pitchFamily="18" charset="0"/>
              </a:rPr>
              <a:t>и  </a:t>
            </a:r>
            <a:r>
              <a:rPr lang="ru-RU" sz="1700" b="1" dirty="0">
                <a:latin typeface="Cambria" pitchFamily="18" charset="0"/>
                <a:ea typeface="Cambria" pitchFamily="18" charset="0"/>
              </a:rPr>
              <a:t>предприятии, копии ОГРН и ИНН, </a:t>
            </a:r>
            <a:r>
              <a:rPr lang="ru-RU" sz="1700" b="1" dirty="0" smtClean="0">
                <a:latin typeface="Cambria" pitchFamily="18" charset="0"/>
                <a:ea typeface="Cambria" pitchFamily="18" charset="0"/>
              </a:rPr>
              <a:t> а </a:t>
            </a:r>
            <a:r>
              <a:rPr lang="ru-RU" sz="1700" b="1" dirty="0">
                <a:latin typeface="Cambria" pitchFamily="18" charset="0"/>
                <a:ea typeface="Cambria" pitchFamily="18" charset="0"/>
              </a:rPr>
              <a:t>также фактический и </a:t>
            </a:r>
            <a:r>
              <a:rPr lang="ru-RU" sz="1700" b="1" dirty="0" smtClean="0">
                <a:latin typeface="Cambria" pitchFamily="18" charset="0"/>
                <a:ea typeface="Cambria" pitchFamily="18" charset="0"/>
              </a:rPr>
              <a:t>юридический  </a:t>
            </a:r>
            <a:r>
              <a:rPr lang="ru-RU" sz="1700" b="1" dirty="0">
                <a:latin typeface="Cambria" pitchFamily="18" charset="0"/>
                <a:ea typeface="Cambria" pitchFamily="18" charset="0"/>
              </a:rPr>
              <a:t>адреса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1384" y="5111668"/>
            <a:ext cx="7318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 Правительства РФ от 16.07.2009 N 584 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Об уведомительном порядке начала осуществления отдельных видов предпринимательской деятельности" (вместе с "Правилами представления уведомлений о начале осуществления отдельных видов предпринимательской деятельности и учета указанных уведомлений")</a:t>
            </a:r>
            <a:endParaRPr lang="ru-RU" sz="16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4" name="Picture 6" descr="http://3.bp.blogspot.com/-vR21WpB-XcI/Uv_ZJIPfqrI/AAAAAAAAAPY/8BdK4vGAJec/s1600/%D0%A0%D0%B8%D1%81%D1%83%D0%BD%D0%BE%D0%BA+(3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59" y="1076313"/>
            <a:ext cx="3500890" cy="53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4" y="932965"/>
            <a:ext cx="11305008" cy="54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91" y="95929"/>
            <a:ext cx="918711" cy="7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10491" y="854107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491" y="160337"/>
            <a:ext cx="1024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Нормативные документы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по обеспечению санитарного законодательства в сфере оказания гостиничных услуг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15" y="1303582"/>
            <a:ext cx="6799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9800" y="1303583"/>
            <a:ext cx="7289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Закон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от 30.03.1999г. №52-ФЗ «О санитарно – эпидемиологическом благополучии населения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 (статьи 11, 17, 19, 22, 24, 32, 34, 35,  36).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СП 2.1.3678-20 «Санитарно-эпидемиологические требования к </a:t>
            </a:r>
            <a:r>
              <a:rPr lang="ru-RU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эксплуатации помещений, зданий,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услуг» (разделы 2 и 7 полностью, пункты 8.1,8.3 раздела 8);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СанПиН 2.1.3684-21 «Санитарно-эпидемиологические  требования               </a:t>
            </a:r>
            <a:r>
              <a:rPr lang="ru-RU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 содержанию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территорий городских и сельских поселений, </a:t>
            </a:r>
            <a:r>
              <a:rPr lang="ru-RU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 водным объектам, питьевой воде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и питьевому водоснабжению населения, атмосферному воздуху, </a:t>
            </a:r>
            <a:r>
              <a:rPr lang="ru-RU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почвам, жилым помещениям,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эксплуатации производственных, общественных помещений, организации и проведению санитарно-противоэпидемических (профилактических) мероприятий»  ( пункты 3,4, 6-11, 75, 84).</a:t>
            </a:r>
            <a:endParaRPr lang="ru-RU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 descr="https://ds32.edusev.ru/uploads/1000/694/section/30917/dd66fee6f2136d637b5a73f41b6cfbbd.jpg?14950104674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24" y="3935072"/>
            <a:ext cx="3092932" cy="17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http://beauty.mypartnershop.ru/pictures/10157463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932965"/>
            <a:ext cx="2773981" cy="28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54107"/>
            <a:ext cx="11185506" cy="53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91" y="94531"/>
            <a:ext cx="918711" cy="7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10491" y="854107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491" y="160337"/>
            <a:ext cx="1058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Нормативные документы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по обеспечению санитарного законодательства в сфере оказания гостиничных услуг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15" y="1303582"/>
            <a:ext cx="6799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9799" y="854107"/>
            <a:ext cx="10858481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СанПиН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3.3686-21 «Санитарно-эпидемиологические  требования по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профилактике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инфекционных болезней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».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ru-RU" dirty="0" smtClean="0">
              <a:solidFill>
                <a:prstClr val="black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СанПиН 2.3/2.4.3590-20 «Санитарно-эпидемиологические требования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к организациям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общественного питания населения».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 algn="just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СанПиН 1.2.3685-21 «Гигиенические нормативы и требования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 обеспечению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безопасности и (или) безвредности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человека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факторов среды обитания».</a:t>
            </a:r>
          </a:p>
          <a:p>
            <a:pPr marL="285750" lvl="0" indent="-285750" algn="just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Приказ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Минздрава России от 28.01.2021 №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29н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«Об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утверждении Порядка проведения обязательных предварительных и периодических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медицинских осмотров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осмотры". (По итогам медицинских осмотров оформляется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аключительный акт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endParaRPr lang="ru-RU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 descr="https://ds32.edusev.ru/uploads/1000/694/section/30917/dd66fee6f2136d637b5a73f41b6cfbbd.jpg?149501046745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24" y="948856"/>
            <a:ext cx="3858715" cy="265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2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4" y="783541"/>
            <a:ext cx="10957745" cy="57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5" y="147437"/>
            <a:ext cx="751207" cy="6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33981" y="712269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755" y="210420"/>
            <a:ext cx="1038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Общие требования  (глава 2 СП 2.1.3678-20)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constanta.msk.ru/image/data/public_objects/Interior_hotel_lobby_in_Surgut/HOLL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892851"/>
            <a:ext cx="4148756" cy="32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3981" y="936212"/>
            <a:ext cx="11129419" cy="580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Здания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строения, сооружения,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помещения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должны быть оборудованы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системами холодного и горячего водоснабжения,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водоотведения (п.2.2)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>
              <a:spcBef>
                <a:spcPts val="1000"/>
              </a:spcBef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отсутствии централизованной системы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водоснабжения и водоотведения здания, строения, сооружения,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помещения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должны быть оборудованы нецентрализованными (автономными) системами холодного и горячего водоснабжения, водоотведения, со спуском сточных вод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локальные очистные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сооружения  (с 1 марта добавляется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подземные водонепроницаемые сооружения с дальнейшим вывозом на очистные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сооружения»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отсутствии горячего централизованного водоснабжения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должны устанавливаться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водонагревающие устройства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342900" algn="just"/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помещениях обеспечиваются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параметры микроклимата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воздухообмена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определенные требованиями гигиенических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нормативов (п.2.4).</a:t>
            </a:r>
          </a:p>
          <a:p>
            <a:pPr indent="342900" algn="just"/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Покрытия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пола и стен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помещений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должны иметь </a:t>
            </a:r>
            <a:endParaRPr lang="ru-RU" sz="19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ефектов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повреждений, следов протеканий и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признаков</a:t>
            </a: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поражений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грибком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должны быть устойчивыми к уборке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влажным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способом с применением моющих и дезинфицирующих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средств (п.2.7).</a:t>
            </a:r>
            <a:endParaRPr lang="ru-RU" sz="105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8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712269"/>
            <a:ext cx="11087099" cy="57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74" y="7937"/>
            <a:ext cx="751207" cy="6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33981" y="712269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755" y="210420"/>
            <a:ext cx="1038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Общие требования  (глава 2 СП 2.1.3678-20)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899" y="888485"/>
            <a:ext cx="10934702" cy="548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территории земельного участка,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допускается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скопление 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мусора. </a:t>
            </a:r>
            <a:endParaRPr lang="ru-RU" sz="19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Уборка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собственной территории проводится ежедневно или по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мере загрязнения (п.2.8).</a:t>
            </a:r>
          </a:p>
          <a:p>
            <a:pPr indent="342900" algn="just"/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Контейнерная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площадка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сбора твердых коммунальных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отходов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должна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быть 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твердым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покрытием.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Мусор должен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собираться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контейнеры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закрывающиеся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крышками (п.п.2.9, 2.10).</a:t>
            </a:r>
          </a:p>
          <a:p>
            <a:pPr indent="342900" algn="just"/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Уборочный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инвентарь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используемый для уборки помещений, 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/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маркируется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зависимости от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назначения 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помещений и видов работ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Инвентарь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уборки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туалетов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должен иметь иную маркировку и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храниться</a:t>
            </a: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отдельно от другого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инвентаря (п.2.11).</a:t>
            </a:r>
          </a:p>
          <a:p>
            <a:pPr indent="342900" algn="just">
              <a:spcBef>
                <a:spcPts val="1000"/>
              </a:spcBef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помещениях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должно быть насекомых, грызунов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следов их жизнедеятельности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342900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Хозяйствующий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субъект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должен осуществлять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производственный контроль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соблюдением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санитарных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правил и гигиенических нормативов, санитарно-противоэпидемические (профилактические) мероприятия, с проведением лабораторных исследований и измерений с привлечением испытательных лабораторных центров, аккредитованных в национальной системе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аккредитации (п.2.1).</a:t>
            </a:r>
            <a:endParaRPr lang="ru-RU" sz="105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pic>
        <p:nvPicPr>
          <p:cNvPr id="11" name="Рисунок 10" descr="https://techcd.ru/wp-content/uploads/2018/12/63658284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922212"/>
            <a:ext cx="2676169" cy="295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74" y="76166"/>
            <a:ext cx="751207" cy="6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33981" y="712269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2500" y="1052162"/>
            <a:ext cx="10287000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Размещение гостиниц </a:t>
            </a:r>
            <a:r>
              <a:rPr lang="ru-RU" sz="20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 жилых помещениях не допускается</a:t>
            </a:r>
            <a:r>
              <a:rPr lang="ru-RU" sz="20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(п.7.1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Территория гостиницы должна содержаться 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чистоте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вход в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гостиницу должен быть освещен (п.7.2).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Запрещается </a:t>
            </a: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размещать номера гостиниц </a:t>
            </a:r>
            <a:r>
              <a:rPr lang="ru-RU" sz="2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 подземных </a:t>
            </a: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и (или)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цокольных этажах</a:t>
            </a: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а также в помещениях, расположенных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непосредственно над автостоянкой, размещенной в подземных и (или)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цокольных этажах здания.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- </a:t>
            </a:r>
            <a:r>
              <a:rPr lang="ru-RU" sz="2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 допускается </a:t>
            </a: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размещение туалетов, умывальников, душевых </a:t>
            </a:r>
            <a:r>
              <a:rPr lang="ru-RU" sz="2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над жилыми комнатами</a:t>
            </a: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камер мусоропроводов под жилыми комнатами, а также примыкание мусоропроводов и </a:t>
            </a:r>
            <a:r>
              <a:rPr lang="ru-RU" sz="15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Э</a:t>
            </a:r>
            <a:r>
              <a:rPr lang="ru-RU" sz="20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лектрощитовых</a:t>
            </a:r>
            <a:r>
              <a:rPr lang="ru-RU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помещений к жилым комнатам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п.7.5).</a:t>
            </a:r>
            <a:endParaRPr lang="ru-RU" sz="20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Стирка и дезинфекция постельного белья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стирка специальной одежды работников должна проводиться в специализированных организациях по договору или самостоятельно в гостиницах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(п.7.8).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Мягкий инвентарь (матрасы,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наматрасники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подушки, одеяла) должен подвергаться камерной дезинфекции по эпидемиологическим показаниям непосредственно хозяйствующим субъектом, либо обработка может проводиться в иных организациях, имеющих дезинфекционные камеры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п.7.21).</a:t>
            </a:r>
            <a:endParaRPr lang="ru-RU" sz="20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3980" y="312738"/>
            <a:ext cx="10241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Санитарно-эпидемиологические  требования к  представлению гостиничных услуг </a:t>
            </a:r>
          </a:p>
          <a:p>
            <a:pPr algn="ctr"/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Рисунок 13" descr="http://top-mest.ru/assets/images/blog/VstrechaUE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052162"/>
            <a:ext cx="2349500" cy="216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54107"/>
            <a:ext cx="11000778" cy="57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91" y="130173"/>
            <a:ext cx="918711" cy="7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10491" y="854107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2904" y="207776"/>
            <a:ext cx="1038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Санитарно-эпидемиологические  требования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уборке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помещений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3.bp.blogspot.com/-WkQZZWtsfJw/WjDUYtiIJ-I/AAAAAAAAHmg/IHqwp7MJkKkLkeTkfll86WmaADaazy8ewCLcBGAs/s1600/housekeeping-services-spok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12" y="1101466"/>
            <a:ext cx="3874841" cy="24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2129" y="3876767"/>
            <a:ext cx="8871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2530" y="1101466"/>
            <a:ext cx="64912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Уборка номеров с применением моющих средств и дезинфекция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номеров должны проводиться со следующей периодичностью: заселенных номеров – ежедневно, а также после каждого выезда проживающих, мест общего пользования (вестибюля, холлов, коридоров) не реже одного раза в месяц;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ванны, сидения и крышки унитаза, биде, ручки для спуска воды и дверей туалетов в заселенных номерах гостиниц и в туалетах общего пользования гостиниц должны </a:t>
            </a:r>
            <a:r>
              <a:rPr lang="ru-RU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ежедневно обрабатываться дезинфицирующими средствами;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ранение рабочих растворов моющих и дезинфицирующих средств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осуществляется в промаркированных емкостях с крышками. Работники, занимающиеся приготовлением дезинфицирующих средств, должны быть обеспечены средствами индивидуальной защиты;</a:t>
            </a:r>
          </a:p>
          <a:p>
            <a:pPr algn="just"/>
            <a:endParaRPr lang="ru-RU" sz="1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3799" y="3734266"/>
            <a:ext cx="420975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17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Требования к бельевому хозяйству:</a:t>
            </a:r>
            <a:endParaRPr lang="ru-RU" sz="17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Смена постельного белья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должна проводится перед каждым вселением потребителя, но не реже 1 раза в неделю, а полотенец – перед каждым вселением, но не реже 2 раз в </a:t>
            </a:r>
            <a:r>
              <a:rPr lang="ru-RU" sz="1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нед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; </a:t>
            </a:r>
            <a:endParaRPr lang="ru-RU" sz="16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Стирка </a:t>
            </a:r>
            <a:r>
              <a:rPr lang="ru-RU" sz="1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белья в прачечной  гостиницы,  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при отсутствии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прачечной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 в специализированных организациях по  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договору.</a:t>
            </a:r>
          </a:p>
        </p:txBody>
      </p:sp>
    </p:spTree>
    <p:extLst>
      <p:ext uri="{BB962C8B-B14F-4D97-AF65-F5344CB8AC3E}">
        <p14:creationId xmlns:p14="http://schemas.microsoft.com/office/powerpoint/2010/main" val="16712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ottinkinvestments.com/wp-content/uploads/2016/10/mpumalanga-helicopter-sky-background-1170x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k2.picdn.net/shutterstock/videos/16201462/thumb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54107"/>
            <a:ext cx="10982325" cy="54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potrebnadzor-gerb-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-39337"/>
            <a:ext cx="918711" cy="7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53885" y="738604"/>
            <a:ext cx="10241280" cy="0"/>
          </a:xfrm>
          <a:prstGeom prst="line">
            <a:avLst/>
          </a:prstGeom>
          <a:noFill/>
          <a:ln w="57150" cmpd="thinThick">
            <a:solidFill>
              <a:schemeClr val="accent6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9817" y="280470"/>
            <a:ext cx="794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Требования 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личной гигиене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персонала  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75" y="1131479"/>
            <a:ext cx="109823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Обслуживающий персонал  гостиницы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обязан  проходить  обязательные   медицинские 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обследования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профилактические прививки и гигиеническое обучение  в соответствии 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 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СанПиН 3.3686-21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«Санитарно-эпидемиологические требования по профилактике инфекционных болезней» (</a:t>
            </a:r>
            <a:r>
              <a:rPr lang="ru-RU" sz="1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п.п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58-73) и с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приказом </a:t>
            </a:r>
            <a:r>
              <a:rPr lang="ru-RU" sz="1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Минздрава России от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28.01.2021 № </a:t>
            </a:r>
            <a:r>
              <a:rPr lang="ru-RU" sz="1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29н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«Об утверждении обязательных предварительных и периодических </a:t>
            </a:r>
            <a:r>
              <a:rPr lang="ru-RU" sz="1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медицинских осмотров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работников, предусмотренных частью четвертой статьи 213 Трудового Кодекса РФ,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». На рабочем месте должен быть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Заключительный акт по  итогам медицинских осмотров персонала.</a:t>
            </a:r>
          </a:p>
          <a:p>
            <a:pPr algn="just"/>
            <a:endParaRPr lang="ru-RU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Гигиеническое</a:t>
            </a:r>
            <a:r>
              <a:rPr lang="ru-RU" sz="1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обучение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проводится с периодичностью 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 раз в 2 года. </a:t>
            </a:r>
            <a:endParaRPr lang="ru-RU" sz="16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Лица,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прошедшие медицинские осмотры и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обучение, к работе не допускаются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 Каждый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сотрудник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гостиницы 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должен иметь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личную</a:t>
            </a:r>
            <a:r>
              <a:rPr lang="ru-RU" sz="1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медицинскую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книжку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установленного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образца  с результатами 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предварительных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при </a:t>
            </a:r>
            <a:endParaRPr lang="ru-RU" sz="16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поступлении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на работу и 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периодических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 медицинских обследований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профилактических </a:t>
            </a:r>
            <a:r>
              <a:rPr lang="ru-RU" sz="1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прививок  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гигиенической  аттестации. </a:t>
            </a:r>
            <a:endParaRPr lang="ru-RU" sz="1600" i="0" dirty="0"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top-mest.ru/assets/images/blog/VstrechaUE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576653"/>
            <a:ext cx="2378165" cy="2195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2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1197</Words>
  <Application>Microsoft Office PowerPoint</Application>
  <PresentationFormat>Произвольный</PresentationFormat>
  <Paragraphs>118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Амир Шапиев</dc:creator>
  <cp:lastModifiedBy>Оксана Чамсадиновна</cp:lastModifiedBy>
  <cp:revision>155</cp:revision>
  <cp:lastPrinted>2023-04-12T11:31:53Z</cp:lastPrinted>
  <dcterms:created xsi:type="dcterms:W3CDTF">2019-02-27T16:51:43Z</dcterms:created>
  <dcterms:modified xsi:type="dcterms:W3CDTF">2025-04-10T09:30:06Z</dcterms:modified>
</cp:coreProperties>
</file>