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67" r:id="rId2"/>
    <p:sldId id="268" r:id="rId3"/>
    <p:sldId id="269" r:id="rId4"/>
    <p:sldId id="371" r:id="rId5"/>
    <p:sldId id="375" r:id="rId6"/>
    <p:sldId id="383" r:id="rId7"/>
    <p:sldId id="384" r:id="rId8"/>
    <p:sldId id="385" r:id="rId9"/>
    <p:sldId id="392" r:id="rId10"/>
    <p:sldId id="393" r:id="rId11"/>
    <p:sldId id="373" r:id="rId12"/>
    <p:sldId id="391" r:id="rId13"/>
    <p:sldId id="394" r:id="rId14"/>
    <p:sldId id="413" r:id="rId15"/>
    <p:sldId id="409" r:id="rId16"/>
    <p:sldId id="412" r:id="rId17"/>
    <p:sldId id="410" r:id="rId18"/>
    <p:sldId id="401" r:id="rId19"/>
    <p:sldId id="377" r:id="rId20"/>
    <p:sldId id="402" r:id="rId21"/>
    <p:sldId id="407" r:id="rId22"/>
    <p:sldId id="404" r:id="rId23"/>
    <p:sldId id="406" r:id="rId24"/>
    <p:sldId id="405" r:id="rId25"/>
    <p:sldId id="374" r:id="rId26"/>
    <p:sldId id="396" r:id="rId27"/>
    <p:sldId id="390" r:id="rId28"/>
    <p:sldId id="395" r:id="rId29"/>
    <p:sldId id="388" r:id="rId30"/>
    <p:sldId id="387" r:id="rId31"/>
    <p:sldId id="334" r:id="rId32"/>
    <p:sldId id="414" r:id="rId33"/>
  </p:sldIdLst>
  <p:sldSz cx="9906000" cy="6858000" type="A4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392"/>
            <p14:sldId id="393"/>
            <p14:sldId id="373"/>
            <p14:sldId id="391"/>
            <p14:sldId id="394"/>
            <p14:sldId id="413"/>
            <p14:sldId id="409"/>
            <p14:sldId id="412"/>
            <p14:sldId id="410"/>
            <p14:sldId id="401"/>
            <p14:sldId id="377"/>
            <p14:sldId id="402"/>
            <p14:sldId id="407"/>
            <p14:sldId id="404"/>
            <p14:sldId id="406"/>
            <p14:sldId id="405"/>
            <p14:sldId id="374"/>
            <p14:sldId id="396"/>
            <p14:sldId id="390"/>
            <p14:sldId id="395"/>
            <p14:sldId id="388"/>
            <p14:sldId id="387"/>
            <p14:sldId id="334"/>
            <p14:sldId id="4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D1D1D1"/>
    <a:srgbClr val="4756A0"/>
    <a:srgbClr val="B1C1E4"/>
    <a:srgbClr val="B9B9B9"/>
    <a:srgbClr val="F1F1F1"/>
    <a:srgbClr val="A6A6A6"/>
    <a:srgbClr val="595959"/>
    <a:srgbClr val="FCFCF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/>
    <p:restoredTop sz="94719"/>
  </p:normalViewPr>
  <p:slideViewPr>
    <p:cSldViewPr snapToGrid="0">
      <p:cViewPr varScale="1">
        <p:scale>
          <a:sx n="108" d="100"/>
          <a:sy n="108" d="100"/>
        </p:scale>
        <p:origin x="1434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868106640870294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62-492D-B06F-B8DC0D94C9B4}"/>
                </c:ext>
              </c:extLst>
            </c:dLbl>
            <c:dLbl>
              <c:idx val="1"/>
              <c:layout>
                <c:manualLayout>
                  <c:x val="5.119187704391383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862-492D-B06F-B8DC0D94C9B4}"/>
                </c:ext>
              </c:extLst>
            </c:dLbl>
            <c:dLbl>
              <c:idx val="2"/>
              <c:layout>
                <c:manualLayout>
                  <c:x val="0.1642718432584229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62-492D-B06F-B8DC0D94C9B4}"/>
                </c:ext>
              </c:extLst>
            </c:dLbl>
            <c:dLbl>
              <c:idx val="3"/>
              <c:layout>
                <c:manualLayout>
                  <c:x val="0.1642718432584229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62-492D-B06F-B8DC0D94C9B4}"/>
                </c:ext>
              </c:extLst>
            </c:dLbl>
            <c:dLbl>
              <c:idx val="4"/>
              <c:layout>
                <c:manualLayout>
                  <c:x val="8.5575111354957004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62-492D-B06F-B8DC0D94C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</c:v>
                </c:pt>
                <c:pt idx="1">
                  <c:v>0.02</c:v>
                </c:pt>
                <c:pt idx="2">
                  <c:v>0.28000000000000003</c:v>
                </c:pt>
                <c:pt idx="3">
                  <c:v>0.6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62-492D-B06F-B8DC0D94C9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862-492D-B06F-B8DC0D94C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591407776"/>
        <c:axId val="-591414304"/>
      </c:barChart>
      <c:catAx>
        <c:axId val="-591407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591414304"/>
        <c:crosses val="autoZero"/>
        <c:auto val="1"/>
        <c:lblAlgn val="ctr"/>
        <c:lblOffset val="100"/>
        <c:noMultiLvlLbl val="0"/>
      </c:catAx>
      <c:valAx>
        <c:axId val="-5914143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59140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6692126103623237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BB-40C5-9E92-BE93B0974151}"/>
                </c:ext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BB-40C5-9E92-BE93B0974151}"/>
                </c:ext>
              </c:extLst>
            </c:dLbl>
            <c:dLbl>
              <c:idx val="2"/>
              <c:layout>
                <c:manualLayout>
                  <c:x val="0.1725467618628221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BB-40C5-9E92-BE93B0974151}"/>
                </c:ext>
              </c:extLst>
            </c:dLbl>
            <c:dLbl>
              <c:idx val="3"/>
              <c:layout>
                <c:manualLayout>
                  <c:x val="0.1102186672056944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BB-40C5-9E92-BE93B0974151}"/>
                </c:ext>
              </c:extLst>
            </c:dLbl>
            <c:dLbl>
              <c:idx val="4"/>
              <c:layout>
                <c:manualLayout>
                  <c:x val="3.3818698969831286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0BB-40C5-9E92-BE93B0974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0.02</c:v>
                </c:pt>
                <c:pt idx="1">
                  <c:v>0.15</c:v>
                </c:pt>
                <c:pt idx="2">
                  <c:v>0.55000000000000004</c:v>
                </c:pt>
                <c:pt idx="3">
                  <c:v>0.26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BB-40C5-9E92-BE93B09741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BB-40C5-9E92-BE93B09741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591413760"/>
        <c:axId val="-591412128"/>
      </c:barChart>
      <c:catAx>
        <c:axId val="-591413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591412128"/>
        <c:crosses val="autoZero"/>
        <c:auto val="1"/>
        <c:lblAlgn val="ctr"/>
        <c:lblOffset val="100"/>
        <c:noMultiLvlLbl val="0"/>
      </c:catAx>
      <c:valAx>
        <c:axId val="-5914121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59141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8355556197255329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36-4A50-A4B0-FA295703CFD1}"/>
                </c:ext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36-4A50-A4B0-FA295703CFD1}"/>
                </c:ext>
              </c:extLst>
            </c:dLbl>
            <c:dLbl>
              <c:idx val="2"/>
              <c:layout>
                <c:manualLayout>
                  <c:x val="0.1037846247139422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36-4A50-A4B0-FA295703CFD1}"/>
                </c:ext>
              </c:extLst>
            </c:dLbl>
            <c:dLbl>
              <c:idx val="3"/>
              <c:layout>
                <c:manualLayout>
                  <c:x val="0.16522837692479841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36-4A50-A4B0-FA295703CFD1}"/>
                </c:ext>
              </c:extLst>
            </c:dLbl>
            <c:dLbl>
              <c:idx val="4"/>
              <c:layout>
                <c:manualLayout>
                  <c:x val="7.0491838782567262E-2"/>
                  <c:y val="2.18423976417089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D36-4A50-A4B0-FA295703CF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0.01</c:v>
                </c:pt>
                <c:pt idx="1">
                  <c:v>0.05</c:v>
                </c:pt>
                <c:pt idx="2">
                  <c:v>0.25</c:v>
                </c:pt>
                <c:pt idx="3">
                  <c:v>0.6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36-4A50-A4B0-FA295703CFD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D36-4A50-A4B0-FA295703CF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591411584"/>
        <c:axId val="-591403424"/>
      </c:barChart>
      <c:catAx>
        <c:axId val="-59141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591403424"/>
        <c:crosses val="autoZero"/>
        <c:auto val="1"/>
        <c:lblAlgn val="ctr"/>
        <c:lblOffset val="100"/>
        <c:noMultiLvlLbl val="0"/>
      </c:catAx>
      <c:valAx>
        <c:axId val="-59140342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59141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794319994802228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5E-4035-A7DB-5E5FE329FC2A}"/>
                </c:ext>
              </c:extLst>
            </c:dLbl>
            <c:dLbl>
              <c:idx val="1"/>
              <c:layout>
                <c:manualLayout>
                  <c:x val="8.09375473754881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5E-4035-A7DB-5E5FE329FC2A}"/>
                </c:ext>
              </c:extLst>
            </c:dLbl>
            <c:dLbl>
              <c:idx val="2"/>
              <c:layout>
                <c:manualLayout>
                  <c:x val="0.1452411547707567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5E-4035-A7DB-5E5FE329FC2A}"/>
                </c:ext>
              </c:extLst>
            </c:dLbl>
            <c:dLbl>
              <c:idx val="3"/>
              <c:layout>
                <c:manualLayout>
                  <c:x val="0.1451155420477761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5E-4035-A7DB-5E5FE329FC2A}"/>
                </c:ext>
              </c:extLst>
            </c:dLbl>
            <c:dLbl>
              <c:idx val="4"/>
              <c:layout>
                <c:manualLayout>
                  <c:x val="5.0167483630640802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5E-4035-A7DB-5E5FE329FC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0.02</c:v>
                </c:pt>
                <c:pt idx="1">
                  <c:v>0.1</c:v>
                </c:pt>
                <c:pt idx="2">
                  <c:v>0.45</c:v>
                </c:pt>
                <c:pt idx="3">
                  <c:v>0.38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5E-4035-A7DB-5E5FE329FC2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5E-4035-A7DB-5E5FE329F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591410496"/>
        <c:axId val="-591405600"/>
      </c:barChart>
      <c:catAx>
        <c:axId val="-59141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591405600"/>
        <c:crosses val="autoZero"/>
        <c:auto val="1"/>
        <c:lblAlgn val="ctr"/>
        <c:lblOffset val="100"/>
        <c:noMultiLvlLbl val="0"/>
      </c:catAx>
      <c:valAx>
        <c:axId val="-5914056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59141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444553533399262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93-46DB-B18D-0BEAF6F9B499}"/>
                </c:ext>
              </c:extLst>
            </c:dLbl>
            <c:dLbl>
              <c:idx val="1"/>
              <c:layout>
                <c:manualLayout>
                  <c:x val="0.12855523711206243"/>
                  <c:y val="2.18423976417090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93-46DB-B18D-0BEAF6F9B499}"/>
                </c:ext>
              </c:extLst>
            </c:dLbl>
            <c:dLbl>
              <c:idx val="2"/>
              <c:layout>
                <c:manualLayout>
                  <c:x val="0.1450419070032702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93-46DB-B18D-0BEAF6F9B499}"/>
                </c:ext>
              </c:extLst>
            </c:dLbl>
            <c:dLbl>
              <c:idx val="3"/>
              <c:layout>
                <c:manualLayout>
                  <c:x val="8.2713812346142376E-2"/>
                  <c:y val="-2.18423976417090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93-46DB-B18D-0BEAF6F9B499}"/>
                </c:ext>
              </c:extLst>
            </c:dLbl>
            <c:dLbl>
              <c:idx val="4"/>
              <c:layout>
                <c:manualLayout>
                  <c:x val="2.4650414016647297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93-46DB-B18D-0BEAF6F9B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0.05</c:v>
                </c:pt>
                <c:pt idx="1">
                  <c:v>0.39</c:v>
                </c:pt>
                <c:pt idx="2">
                  <c:v>0.45</c:v>
                </c:pt>
                <c:pt idx="3">
                  <c:v>0.1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93-46DB-B18D-0BEAF6F9B4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93-46DB-B18D-0BEAF6F9B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591405056"/>
        <c:axId val="-591409408"/>
      </c:barChart>
      <c:catAx>
        <c:axId val="-591405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591409408"/>
        <c:crosses val="autoZero"/>
        <c:auto val="1"/>
        <c:lblAlgn val="ctr"/>
        <c:lblOffset val="100"/>
        <c:noMultiLvlLbl val="0"/>
      </c:catAx>
      <c:valAx>
        <c:axId val="-5914094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591405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2939698673847289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51-4394-A1F1-60D5AA532C61}"/>
                </c:ext>
              </c:extLst>
            </c:dLbl>
            <c:dLbl>
              <c:idx val="1"/>
              <c:layout>
                <c:manualLayout>
                  <c:x val="8.27138123461424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51-4394-A1F1-60D5AA532C61}"/>
                </c:ext>
              </c:extLst>
            </c:dLbl>
            <c:dLbl>
              <c:idx val="2"/>
              <c:layout>
                <c:manualLayout>
                  <c:x val="9.461633976075829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51-4394-A1F1-60D5AA532C61}"/>
                </c:ext>
              </c:extLst>
            </c:dLbl>
            <c:dLbl>
              <c:idx val="3"/>
              <c:layout>
                <c:manualLayout>
                  <c:x val="0.1835649468311663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51-4394-A1F1-60D5AA532C61}"/>
                </c:ext>
              </c:extLst>
            </c:dLbl>
            <c:dLbl>
              <c:idx val="4"/>
              <c:layout>
                <c:manualLayout>
                  <c:x val="7.9660123735751265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51-4394-A1F1-60D5AA532C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0.01</c:v>
                </c:pt>
                <c:pt idx="1">
                  <c:v>0.04</c:v>
                </c:pt>
                <c:pt idx="2">
                  <c:v>0.15</c:v>
                </c:pt>
                <c:pt idx="3">
                  <c:v>0.65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51-4394-A1F1-60D5AA532C6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51-4394-A1F1-60D5AA532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591408864"/>
        <c:axId val="-591408320"/>
      </c:barChart>
      <c:catAx>
        <c:axId val="-591408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-591408320"/>
        <c:crosses val="autoZero"/>
        <c:auto val="1"/>
        <c:lblAlgn val="ctr"/>
        <c:lblOffset val="100"/>
        <c:noMultiLvlLbl val="0"/>
      </c:catAx>
      <c:valAx>
        <c:axId val="-5914083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-59140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t>29.10.2024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9838"/>
            <a:ext cx="48387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561FA-9976-CAF5-DD77-B92DDE17F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3D878AB-4BD7-15A7-CB63-B319F6CB5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268BAC2-3D8D-FED3-772D-3D3029876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6881B8-A6F6-C951-5903-60E3EE908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8626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A78B7-45C9-6973-AA8F-F0E752135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37853A-B8AF-55A1-7B01-3E1F40E2A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6B8B35C-4133-E1D6-9F51-498BF5B2B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0A3BA0-D286-A1E5-3AB7-E4C28AD8A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1845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0114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D705B-9ADB-9A05-9905-BB30C3AD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1093B7A-B1E7-CA62-6D05-363994A10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B49D30-C630-94DC-8109-EE9CAFA25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3E5A0A-E621-49DB-94A4-9AE29842E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37916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46235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991B9-6FAC-DECA-05DE-82A1DD46F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973ABF1-4A70-539E-2CD9-D1F1E5D7A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F273FE0-17F5-ED0D-FED7-1FB3347D1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3F4B7D-1084-D9EE-59E5-F2ED93093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7169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485B8-0E92-EBB9-348E-E68CF0C1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6203F88-88D0-2BA9-E215-4BF235CAE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6FAD497-1107-FDDA-23E3-90B21C0CE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B7DD20-1D7E-CAA2-CD7E-B1FEAC66B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89337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E5B55-D29D-80FE-F0DE-7D3594B4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0FB5411-F93B-2173-942B-083CE1A1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627847D-F29A-E4E8-FBFD-69FB8A0EA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D6BE24-4CFA-E703-FC78-9B770F780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6518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6327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357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9297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1841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5933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9080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606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071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7DA93-4D9C-77CF-5054-BF0A682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494490F-0AFD-4883-F4B8-600A1C52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35C33F-0DE6-2577-5E76-38F88065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64622D-47AF-7FD3-B699-47733745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563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EE848-E41B-A1B8-4AC0-0D757746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D2D8F3F-87A9-9214-6BBF-7ADA34AB9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20DAD4F-891F-3AFF-D81F-EDE67BB05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530A5D-6A41-8892-BB6A-9B2EEEE27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2652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EFA0D-6428-3827-D96C-1BB124B0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916B94C-70F6-B99C-CB43-DE5BC9AA4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F8BAAF5-7963-8DEE-5344-3AA996BB5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C3EC21-D4F7-DE0F-7A01-52679D216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4828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438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29.10.2024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29.10.2024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29.10.2024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29.10.2024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29.10.2024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29.10.2024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29.10.2024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29.10.2024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29.10.2024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29.10.2024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29.10.2024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29.10.2024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65.jpg"/><Relationship Id="rId3" Type="http://schemas.openxmlformats.org/officeDocument/2006/relationships/image" Target="../media/image57.png"/><Relationship Id="rId7" Type="http://schemas.openxmlformats.org/officeDocument/2006/relationships/image" Target="../media/image16.png"/><Relationship Id="rId12" Type="http://schemas.openxmlformats.org/officeDocument/2006/relationships/image" Target="../media/image6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svg"/><Relationship Id="rId11" Type="http://schemas.openxmlformats.org/officeDocument/2006/relationships/image" Target="../media/image63.jpg"/><Relationship Id="rId5" Type="http://schemas.openxmlformats.org/officeDocument/2006/relationships/image" Target="../media/image59.png"/><Relationship Id="rId10" Type="http://schemas.openxmlformats.org/officeDocument/2006/relationships/image" Target="../media/image62.jpg"/><Relationship Id="rId4" Type="http://schemas.openxmlformats.org/officeDocument/2006/relationships/image" Target="../media/image58.svg"/><Relationship Id="rId9" Type="http://schemas.openxmlformats.org/officeDocument/2006/relationships/image" Target="../media/image61.jpg"/><Relationship Id="rId14" Type="http://schemas.openxmlformats.org/officeDocument/2006/relationships/image" Target="../media/image6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jp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10" Type="http://schemas.openxmlformats.org/officeDocument/2006/relationships/image" Target="../media/image78.svg"/><Relationship Id="rId4" Type="http://schemas.openxmlformats.org/officeDocument/2006/relationships/image" Target="../media/image72.svg"/><Relationship Id="rId9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8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svg"/><Relationship Id="rId5" Type="http://schemas.openxmlformats.org/officeDocument/2006/relationships/image" Target="../media/image81.png"/><Relationship Id="rId4" Type="http://schemas.openxmlformats.org/officeDocument/2006/relationships/image" Target="../media/image8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3" Type="http://schemas.openxmlformats.org/officeDocument/2006/relationships/slide" Target="slide4.xml"/><Relationship Id="rId21" Type="http://schemas.openxmlformats.org/officeDocument/2006/relationships/slide" Target="slide25.xml"/><Relationship Id="rId7" Type="http://schemas.openxmlformats.org/officeDocument/2006/relationships/slide" Target="slide8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image" Target="../media/image3.png"/><Relationship Id="rId2" Type="http://schemas.openxmlformats.org/officeDocument/2006/relationships/slide" Target="slide3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4.xml"/><Relationship Id="rId24" Type="http://schemas.openxmlformats.org/officeDocument/2006/relationships/slide" Target="slide26.xml"/><Relationship Id="rId5" Type="http://schemas.openxmlformats.org/officeDocument/2006/relationships/slide" Target="slide6.xml"/><Relationship Id="rId15" Type="http://schemas.openxmlformats.org/officeDocument/2006/relationships/slide" Target="slide18.xml"/><Relationship Id="rId23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2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7.xml"/><Relationship Id="rId22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sv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svg"/><Relationship Id="rId5" Type="http://schemas.openxmlformats.org/officeDocument/2006/relationships/image" Target="../media/image88.png"/><Relationship Id="rId10" Type="http://schemas.openxmlformats.org/officeDocument/2006/relationships/image" Target="../media/image93.svg"/><Relationship Id="rId4" Type="http://schemas.openxmlformats.org/officeDocument/2006/relationships/image" Target="../media/image87.svg"/><Relationship Id="rId9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10" Type="http://schemas.openxmlformats.org/officeDocument/2006/relationships/image" Target="../media/image101.sv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svg"/><Relationship Id="rId5" Type="http://schemas.openxmlformats.org/officeDocument/2006/relationships/image" Target="../media/image104.png"/><Relationship Id="rId10" Type="http://schemas.openxmlformats.org/officeDocument/2006/relationships/image" Target="../media/image5.svg"/><Relationship Id="rId4" Type="http://schemas.openxmlformats.org/officeDocument/2006/relationships/image" Target="../media/image103.svg"/><Relationship Id="rId9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svg"/><Relationship Id="rId7" Type="http://schemas.openxmlformats.org/officeDocument/2006/relationships/image" Target="../media/image113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11" Type="http://schemas.openxmlformats.org/officeDocument/2006/relationships/image" Target="../media/image26.svg"/><Relationship Id="rId5" Type="http://schemas.openxmlformats.org/officeDocument/2006/relationships/image" Target="../media/image111.svg"/><Relationship Id="rId10" Type="http://schemas.openxmlformats.org/officeDocument/2006/relationships/image" Target="../media/image25.png"/><Relationship Id="rId4" Type="http://schemas.openxmlformats.org/officeDocument/2006/relationships/image" Target="../media/image110.png"/><Relationship Id="rId9" Type="http://schemas.openxmlformats.org/officeDocument/2006/relationships/image" Target="../media/image11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svg"/><Relationship Id="rId3" Type="http://schemas.openxmlformats.org/officeDocument/2006/relationships/image" Target="../media/image81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svg"/><Relationship Id="rId5" Type="http://schemas.openxmlformats.org/officeDocument/2006/relationships/image" Target="../media/image79.png"/><Relationship Id="rId4" Type="http://schemas.openxmlformats.org/officeDocument/2006/relationships/image" Target="../media/image8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hyperlink" Target="https://mb05.ru/" TargetMode="External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5" Type="http://schemas.openxmlformats.org/officeDocument/2006/relationships/hyperlink" Target="https://fondpromrd.ru/" TargetMode="External"/><Relationship Id="rId10" Type="http://schemas.openxmlformats.org/officeDocument/2006/relationships/image" Target="../media/image122.png"/><Relationship Id="rId4" Type="http://schemas.openxmlformats.org/officeDocument/2006/relationships/hyperlink" Target="https://krdag.ru/" TargetMode="External"/><Relationship Id="rId9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sv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sv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svg"/><Relationship Id="rId4" Type="http://schemas.openxmlformats.org/officeDocument/2006/relationships/image" Target="../media/image125.svg"/><Relationship Id="rId9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34.png"/><Relationship Id="rId7" Type="http://schemas.openxmlformats.org/officeDocument/2006/relationships/image" Target="../media/image18.png"/><Relationship Id="rId12" Type="http://schemas.openxmlformats.org/officeDocument/2006/relationships/image" Target="../media/image141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7.svg"/><Relationship Id="rId11" Type="http://schemas.openxmlformats.org/officeDocument/2006/relationships/image" Target="../media/image140.png"/><Relationship Id="rId5" Type="http://schemas.openxmlformats.org/officeDocument/2006/relationships/image" Target="../media/image136.png"/><Relationship Id="rId10" Type="http://schemas.openxmlformats.org/officeDocument/2006/relationships/image" Target="../media/image139.svg"/><Relationship Id="rId4" Type="http://schemas.openxmlformats.org/officeDocument/2006/relationships/image" Target="../media/image135.svg"/><Relationship Id="rId9" Type="http://schemas.openxmlformats.org/officeDocument/2006/relationships/image" Target="../media/image1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44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17" Type="http://schemas.openxmlformats.org/officeDocument/2006/relationships/image" Target="../media/image56.svg"/><Relationship Id="rId2" Type="http://schemas.openxmlformats.org/officeDocument/2006/relationships/image" Target="../media/image43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22.svg"/><Relationship Id="rId15" Type="http://schemas.openxmlformats.org/officeDocument/2006/relationships/image" Target="../media/image54.svg"/><Relationship Id="rId10" Type="http://schemas.openxmlformats.org/officeDocument/2006/relationships/image" Target="../media/image49.png"/><Relationship Id="rId4" Type="http://schemas.openxmlformats.org/officeDocument/2006/relationships/image" Target="../media/image21.png"/><Relationship Id="rId9" Type="http://schemas.openxmlformats.org/officeDocument/2006/relationships/image" Target="../media/image48.svg"/><Relationship Id="rId1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7368467" y="144766"/>
            <a:ext cx="2398350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«город Дербент»</a:t>
            </a:r>
            <a:endParaRPr kumimoji="0" lang="x-non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829176" y="4705906"/>
            <a:ext cx="6004603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«город Дербент»</a:t>
            </a:r>
            <a:endParaRPr 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1D6621-7CE0-454D-82A7-AA1637A29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79" y="257277"/>
            <a:ext cx="6587198" cy="4235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8AA9CD-F34D-4524-BE38-D745E65B4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467" y="1515673"/>
            <a:ext cx="2457891" cy="279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60E59D5-558F-443D-BABC-E56F47714D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180397" y="214245"/>
            <a:ext cx="445215" cy="58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7DE7D-0010-3BC8-3EAE-B3A5A3C8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7A8C65-2FFC-FA19-1043-FD5C616916B7}"/>
              </a:ext>
            </a:extLst>
          </p:cNvPr>
          <p:cNvSpPr txBox="1"/>
          <p:nvPr/>
        </p:nvSpPr>
        <p:spPr>
          <a:xfrm>
            <a:off x="627016" y="55017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E7AEE1B-6493-2AAC-9706-2C996F25F138}"/>
              </a:ext>
            </a:extLst>
          </p:cNvPr>
          <p:cNvSpPr/>
          <p:nvPr/>
        </p:nvSpPr>
        <p:spPr>
          <a:xfrm>
            <a:off x="627018" y="163628"/>
            <a:ext cx="210843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96D46BCC-52CE-113E-98A7-2CFA709E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75F4BDB2-1DD7-9775-89B1-819D0A2A7FFF}"/>
              </a:ext>
            </a:extLst>
          </p:cNvPr>
          <p:cNvSpPr/>
          <p:nvPr/>
        </p:nvSpPr>
        <p:spPr>
          <a:xfrm>
            <a:off x="627016" y="5217886"/>
            <a:ext cx="9176347" cy="1080000"/>
          </a:xfrm>
          <a:prstGeom prst="roundRect">
            <a:avLst>
              <a:gd name="adj" fmla="val 253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F09B481-63E6-4827-EEE1-C4395D37642B}"/>
              </a:ext>
            </a:extLst>
          </p:cNvPr>
          <p:cNvSpPr txBox="1"/>
          <p:nvPr/>
        </p:nvSpPr>
        <p:spPr>
          <a:xfrm>
            <a:off x="627015" y="5404523"/>
            <a:ext cx="91605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42B7C9-C8A4-AD18-9E68-F31C31721362}"/>
              </a:ext>
            </a:extLst>
          </p:cNvPr>
          <p:cNvSpPr txBox="1"/>
          <p:nvPr/>
        </p:nvSpPr>
        <p:spPr>
          <a:xfrm>
            <a:off x="872825" y="5721154"/>
            <a:ext cx="2736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хорошее качество услуг водоснабжения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E461E-F443-47C2-E7FF-BE4E6CF5C7C2}"/>
              </a:ext>
            </a:extLst>
          </p:cNvPr>
          <p:cNvSpPr txBox="1"/>
          <p:nvPr/>
        </p:nvSpPr>
        <p:spPr>
          <a:xfrm>
            <a:off x="3862274" y="5716498"/>
            <a:ext cx="2736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удовлетворительное качество услуг теплоснабжения, электроснабжения                 и транспортного обслуживания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FAD5A-EE6F-8C60-E3B8-C76D8952E3A6}"/>
              </a:ext>
            </a:extLst>
          </p:cNvPr>
          <p:cNvSpPr txBox="1"/>
          <p:nvPr/>
        </p:nvSpPr>
        <p:spPr>
          <a:xfrm>
            <a:off x="6851723" y="5716497"/>
            <a:ext cx="2736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плохое качество автомобильных дорог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7B8DF-37F1-A614-442C-D33BA1425CA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sp>
        <p:nvSpPr>
          <p:cNvPr id="29" name="Скругленный прямоугольник 55">
            <a:extLst>
              <a:ext uri="{FF2B5EF4-FFF2-40B4-BE49-F238E27FC236}">
                <a16:creationId xmlns:a16="http://schemas.microsoft.com/office/drawing/2014/main" id="{25C03B02-1077-4BB2-94E5-94DA857590F4}"/>
              </a:ext>
            </a:extLst>
          </p:cNvPr>
          <p:cNvSpPr/>
          <p:nvPr/>
        </p:nvSpPr>
        <p:spPr>
          <a:xfrm>
            <a:off x="5289754" y="1251361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0" name="Скругленный прямоугольник 56">
            <a:extLst>
              <a:ext uri="{FF2B5EF4-FFF2-40B4-BE49-F238E27FC236}">
                <a16:creationId xmlns:a16="http://schemas.microsoft.com/office/drawing/2014/main" id="{EC01582F-5AE9-46D2-BD04-8176FE0E5E97}"/>
              </a:ext>
            </a:extLst>
          </p:cNvPr>
          <p:cNvSpPr/>
          <p:nvPr/>
        </p:nvSpPr>
        <p:spPr>
          <a:xfrm>
            <a:off x="5289754" y="2514217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1" name="Скругленный прямоугольник 57">
            <a:extLst>
              <a:ext uri="{FF2B5EF4-FFF2-40B4-BE49-F238E27FC236}">
                <a16:creationId xmlns:a16="http://schemas.microsoft.com/office/drawing/2014/main" id="{D24F195F-A250-4E77-BFB1-CD59A7E10B1F}"/>
              </a:ext>
            </a:extLst>
          </p:cNvPr>
          <p:cNvSpPr/>
          <p:nvPr/>
        </p:nvSpPr>
        <p:spPr>
          <a:xfrm>
            <a:off x="5289754" y="3777073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3" name="Скругленный прямоугольник 23">
            <a:extLst>
              <a:ext uri="{FF2B5EF4-FFF2-40B4-BE49-F238E27FC236}">
                <a16:creationId xmlns:a16="http://schemas.microsoft.com/office/drawing/2014/main" id="{D28D9CA7-565F-4292-AF88-16E4F366F671}"/>
              </a:ext>
            </a:extLst>
          </p:cNvPr>
          <p:cNvSpPr/>
          <p:nvPr/>
        </p:nvSpPr>
        <p:spPr>
          <a:xfrm>
            <a:off x="611249" y="1251361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8B321A-F17C-434A-9B5E-7E9FDAD26743}"/>
              </a:ext>
            </a:extLst>
          </p:cNvPr>
          <p:cNvSpPr txBox="1"/>
          <p:nvPr/>
        </p:nvSpPr>
        <p:spPr>
          <a:xfrm>
            <a:off x="857057" y="1438067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ТРАНСПОРТНОЕ ОБСЛУЖИВАНИЕ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1">
            <a:extLst>
              <a:ext uri="{FF2B5EF4-FFF2-40B4-BE49-F238E27FC236}">
                <a16:creationId xmlns:a16="http://schemas.microsoft.com/office/drawing/2014/main" id="{EBFCD697-BD00-4247-8447-B787DF950408}"/>
              </a:ext>
            </a:extLst>
          </p:cNvPr>
          <p:cNvSpPr/>
          <p:nvPr/>
        </p:nvSpPr>
        <p:spPr>
          <a:xfrm>
            <a:off x="611249" y="2514217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6" name="Скругленный прямоугольник 39">
            <a:extLst>
              <a:ext uri="{FF2B5EF4-FFF2-40B4-BE49-F238E27FC236}">
                <a16:creationId xmlns:a16="http://schemas.microsoft.com/office/drawing/2014/main" id="{56F5ACC0-CA88-4B39-9B96-3B57CFE723F4}"/>
              </a:ext>
            </a:extLst>
          </p:cNvPr>
          <p:cNvSpPr/>
          <p:nvPr/>
        </p:nvSpPr>
        <p:spPr>
          <a:xfrm>
            <a:off x="611249" y="3777073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952244C-07B0-4CEE-9729-AEFB5357A003}"/>
              </a:ext>
            </a:extLst>
          </p:cNvPr>
          <p:cNvSpPr txBox="1"/>
          <p:nvPr/>
        </p:nvSpPr>
        <p:spPr>
          <a:xfrm>
            <a:off x="857057" y="2700923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1DE8247-1B72-4A6D-BB8F-394562772069}"/>
              </a:ext>
            </a:extLst>
          </p:cNvPr>
          <p:cNvSpPr txBox="1"/>
          <p:nvPr/>
        </p:nvSpPr>
        <p:spPr>
          <a:xfrm>
            <a:off x="857057" y="396487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ВОДОСНАБЖЕНИЯ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6D56D6-475C-4CC4-ADB3-08FE53909658}"/>
              </a:ext>
            </a:extLst>
          </p:cNvPr>
          <p:cNvSpPr txBox="1"/>
          <p:nvPr/>
        </p:nvSpPr>
        <p:spPr>
          <a:xfrm>
            <a:off x="5535562" y="1438067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ТЕПЛОСНАБЖЕНИЯ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613C09-C5D4-4016-91CC-D7A5838AAF9D}"/>
              </a:ext>
            </a:extLst>
          </p:cNvPr>
          <p:cNvSpPr txBox="1"/>
          <p:nvPr/>
        </p:nvSpPr>
        <p:spPr>
          <a:xfrm>
            <a:off x="5535562" y="2700923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АВТОМОБИЛЬНЫХ ДОРОГ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4EDE80-79F1-409C-A076-82B46FC3C04E}"/>
              </a:ext>
            </a:extLst>
          </p:cNvPr>
          <p:cNvSpPr txBox="1"/>
          <p:nvPr/>
        </p:nvSpPr>
        <p:spPr>
          <a:xfrm>
            <a:off x="5535562" y="396487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ГАЗОСНАБЖЕНИЯ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3" name="Диаграмма 42">
            <a:extLst>
              <a:ext uri="{FF2B5EF4-FFF2-40B4-BE49-F238E27FC236}">
                <a16:creationId xmlns:a16="http://schemas.microsoft.com/office/drawing/2014/main" id="{9CFA67C5-2CE9-4F32-9A15-8BB3814A0D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702448"/>
              </p:ext>
            </p:extLst>
          </p:nvPr>
        </p:nvGraphicFramePr>
        <p:xfrm>
          <a:off x="5535562" y="1670721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4" name="Диаграмма 43">
            <a:extLst>
              <a:ext uri="{FF2B5EF4-FFF2-40B4-BE49-F238E27FC236}">
                <a16:creationId xmlns:a16="http://schemas.microsoft.com/office/drawing/2014/main" id="{5F0BB066-F7B2-4EFD-A122-5C2DBE6A25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141602"/>
              </p:ext>
            </p:extLst>
          </p:nvPr>
        </p:nvGraphicFramePr>
        <p:xfrm>
          <a:off x="5541497" y="2932415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5" name="Диаграмма 44">
            <a:extLst>
              <a:ext uri="{FF2B5EF4-FFF2-40B4-BE49-F238E27FC236}">
                <a16:creationId xmlns:a16="http://schemas.microsoft.com/office/drawing/2014/main" id="{0311CA01-2F84-4DEC-BF25-035C2D82A6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132537"/>
              </p:ext>
            </p:extLst>
          </p:nvPr>
        </p:nvGraphicFramePr>
        <p:xfrm>
          <a:off x="5541497" y="4194109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Диаграмма 45">
            <a:extLst>
              <a:ext uri="{FF2B5EF4-FFF2-40B4-BE49-F238E27FC236}">
                <a16:creationId xmlns:a16="http://schemas.microsoft.com/office/drawing/2014/main" id="{DEC12B6C-886C-4086-8335-5B8B71D92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112772"/>
              </p:ext>
            </p:extLst>
          </p:nvPr>
        </p:nvGraphicFramePr>
        <p:xfrm>
          <a:off x="857057" y="1670721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7" name="Диаграмма 46">
            <a:extLst>
              <a:ext uri="{FF2B5EF4-FFF2-40B4-BE49-F238E27FC236}">
                <a16:creationId xmlns:a16="http://schemas.microsoft.com/office/drawing/2014/main" id="{0FB8CA40-CC50-40D0-B406-DE4B85BC8C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2938517"/>
              </p:ext>
            </p:extLst>
          </p:nvPr>
        </p:nvGraphicFramePr>
        <p:xfrm>
          <a:off x="862992" y="2932415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8" name="Диаграмма 47">
            <a:extLst>
              <a:ext uri="{FF2B5EF4-FFF2-40B4-BE49-F238E27FC236}">
                <a16:creationId xmlns:a16="http://schemas.microsoft.com/office/drawing/2014/main" id="{248DC545-3268-4542-B812-A1D424319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69004"/>
              </p:ext>
            </p:extLst>
          </p:nvPr>
        </p:nvGraphicFramePr>
        <p:xfrm>
          <a:off x="862992" y="4194109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8329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965B5596-9886-1EDD-8689-79E3A0147044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id="{406DE531-59AB-987E-57EA-AF99FD6084E2}"/>
              </a:ext>
            </a:extLst>
          </p:cNvPr>
          <p:cNvSpPr/>
          <p:nvPr/>
        </p:nvSpPr>
        <p:spPr>
          <a:xfrm>
            <a:off x="750639" y="1525351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id="{EB7D65FA-C463-3087-D7E8-6B8E7319F8D2}"/>
              </a:ext>
            </a:extLst>
          </p:cNvPr>
          <p:cNvSpPr/>
          <p:nvPr/>
        </p:nvSpPr>
        <p:spPr>
          <a:xfrm>
            <a:off x="3722882" y="1525351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id="{3DAEEDE2-CD4E-EEAA-1E55-446D41A95687}"/>
              </a:ext>
            </a:extLst>
          </p:cNvPr>
          <p:cNvSpPr/>
          <p:nvPr/>
        </p:nvSpPr>
        <p:spPr>
          <a:xfrm>
            <a:off x="750638" y="4714888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:a16="http://schemas.microsoft.com/office/drawing/2014/main" id="{08E356B1-B150-5CBC-DA11-99103B9B0653}"/>
              </a:ext>
            </a:extLst>
          </p:cNvPr>
          <p:cNvSpPr/>
          <p:nvPr/>
        </p:nvSpPr>
        <p:spPr>
          <a:xfrm>
            <a:off x="3722881" y="4714888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id="{EA0DAF6A-ED29-E9EF-CDF0-F42C5E4B92F5}"/>
              </a:ext>
            </a:extLst>
          </p:cNvPr>
          <p:cNvSpPr/>
          <p:nvPr/>
        </p:nvSpPr>
        <p:spPr>
          <a:xfrm>
            <a:off x="750638" y="3120117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:a16="http://schemas.microsoft.com/office/drawing/2014/main" id="{8D370FB6-20C6-B96E-C580-63F3005FCF57}"/>
              </a:ext>
            </a:extLst>
          </p:cNvPr>
          <p:cNvSpPr/>
          <p:nvPr/>
        </p:nvSpPr>
        <p:spPr>
          <a:xfrm>
            <a:off x="3722881" y="3120117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244" name="Рисунок 243" descr="Центр обработки вызовов со сплошной заливкой">
            <a:extLst>
              <a:ext uri="{FF2B5EF4-FFF2-40B4-BE49-F238E27FC236}">
                <a16:creationId xmlns:a16="http://schemas.microsoft.com/office/drawing/2014/main" id="{51B19BD5-3927-9DC1-E411-B1C3999E4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93212" y="5164685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«ГОРОД ДЕРБЕНТ»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id="{C4AB92F1-CEB6-26D4-2A1E-FF237173ABDF}"/>
              </a:ext>
            </a:extLst>
          </p:cNvPr>
          <p:cNvSpPr/>
          <p:nvPr/>
        </p:nvSpPr>
        <p:spPr>
          <a:xfrm>
            <a:off x="6835241" y="1429319"/>
            <a:ext cx="2968121" cy="111600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id="{C7EEC72E-3ED9-E267-43BA-E4A3E81CE2BE}"/>
              </a:ext>
            </a:extLst>
          </p:cNvPr>
          <p:cNvSpPr/>
          <p:nvPr/>
        </p:nvSpPr>
        <p:spPr>
          <a:xfrm>
            <a:off x="6835241" y="3264889"/>
            <a:ext cx="2968121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id="{57911A3B-BCB5-2A47-5B07-3112694A3637}"/>
              </a:ext>
            </a:extLst>
          </p:cNvPr>
          <p:cNvSpPr/>
          <p:nvPr/>
        </p:nvSpPr>
        <p:spPr>
          <a:xfrm>
            <a:off x="6806927" y="5064088"/>
            <a:ext cx="2968121" cy="111600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C190EDA-2C05-15EC-A1DE-437FDD6DF9D3}"/>
              </a:ext>
            </a:extLst>
          </p:cNvPr>
          <p:cNvSpPr txBox="1"/>
          <p:nvPr/>
        </p:nvSpPr>
        <p:spPr>
          <a:xfrm>
            <a:off x="958788" y="2771399"/>
            <a:ext cx="2509497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Музейный комплекс «Дом Петра I»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8F3092DA-AABD-96D8-DAB8-50B4A3BEB105}"/>
              </a:ext>
            </a:extLst>
          </p:cNvPr>
          <p:cNvSpPr txBox="1"/>
          <p:nvPr/>
        </p:nvSpPr>
        <p:spPr>
          <a:xfrm>
            <a:off x="7677166" y="1854522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507909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405BEA9-0290-005C-0FFF-80B4B01D78C5}"/>
              </a:ext>
            </a:extLst>
          </p:cNvPr>
          <p:cNvSpPr txBox="1"/>
          <p:nvPr/>
        </p:nvSpPr>
        <p:spPr>
          <a:xfrm>
            <a:off x="7550326" y="2273787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посетило музей в 2023 г.</a:t>
            </a:r>
          </a:p>
        </p:txBody>
      </p:sp>
      <p:pic>
        <p:nvPicPr>
          <p:cNvPr id="208" name="Рисунок 207" descr="Банк со сплошной заливкой">
            <a:extLst>
              <a:ext uri="{FF2B5EF4-FFF2-40B4-BE49-F238E27FC236}">
                <a16:creationId xmlns:a16="http://schemas.microsoft.com/office/drawing/2014/main" id="{76133FDC-F09D-1A40-4856-434A0276F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27035" y="1502704"/>
            <a:ext cx="360000" cy="360000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31BFC30A-9CC5-E6E2-F85C-B6EFC1138044}"/>
              </a:ext>
            </a:extLst>
          </p:cNvPr>
          <p:cNvSpPr txBox="1"/>
          <p:nvPr/>
        </p:nvSpPr>
        <p:spPr>
          <a:xfrm>
            <a:off x="7832311" y="372855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10332</a:t>
            </a:r>
          </a:p>
          <a:p>
            <a:pPr algn="ctr"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экскурсий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93D18ECF-A386-4937-AA7D-760DB0FD36AC}"/>
              </a:ext>
            </a:extLst>
          </p:cNvPr>
          <p:cNvSpPr txBox="1"/>
          <p:nvPr/>
        </p:nvSpPr>
        <p:spPr>
          <a:xfrm>
            <a:off x="7674040" y="4140784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в 2023 г.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7E0849A3-C1B7-174D-F8FC-4331E6E8CF51}"/>
              </a:ext>
            </a:extLst>
          </p:cNvPr>
          <p:cNvSpPr txBox="1"/>
          <p:nvPr/>
        </p:nvSpPr>
        <p:spPr>
          <a:xfrm>
            <a:off x="7832310" y="548080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154290</a:t>
            </a:r>
          </a:p>
          <a:p>
            <a:pPr algn="ctr"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274B9E21-F2CE-7A7D-DD68-76C0B7F2B2A9}"/>
              </a:ext>
            </a:extLst>
          </p:cNvPr>
          <p:cNvSpPr txBox="1"/>
          <p:nvPr/>
        </p:nvSpPr>
        <p:spPr>
          <a:xfrm>
            <a:off x="7355018" y="5909163"/>
            <a:ext cx="2431973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обслужено экскурсиями в 2023 г.</a:t>
            </a:r>
          </a:p>
        </p:txBody>
      </p:sp>
      <p:pic>
        <p:nvPicPr>
          <p:cNvPr id="242" name="Рисунок 241" descr="Пользователь со сплошной заливкой">
            <a:extLst>
              <a:ext uri="{FF2B5EF4-FFF2-40B4-BE49-F238E27FC236}">
                <a16:creationId xmlns:a16="http://schemas.microsoft.com/office/drawing/2014/main" id="{8CF82E8F-65AA-3A35-D6F5-B314FC10F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21526" y="3364149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6B239D-4D15-497F-BA74-21CE14462A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3655" y="1620570"/>
            <a:ext cx="1930744" cy="1086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15120D-BDA2-4735-8CFB-709605504A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13885" y="1635251"/>
            <a:ext cx="1965326" cy="1116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5C159690-D8A2-4E32-8FAA-9DFDF6087972}"/>
              </a:ext>
            </a:extLst>
          </p:cNvPr>
          <p:cNvSpPr txBox="1"/>
          <p:nvPr/>
        </p:nvSpPr>
        <p:spPr>
          <a:xfrm>
            <a:off x="4321108" y="2771399"/>
            <a:ext cx="2406224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«Боевая Слава»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361D9C-4601-4BED-83B0-643E87D7DD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9193" y="3238175"/>
            <a:ext cx="1614229" cy="9248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6B30D696-C5E3-45BA-B9E3-B76778E34668}"/>
              </a:ext>
            </a:extLst>
          </p:cNvPr>
          <p:cNvSpPr txBox="1"/>
          <p:nvPr/>
        </p:nvSpPr>
        <p:spPr>
          <a:xfrm>
            <a:off x="1072065" y="4204904"/>
            <a:ext cx="2168484" cy="33855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«Ковра и декоративно-прикладного искусства»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C7937FF-4889-41E2-AE35-C09BAEDEB617}"/>
              </a:ext>
            </a:extLst>
          </p:cNvPr>
          <p:cNvSpPr txBox="1"/>
          <p:nvPr/>
        </p:nvSpPr>
        <p:spPr>
          <a:xfrm>
            <a:off x="1096978" y="5788581"/>
            <a:ext cx="2168484" cy="33855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«Культура и быт древнего Дербента»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AAC5B8-D0CB-4874-B12B-01D4BA6428EC}"/>
              </a:ext>
            </a:extLst>
          </p:cNvPr>
          <p:cNvSpPr txBox="1"/>
          <p:nvPr/>
        </p:nvSpPr>
        <p:spPr>
          <a:xfrm>
            <a:off x="4113885" y="4330691"/>
            <a:ext cx="2168484" cy="1692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«Природа </a:t>
            </a:r>
            <a:r>
              <a:rPr lang="ru-RU" sz="11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Прикаспия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760E92D-FED5-4552-81B1-C6CB14434196}"/>
              </a:ext>
            </a:extLst>
          </p:cNvPr>
          <p:cNvSpPr txBox="1"/>
          <p:nvPr/>
        </p:nvSpPr>
        <p:spPr>
          <a:xfrm>
            <a:off x="3979072" y="5739886"/>
            <a:ext cx="2168484" cy="33855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Мемориальный Дом-музей </a:t>
            </a:r>
            <a:r>
              <a:rPr lang="ru-RU" sz="11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А.А.Бестужева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-Марлинского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191DF9-55A1-450C-A95B-6234C6A2799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2130" y="4787828"/>
            <a:ext cx="1774490" cy="963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D6B3E7-D8AA-4D10-966E-311CF27748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54345" y="3192296"/>
            <a:ext cx="1987970" cy="1118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13EDBB-D16A-4358-B2A8-2D0396933A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24562" y="4764597"/>
            <a:ext cx="1582971" cy="986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342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ТУРИСТИЧЕСКИЕ МАРШРУТЫ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A5F051-E20D-AD88-EE11-D3FFBACF9B5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5167993-E4FE-4530-A36B-19BC896398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751020"/>
              </p:ext>
            </p:extLst>
          </p:nvPr>
        </p:nvGraphicFramePr>
        <p:xfrm>
          <a:off x="627016" y="1592000"/>
          <a:ext cx="8747803" cy="32890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882">
                  <a:extLst>
                    <a:ext uri="{9D8B030D-6E8A-4147-A177-3AD203B41FA5}">
                      <a16:colId xmlns:a16="http://schemas.microsoft.com/office/drawing/2014/main" val="1519855321"/>
                    </a:ext>
                  </a:extLst>
                </a:gridCol>
                <a:gridCol w="5574966">
                  <a:extLst>
                    <a:ext uri="{9D8B030D-6E8A-4147-A177-3AD203B41FA5}">
                      <a16:colId xmlns:a16="http://schemas.microsoft.com/office/drawing/2014/main" val="631836498"/>
                    </a:ext>
                  </a:extLst>
                </a:gridCol>
                <a:gridCol w="2760955">
                  <a:extLst>
                    <a:ext uri="{9D8B030D-6E8A-4147-A177-3AD203B41FA5}">
                      <a16:colId xmlns:a16="http://schemas.microsoft.com/office/drawing/2014/main" val="2028701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Адрес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975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Цитадель Нарын-Кала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ул. 9-й Магал, 55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3955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Джума мечеть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ул. 7 магал, 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6881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Армянская церковь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ул. Рзаева, 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3563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Церковь Покрова Пресвятой Богородицы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ул. Ленина, 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196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Лезгинский драматический театр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ул. Буйнакского, 49Б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3854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Домик Петра I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ул. Зои Космодемьянской, 16а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22823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Парк Боевой Славы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ул. Коммунарова, 51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9648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Дербентский маяк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ул. Зои Космодемьянской, 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13857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Дербентская набережная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Ул. Х. Тагиева 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98099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Вокзал РЖД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ул. Вокзальная, 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2757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Площадь свободы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Ул. Площадь свободы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865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Парк Золотая рыбка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СТ Волна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6160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Дербентский государственный историко-архитектурный и археологический музей -заповедник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ул. Рзаева, 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7934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Музей истории мировых культур и религий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ул. Таги-Заде, 30А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2160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Улица счастливых людей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Ул. Мирзы Казим-бека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3357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Светомузыкальный фонтан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парк имени Низами </a:t>
                      </a:r>
                      <a:r>
                        <a:rPr lang="ru-RU" sz="1100" dirty="0" err="1">
                          <a:effectLst/>
                        </a:rPr>
                        <a:t>Гянджеви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3060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41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BAF71-4089-4635-8D62-BB2C93B7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8D9851CB-3B9D-FFA9-7B9B-F99179EA665A}"/>
              </a:ext>
            </a:extLst>
          </p:cNvPr>
          <p:cNvSpPr/>
          <p:nvPr/>
        </p:nvSpPr>
        <p:spPr>
          <a:xfrm>
            <a:off x="627016" y="1373885"/>
            <a:ext cx="5205613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программы культурно-ознакомительных поездок для молодых соотечественников России - «Здравствуй, Россия!», прибывших из 11 стран мира (Бельгия, Танзания, Палестина, Франция, Казахстан, Азербайджан, 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Белорусь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Малайзия, Ирландия, Киргизия, Финляндия ), сотрудниками администрации городского округа «город Дербент», в целях ознакомления с культурой и традициями народов Дагестана, была организована обзорно-культурная экскурсия. Гости Дербента посетили - крепость Нарын-Кала, исторические кварталы (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магалы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древнюю Джума-мечеть и ракетный корабль-экраноплан проекта 903 «Лунь».</a:t>
            </a:r>
          </a:p>
          <a:p>
            <a:pPr lvl="0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сентября, в рамках празднования Всемирного дня туризма, Центром развития туризма для активистов организации «Движение первых», а также для студентов «Дагестанского колледжа образования», была организована и проведена пешая ознакомительная экскурсия по маршруту - «Туристическая миля». В стенах Центра развития туризма, активисты движения первых, были ознакомлены с выставочными экспонатами народных художественных промыслов РД.</a:t>
            </a:r>
          </a:p>
          <a:p>
            <a:pPr lvl="0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ноября, на территории школы №20 состоялось торжественное открытие муниципального форума общероссийского движения детей и молодежи «Движение первых». Сотрудники Центра развития туризма приняли активное участие в данном мероприятии, рассказав детям о работе в сфере туризма и туристических маршрутах.</a:t>
            </a:r>
          </a:p>
          <a:p>
            <a:pPr lvl="0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празднования 100-летия Расула Гамзатова, 1 декабря город Дербент посетили члены общества книголюбов Кабардино-Балкарии. Руководством и сотрудниками МБУ «Центр развития туризма и народного творчества ГО «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г.Дербент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для участников поездки была организована насыщенная экскурсионная программа, включающая в себя изысканное чаепитие, обзорную экскурсию по исторической части города (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магалам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 посещением крепости Нарын-Кала, древней Джума-мечети, кладбища «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Кырхляр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Синагоги Келе-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Нумаз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Церкви Покрова Пресвятой Богородицы.</a:t>
            </a:r>
          </a:p>
          <a:p>
            <a:pPr lvl="0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7F9C4-38A1-7877-08F5-FF97015D71C6}"/>
              </a:ext>
            </a:extLst>
          </p:cNvPr>
          <p:cNvSpPr txBox="1"/>
          <p:nvPr/>
        </p:nvSpPr>
        <p:spPr>
          <a:xfrm>
            <a:off x="627016" y="550177"/>
            <a:ext cx="916057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ЗНАКОВЫЕ СОБЫТИЯ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 2023 году</a:t>
            </a:r>
          </a:p>
          <a:p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165614C-6371-5053-2690-9B9E16044DB3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26243AEC-A602-C121-C4DA-F42F484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06D10A-91DC-D26F-7FCC-5E23D5A2F0C9}"/>
              </a:ext>
            </a:extLst>
          </p:cNvPr>
          <p:cNvSpPr txBox="1"/>
          <p:nvPr/>
        </p:nvSpPr>
        <p:spPr>
          <a:xfrm>
            <a:off x="632590" y="6365207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*Юбилейные даты 2022 года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00114-96E8-8DCE-5F77-070CD6F3BE9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FD0D42-5F82-4311-B4FC-2E57DB0623A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9661" y="782520"/>
            <a:ext cx="2281941" cy="12835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DF951F1-FC3A-41BF-9CE5-031FB95E09D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45164" y="2233888"/>
            <a:ext cx="2281941" cy="123887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AE28311-BBDB-4078-8DA0-9515580411A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745162" y="5097609"/>
            <a:ext cx="2281941" cy="14347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A32EFF-A914-4BA9-A81B-4B3DF9F107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163" y="3640541"/>
            <a:ext cx="2281941" cy="12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6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B3B4E-A3F1-9268-7E15-834DA4EE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005C025-2623-9580-35BF-52C29B12C5F2}"/>
              </a:ext>
            </a:extLst>
          </p:cNvPr>
          <p:cNvSpPr/>
          <p:nvPr/>
        </p:nvSpPr>
        <p:spPr>
          <a:xfrm>
            <a:off x="640991" y="1407121"/>
            <a:ext cx="2934749" cy="1116000"/>
          </a:xfrm>
          <a:prstGeom prst="roundRect">
            <a:avLst>
              <a:gd name="adj" fmla="val 2374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ВЫВОД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DD9035D-0DB5-F710-38AF-4E84C7321C56}"/>
              </a:ext>
            </a:extLst>
          </p:cNvPr>
          <p:cNvSpPr/>
          <p:nvPr/>
        </p:nvSpPr>
        <p:spPr>
          <a:xfrm>
            <a:off x="640991" y="267015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ТРУДНОСТИ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реализации инвестиционных проектов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5CC6982-BC12-C140-E606-CC07C9F36009}"/>
              </a:ext>
            </a:extLst>
          </p:cNvPr>
          <p:cNvSpPr/>
          <p:nvPr/>
        </p:nvSpPr>
        <p:spPr>
          <a:xfrm>
            <a:off x="640991" y="393318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ГЛАВНАЯ ПРИЧИНА 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которой компании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</a:t>
            </a:r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реализуют инвестиционные проекты</a:t>
            </a:r>
            <a:endParaRPr kumimoji="0" lang="x-none" sz="500" b="1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6BA6056E-D12F-33EB-59AB-07A8E8713A78}"/>
              </a:ext>
            </a:extLst>
          </p:cNvPr>
          <p:cNvSpPr/>
          <p:nvPr/>
        </p:nvSpPr>
        <p:spPr>
          <a:xfrm>
            <a:off x="640991" y="5196212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ВЫВОДЫ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33987FB9-B927-7B2C-FDA8-949F13EB4C31}"/>
              </a:ext>
            </a:extLst>
          </p:cNvPr>
          <p:cNvSpPr/>
          <p:nvPr/>
        </p:nvSpPr>
        <p:spPr>
          <a:xfrm>
            <a:off x="3731306" y="519621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Текущих мер государственной поддержки недостаточно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еобходимо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развивать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дорожно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транспортную инфраструктуру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еобходимо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развивать бизнес-инфраструктуру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ехнопарки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бизнес-инкубаторы, ОЭЗ)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08B46-D94D-0287-1861-FDC8D42E6E4F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217EEF0-7F35-C6AD-682A-7E716DC33D87}"/>
              </a:ext>
            </a:extLst>
          </p:cNvPr>
          <p:cNvSpPr/>
          <p:nvPr/>
        </p:nvSpPr>
        <p:spPr>
          <a:xfrm>
            <a:off x="627016" y="163628"/>
            <a:ext cx="1719674" cy="23682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C0ACEFC3-9A08-37C3-AB09-1366646D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25CE0A5-C6DD-EFB5-7F0D-422A5515A6CF}"/>
              </a:ext>
            </a:extLst>
          </p:cNvPr>
          <p:cNvSpPr/>
          <p:nvPr/>
        </p:nvSpPr>
        <p:spPr>
          <a:xfrm>
            <a:off x="3731306" y="3919469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Ограничено возможность реализации инвестиционных проектов за счёт собственных средств,                   сложность с привлечением заемных средств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BE68BAEC-57FA-0428-15A8-90E073C6D260}"/>
              </a:ext>
            </a:extLst>
          </p:cNvPr>
          <p:cNvSpPr/>
          <p:nvPr/>
        </p:nvSpPr>
        <p:spPr>
          <a:xfrm>
            <a:off x="3731306" y="267015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Сложности с оформлением документов (Большое количество документов и требуемых разрешений)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инансовые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трудности (Необходимость использования заемных средств для развития бизнеса)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Трудности с созданием/модернизацией инженерной инфраструктуры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732DCD51-8059-77E4-5EA0-013D62834C40}"/>
              </a:ext>
            </a:extLst>
          </p:cNvPr>
          <p:cNvSpPr/>
          <p:nvPr/>
        </p:nvSpPr>
        <p:spPr>
          <a:xfrm>
            <a:off x="3725825" y="1407120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Инвестиционный климат требует улучшений</a:t>
            </a:r>
          </a:p>
        </p:txBody>
      </p:sp>
      <p:pic>
        <p:nvPicPr>
          <p:cNvPr id="22" name="Рисунок 21" descr="Запрещено со сплошной заливкой">
            <a:extLst>
              <a:ext uri="{FF2B5EF4-FFF2-40B4-BE49-F238E27FC236}">
                <a16:creationId xmlns:a16="http://schemas.microsoft.com/office/drawing/2014/main" id="{B85CCF1F-32E1-8B67-07D4-F82EAD49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61" y="3019170"/>
            <a:ext cx="360000" cy="360000"/>
          </a:xfrm>
          <a:prstGeom prst="rect">
            <a:avLst/>
          </a:prstGeom>
        </p:spPr>
      </p:pic>
      <p:pic>
        <p:nvPicPr>
          <p:cNvPr id="24" name="Рисунок 23" descr="Документ со сплошной заливкой">
            <a:extLst>
              <a:ext uri="{FF2B5EF4-FFF2-40B4-BE49-F238E27FC236}">
                <a16:creationId xmlns:a16="http://schemas.microsoft.com/office/drawing/2014/main" id="{FB855C50-1952-4A98-54F0-D09E855150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61" y="5574211"/>
            <a:ext cx="360000" cy="360000"/>
          </a:xfrm>
          <a:prstGeom prst="rect">
            <a:avLst/>
          </a:prstGeom>
        </p:spPr>
      </p:pic>
      <p:pic>
        <p:nvPicPr>
          <p:cNvPr id="26" name="Рисунок 25" descr="Перемотка назад со сплошной заливкой">
            <a:extLst>
              <a:ext uri="{FF2B5EF4-FFF2-40B4-BE49-F238E27FC236}">
                <a16:creationId xmlns:a16="http://schemas.microsoft.com/office/drawing/2014/main" id="{703C4EAF-A054-7B54-D1C8-AE742458D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753262" y="1785120"/>
            <a:ext cx="360000" cy="360000"/>
          </a:xfrm>
          <a:prstGeom prst="rect">
            <a:avLst/>
          </a:prstGeom>
        </p:spPr>
      </p:pic>
      <p:pic>
        <p:nvPicPr>
          <p:cNvPr id="37" name="Рисунок 36" descr="Значок 1 со сплошной заливкой">
            <a:extLst>
              <a:ext uri="{FF2B5EF4-FFF2-40B4-BE49-F238E27FC236}">
                <a16:creationId xmlns:a16="http://schemas.microsoft.com/office/drawing/2014/main" id="{B13FD86C-5462-BA07-2362-BC432B18D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261" y="4313734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0B2E29-A6DF-C835-C29A-A3390F9E30A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</p:spTree>
    <p:extLst>
      <p:ext uri="{BB962C8B-B14F-4D97-AF65-F5344CB8AC3E}">
        <p14:creationId xmlns:p14="http://schemas.microsoft.com/office/powerpoint/2010/main" val="1138695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F58A6-13A1-8A33-6813-0C6249412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A1738778-6637-A8AE-3929-9F58A8A9D61C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42814-09EE-1E83-2D27-5A379ADA2167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921EB416-9AFF-B016-5F02-C659F8A49D05}"/>
              </a:ext>
            </a:extLst>
          </p:cNvPr>
          <p:cNvSpPr/>
          <p:nvPr/>
        </p:nvSpPr>
        <p:spPr>
          <a:xfrm>
            <a:off x="627017" y="163628"/>
            <a:ext cx="202266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EBD85DED-0D11-9C1B-5C5C-9DDF2EAC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D3072D01-2D46-B54E-2C7A-8809E6CA9DBA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32D5C957-0713-A21A-D179-DFD33F07C758}"/>
              </a:ext>
            </a:extLst>
          </p:cNvPr>
          <p:cNvSpPr/>
          <p:nvPr/>
        </p:nvSpPr>
        <p:spPr>
          <a:xfrm>
            <a:off x="627016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эффективной коммуникации между представителями бизнеса                        и администрацией МО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C588E20-AF3C-032D-DAAD-14AFA769212D}"/>
              </a:ext>
            </a:extLst>
          </p:cNvPr>
          <p:cNvSpPr/>
          <p:nvPr/>
        </p:nvSpPr>
        <p:spPr>
          <a:xfrm>
            <a:off x="627016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Инвестиционный уполномоченный не может напрямую обратиться к инвестору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 descr="Запрещено со сплошной заливкой">
            <a:extLst>
              <a:ext uri="{FF2B5EF4-FFF2-40B4-BE49-F238E27FC236}">
                <a16:creationId xmlns:a16="http://schemas.microsoft.com/office/drawing/2014/main" id="{3FCC1223-7B74-B997-317B-D61EB1BC0E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2910014"/>
            <a:ext cx="360000" cy="360000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F8BEBAD2-D09C-C4AC-9A5E-47F8DDCD9DF5}"/>
              </a:ext>
            </a:extLst>
          </p:cNvPr>
          <p:cNvSpPr/>
          <p:nvPr/>
        </p:nvSpPr>
        <p:spPr>
          <a:xfrm>
            <a:off x="627016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Потребность в более активной поддержке со стороны Корпорации развития Нижегородской области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C44D7B98-D6FF-CBE2-5539-FD144908A34A}"/>
              </a:ext>
            </a:extLst>
          </p:cNvPr>
          <p:cNvSpPr/>
          <p:nvPr/>
        </p:nvSpPr>
        <p:spPr>
          <a:xfrm>
            <a:off x="627016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кадров, нехватка специалистов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id="{757D3257-7032-E7F7-AC03-6546722EA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4100510"/>
            <a:ext cx="360000" cy="360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E6B4D0FC-EC46-8BB2-BEEE-F8A090BDDAB0}"/>
              </a:ext>
            </a:extLst>
          </p:cNvPr>
          <p:cNvSpPr/>
          <p:nvPr/>
        </p:nvSpPr>
        <p:spPr>
          <a:xfrm>
            <a:off x="5300092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Своевременная отработка обращений представителей бизнеса, расширение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каналов информирования предпринимателей о мерах поддержки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2A2349C4-C93F-84C0-423A-1D9838FE5145}"/>
              </a:ext>
            </a:extLst>
          </p:cNvPr>
          <p:cNvSpPr/>
          <p:nvPr/>
        </p:nvSpPr>
        <p:spPr>
          <a:xfrm>
            <a:off x="5300092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проектного офиса и составление дорожной карты для инвесторов,                  а также активное информирование предпринимателей и инвесторов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преимуществах работы с инвестиционным уполномоченным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76881567-E61B-5009-80D9-45ADC8C80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2315684"/>
            <a:ext cx="365554" cy="36555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5BE55F86-A0F7-1A11-42D9-4BF67DE7A1A0}"/>
              </a:ext>
            </a:extLst>
          </p:cNvPr>
          <p:cNvSpPr/>
          <p:nvPr/>
        </p:nvSpPr>
        <p:spPr>
          <a:xfrm>
            <a:off x="5300092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Самостоятельное выстраивание регулярных коммуникаций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интересующим проектам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4ECF1362-D6B1-FEA2-7BB3-30DABE372E72}"/>
              </a:ext>
            </a:extLst>
          </p:cNvPr>
          <p:cNvSpPr/>
          <p:nvPr/>
        </p:nvSpPr>
        <p:spPr>
          <a:xfrm>
            <a:off x="5300092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в релокации специалистов из других населенных пунктов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6E38EB9E-3C9F-4203-E590-2FAF263F2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3506180"/>
            <a:ext cx="365554" cy="365554"/>
          </a:xfrm>
          <a:prstGeom prst="rect">
            <a:avLst/>
          </a:prstGeom>
        </p:spPr>
      </p:pic>
      <p:pic>
        <p:nvPicPr>
          <p:cNvPr id="28" name="Рисунок 27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4114B68F-9187-DA4F-1C66-D3D12D2FD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2910014"/>
            <a:ext cx="365554" cy="365554"/>
          </a:xfrm>
          <a:prstGeom prst="rect">
            <a:avLst/>
          </a:prstGeom>
        </p:spPr>
      </p:pic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657E9FD9-5681-1E9B-B8FE-4D0E92D3D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3811" y="4100510"/>
            <a:ext cx="365554" cy="365554"/>
          </a:xfrm>
          <a:prstGeom prst="rect">
            <a:avLst/>
          </a:prstGeom>
        </p:spPr>
      </p:pic>
      <p:pic>
        <p:nvPicPr>
          <p:cNvPr id="30" name="Рисунок 29" descr="Запрещено со сплошной заливкой">
            <a:extLst>
              <a:ext uri="{FF2B5EF4-FFF2-40B4-BE49-F238E27FC236}">
                <a16:creationId xmlns:a16="http://schemas.microsoft.com/office/drawing/2014/main" id="{DCCC916B-63D2-1405-6DF9-4D53EFB5B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2321238"/>
            <a:ext cx="360000" cy="360000"/>
          </a:xfrm>
          <a:prstGeom prst="rect">
            <a:avLst/>
          </a:prstGeom>
        </p:spPr>
      </p:pic>
      <p:pic>
        <p:nvPicPr>
          <p:cNvPr id="31" name="Рисунок 30" descr="Запрещено со сплошной заливкой">
            <a:extLst>
              <a:ext uri="{FF2B5EF4-FFF2-40B4-BE49-F238E27FC236}">
                <a16:creationId xmlns:a16="http://schemas.microsoft.com/office/drawing/2014/main" id="{C047CF2D-8863-AE61-6A11-D717D8224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3506180"/>
            <a:ext cx="360000" cy="3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3C9819-F6F6-A28F-BC53-1D0301C00B1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</p:spTree>
    <p:extLst>
      <p:ext uri="{BB962C8B-B14F-4D97-AF65-F5344CB8AC3E}">
        <p14:creationId xmlns:p14="http://schemas.microsoft.com/office/powerpoint/2010/main" val="1536518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 «город Дербент»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19C6E1-7562-2FED-8B2B-7B5DFCFCC99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sp>
        <p:nvSpPr>
          <p:cNvPr id="14" name="Скругленный прямоугольник 6">
            <a:extLst>
              <a:ext uri="{FF2B5EF4-FFF2-40B4-BE49-F238E27FC236}">
                <a16:creationId xmlns:a16="http://schemas.microsoft.com/office/drawing/2014/main" id="{E002F000-38A4-4757-84E0-94C71FF6DF4D}"/>
              </a:ext>
            </a:extLst>
          </p:cNvPr>
          <p:cNvSpPr/>
          <p:nvPr/>
        </p:nvSpPr>
        <p:spPr>
          <a:xfrm>
            <a:off x="529777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Износ сетей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энергоснабжения,  теплоснабжения, водоснабжения и водоотведения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Загруженность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автомобильных дорог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Устаревшее дорожное покрытие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8">
            <a:extLst>
              <a:ext uri="{FF2B5EF4-FFF2-40B4-BE49-F238E27FC236}">
                <a16:creationId xmlns:a16="http://schemas.microsoft.com/office/drawing/2014/main" id="{EACFE54B-BE3D-4305-8757-8F8A0750783D}"/>
              </a:ext>
            </a:extLst>
          </p:cNvPr>
          <p:cNvSpPr/>
          <p:nvPr/>
        </p:nvSpPr>
        <p:spPr>
          <a:xfrm>
            <a:off x="528379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Конкуренция за инвесторов и инвестиционные проекты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endParaRPr kumimoji="0" lang="ru-RU" sz="600" b="1" i="0" u="none" strike="noStrike" kern="1200" cap="none" spc="0" normalizeH="0" baseline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Конкуренция с 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туристически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развитыми соседними районами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38">
            <a:extLst>
              <a:ext uri="{FF2B5EF4-FFF2-40B4-BE49-F238E27FC236}">
                <a16:creationId xmlns:a16="http://schemas.microsoft.com/office/drawing/2014/main" id="{982ACEE9-B9B5-4137-9310-CD42E6CF47E8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Развитая обрабатывающая промышленность</a:t>
            </a: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промышленных предприятий загрязняющих природу</a:t>
            </a:r>
          </a:p>
          <a:p>
            <a:pPr lvl="0">
              <a:buClr>
                <a:srgbClr val="4756A0"/>
              </a:buClr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0" indent="-171450">
              <a:buClr>
                <a:srgbClr val="4756A0"/>
              </a:buClr>
              <a:buFont typeface="Arial" panose="020B0604020202020204" pitchFamily="34" charset="0"/>
              <a:buChar char="•"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Молодой и быстро развивающийся город</a:t>
            </a:r>
            <a:b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39">
            <a:extLst>
              <a:ext uri="{FF2B5EF4-FFF2-40B4-BE49-F238E27FC236}">
                <a16:creationId xmlns:a16="http://schemas.microsoft.com/office/drawing/2014/main" id="{AC94607E-84B5-4DA2-ADCB-882937845E54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20" name="Скругленный прямоугольник 16">
            <a:extLst>
              <a:ext uri="{FF2B5EF4-FFF2-40B4-BE49-F238E27FC236}">
                <a16:creationId xmlns:a16="http://schemas.microsoft.com/office/drawing/2014/main" id="{48C752C5-EC0F-4587-922F-F806DBA36943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государственных и федеральных программах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современных промышленных технологий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туризма 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новых туристических маршрутов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12">
            <a:extLst>
              <a:ext uri="{FF2B5EF4-FFF2-40B4-BE49-F238E27FC236}">
                <a16:creationId xmlns:a16="http://schemas.microsoft.com/office/drawing/2014/main" id="{8E468A31-B9BE-44CF-9CD4-C30D8D30279C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22" name="Скругленный прямоугольник 42">
            <a:extLst>
              <a:ext uri="{FF2B5EF4-FFF2-40B4-BE49-F238E27FC236}">
                <a16:creationId xmlns:a16="http://schemas.microsoft.com/office/drawing/2014/main" id="{543696FC-9FEF-45D6-BFCB-67366C79423D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23" name="Скругленный прямоугольник 46">
            <a:extLst>
              <a:ext uri="{FF2B5EF4-FFF2-40B4-BE49-F238E27FC236}">
                <a16:creationId xmlns:a16="http://schemas.microsoft.com/office/drawing/2014/main" id="{0F66A4E7-BA5F-4BB2-8D2C-F45F2E3F61CE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</p:spTree>
    <p:extLst>
      <p:ext uri="{BB962C8B-B14F-4D97-AF65-F5344CB8AC3E}">
        <p14:creationId xmlns:p14="http://schemas.microsoft.com/office/powerpoint/2010/main" val="1559706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64CC4-50C0-35C1-8698-0D4853ED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CD3FB924-8AB7-6A1E-137F-082844CEC894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76A2C-B856-AE7C-12DC-54D8672227F8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 СЕТЕЙ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308776B7-918F-5E0D-26FB-CBF1FB560798}"/>
              </a:ext>
            </a:extLst>
          </p:cNvPr>
          <p:cNvSpPr/>
          <p:nvPr/>
        </p:nvSpPr>
        <p:spPr>
          <a:xfrm>
            <a:off x="627018" y="163628"/>
            <a:ext cx="204644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социальных сетей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6E221D1-B30A-2AFE-728A-D448062F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F777D310-C748-0C63-7C10-94D8EB3661AE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F1BEE2E5-F657-D956-969C-447ADF95A286}"/>
              </a:ext>
            </a:extLst>
          </p:cNvPr>
          <p:cNvSpPr/>
          <p:nvPr/>
        </p:nvSpPr>
        <p:spPr>
          <a:xfrm>
            <a:off x="627016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Низкое качество жилищно-коммунальных услуг, высокий износ коммунальных сетей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1E8849A-1800-23CB-F996-3D8C17AB8429}"/>
              </a:ext>
            </a:extLst>
          </p:cNvPr>
          <p:cNvSpPr/>
          <p:nvPr/>
        </p:nvSpPr>
        <p:spPr>
          <a:xfrm>
            <a:off x="627016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Загрязнение окружающей среды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(Засорённость отдельных частей округа, несвоевременный вывоз мусора)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 descr="Запрещено со сплошной заливкой">
            <a:extLst>
              <a:ext uri="{FF2B5EF4-FFF2-40B4-BE49-F238E27FC236}">
                <a16:creationId xmlns:a16="http://schemas.microsoft.com/office/drawing/2014/main" id="{B454AB6E-B4B5-BED1-BCA8-ED08047E0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2910014"/>
            <a:ext cx="360000" cy="360000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FE3A1F18-C8FD-662B-51A3-107A6752E754}"/>
              </a:ext>
            </a:extLst>
          </p:cNvPr>
          <p:cNvSpPr/>
          <p:nvPr/>
        </p:nvSpPr>
        <p:spPr>
          <a:xfrm>
            <a:off x="627016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специалистов в медицинских учреждениях МО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FF04C89-2E8D-D35E-E091-1CBE585E9E1D}"/>
              </a:ext>
            </a:extLst>
          </p:cNvPr>
          <p:cNvSpPr/>
          <p:nvPr/>
        </p:nvSpPr>
        <p:spPr>
          <a:xfrm>
            <a:off x="627016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зимнее время дороги не соответствуют требованиям содержания (Гололед, снег)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id="{ECB0A53F-C30E-3DCB-2F85-4C1EC9464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4100510"/>
            <a:ext cx="360000" cy="360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FA05FBE1-9402-8F92-3DD2-E40ED63E9A37}"/>
              </a:ext>
            </a:extLst>
          </p:cNvPr>
          <p:cNvSpPr/>
          <p:nvPr/>
        </p:nvSpPr>
        <p:spPr>
          <a:xfrm>
            <a:off x="5300092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региональных программах по капитальному ремонту и модернизации систем ЖКХ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3D89FA1C-E56D-0734-E4B3-1C3105105AF9}"/>
              </a:ext>
            </a:extLst>
          </p:cNvPr>
          <p:cNvSpPr/>
          <p:nvPr/>
        </p:nvSpPr>
        <p:spPr>
          <a:xfrm>
            <a:off x="5300092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региональными властями по увеличению нормативов вывоза мусора, установка дополнительных мусорных урн, проведение субботников                             (Для очистки лесных территорий)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29F39B43-63DC-E4AA-F20E-B9165050F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2315684"/>
            <a:ext cx="365554" cy="36555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1559A64C-940D-910B-D7DC-DA4EA600BD15}"/>
              </a:ext>
            </a:extLst>
          </p:cNvPr>
          <p:cNvSpPr/>
          <p:nvPr/>
        </p:nvSpPr>
        <p:spPr>
          <a:xfrm>
            <a:off x="5300092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со стороны администрации в релокации медицинских работников              из других населенных пунктов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3E84339A-1D2E-CD19-437A-044A78023A7F}"/>
              </a:ext>
            </a:extLst>
          </p:cNvPr>
          <p:cNvSpPr/>
          <p:nvPr/>
        </p:nvSpPr>
        <p:spPr>
          <a:xfrm>
            <a:off x="5300092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нормативов вывоза снега и увеличение рейдов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снегоочистительнои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техники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DA1F02B2-CAFF-19BA-A6BA-8D123B274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3506180"/>
            <a:ext cx="365554" cy="365554"/>
          </a:xfrm>
          <a:prstGeom prst="rect">
            <a:avLst/>
          </a:prstGeom>
        </p:spPr>
      </p:pic>
      <p:pic>
        <p:nvPicPr>
          <p:cNvPr id="28" name="Рисунок 27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85462B39-EF11-EA46-289D-5EBB43E6F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9365" y="2910014"/>
            <a:ext cx="365554" cy="365554"/>
          </a:xfrm>
          <a:prstGeom prst="rect">
            <a:avLst/>
          </a:prstGeom>
        </p:spPr>
      </p:pic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8B855E88-6DC5-EE47-647D-DB802E96A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3811" y="4100510"/>
            <a:ext cx="365554" cy="365554"/>
          </a:xfrm>
          <a:prstGeom prst="rect">
            <a:avLst/>
          </a:prstGeom>
        </p:spPr>
      </p:pic>
      <p:pic>
        <p:nvPicPr>
          <p:cNvPr id="30" name="Рисунок 29" descr="Запрещено со сплошной заливкой">
            <a:extLst>
              <a:ext uri="{FF2B5EF4-FFF2-40B4-BE49-F238E27FC236}">
                <a16:creationId xmlns:a16="http://schemas.microsoft.com/office/drawing/2014/main" id="{E8398B5E-1749-E9AB-1494-2AACEE23D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2321238"/>
            <a:ext cx="360000" cy="360000"/>
          </a:xfrm>
          <a:prstGeom prst="rect">
            <a:avLst/>
          </a:prstGeom>
        </p:spPr>
      </p:pic>
      <p:pic>
        <p:nvPicPr>
          <p:cNvPr id="31" name="Рисунок 30" descr="Запрещено со сплошной заливкой">
            <a:extLst>
              <a:ext uri="{FF2B5EF4-FFF2-40B4-BE49-F238E27FC236}">
                <a16:creationId xmlns:a16="http://schemas.microsoft.com/office/drawing/2014/main" id="{DC3542D5-CCD7-BCAF-4A69-DB03F31F7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3506180"/>
            <a:ext cx="360000" cy="360000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74C0EE43-459F-6637-F83C-7A653C502FBB}"/>
              </a:ext>
            </a:extLst>
          </p:cNvPr>
          <p:cNvSpPr/>
          <p:nvPr/>
        </p:nvSpPr>
        <p:spPr>
          <a:xfrm>
            <a:off x="627016" y="4631906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Плохое состояние дорожного покрытия в некоторых частях МО                                         (в т.ч. отсутствие освещения)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 descr="Запрещено со сплошной заливкой">
            <a:extLst>
              <a:ext uri="{FF2B5EF4-FFF2-40B4-BE49-F238E27FC236}">
                <a16:creationId xmlns:a16="http://schemas.microsoft.com/office/drawing/2014/main" id="{B73F04C0-8A1A-A79B-FEFA-AA17BC87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289" y="4693218"/>
            <a:ext cx="360000" cy="360000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F5F73F42-371F-2F34-62E2-F9986F8AEC49}"/>
              </a:ext>
            </a:extLst>
          </p:cNvPr>
          <p:cNvSpPr/>
          <p:nvPr/>
        </p:nvSpPr>
        <p:spPr>
          <a:xfrm>
            <a:off x="5300092" y="4631906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государственных программах по финансированию проектов ремонта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модернизации дорожной инфраструктуры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686A0464-D52B-308D-837B-C0AE780D82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73811" y="4693218"/>
            <a:ext cx="365554" cy="3655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A1CEDC-5BF3-DE19-BFD5-7AECF7D1DC3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</p:spTree>
    <p:extLst>
      <p:ext uri="{BB962C8B-B14F-4D97-AF65-F5344CB8AC3E}">
        <p14:creationId xmlns:p14="http://schemas.microsoft.com/office/powerpoint/2010/main" val="47766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EEF58-47AC-931A-25DB-180ECDDCC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E9B03B-BE87-3304-E369-A5ACD1EC2E2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ПРОБЛЕМЫ,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ПРЕПЯТСТВУЮЩИЕ РАЗВИТИЮ МО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9002972-2A83-B7CB-3C33-9226D2D723D3}"/>
              </a:ext>
            </a:extLst>
          </p:cNvPr>
          <p:cNvSpPr/>
          <p:nvPr/>
        </p:nvSpPr>
        <p:spPr>
          <a:xfrm>
            <a:off x="627017" y="163628"/>
            <a:ext cx="176995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089B419-1364-9E3C-8921-876ED03E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id="{56F40B34-93FA-6F53-6EDD-80B8615C98D9}"/>
              </a:ext>
            </a:extLst>
          </p:cNvPr>
          <p:cNvSpPr/>
          <p:nvPr/>
        </p:nvSpPr>
        <p:spPr>
          <a:xfrm>
            <a:off x="627014" y="342900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высокий износ сетей теплоснабжения, водоснабжения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водоотведения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id="{A2D1DDE9-57E1-D977-7E4B-DD9915958E57}"/>
              </a:ext>
            </a:extLst>
          </p:cNvPr>
          <p:cNvSpPr/>
          <p:nvPr/>
        </p:nvSpPr>
        <p:spPr>
          <a:xfrm>
            <a:off x="3486694" y="1415322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объем бюрократических вопросов при реализации инвестиционного проекта</a:t>
            </a:r>
            <a:endParaRPr lang="x-none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id="{5EBD4C2A-6D2C-D942-EEC0-ACB5C398F013}"/>
              </a:ext>
            </a:extLst>
          </p:cNvPr>
          <p:cNvSpPr/>
          <p:nvPr/>
        </p:nvSpPr>
        <p:spPr>
          <a:xfrm>
            <a:off x="2484354" y="3442776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 инфраструктура</a:t>
            </a:r>
            <a:endParaRPr lang="x-none" b="1" dirty="0">
              <a:solidFill>
                <a:srgbClr val="B9B9B9"/>
              </a:solidFill>
            </a:endParaRPr>
          </a:p>
        </p:txBody>
      </p:sp>
      <p:sp>
        <p:nvSpPr>
          <p:cNvPr id="155" name="Скругленный прямоугольник 154">
            <a:extLst>
              <a:ext uri="{FF2B5EF4-FFF2-40B4-BE49-F238E27FC236}">
                <a16:creationId xmlns:a16="http://schemas.microsoft.com/office/drawing/2014/main" id="{00EB3BFF-115F-6D98-566B-64A8DA706088}"/>
              </a:ext>
            </a:extLst>
          </p:cNvPr>
          <p:cNvSpPr/>
          <p:nvPr/>
        </p:nvSpPr>
        <p:spPr>
          <a:xfrm>
            <a:off x="3486694" y="547023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рабочих кадров            </a:t>
            </a:r>
          </a:p>
          <a:p>
            <a:pPr algn="ctr"/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ru-RU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т.ч в медицинских учреждениях округа</a:t>
            </a:r>
            <a:endParaRPr kumimoji="0" lang="x-none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>
            <a:extLst>
              <a:ext uri="{FF2B5EF4-FFF2-40B4-BE49-F238E27FC236}">
                <a16:creationId xmlns:a16="http://schemas.microsoft.com/office/drawing/2014/main" id="{56FC0C4E-E2BB-8AD4-BE7C-701CBC8E39F1}"/>
              </a:ext>
            </a:extLst>
          </p:cNvPr>
          <p:cNvSpPr/>
          <p:nvPr/>
        </p:nvSpPr>
        <p:spPr>
          <a:xfrm>
            <a:off x="5344034" y="1419098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большой объем бюрократических вопросов при реализации инвестиционного проекта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Скругленный прямоугольник 157">
            <a:extLst>
              <a:ext uri="{FF2B5EF4-FFF2-40B4-BE49-F238E27FC236}">
                <a16:creationId xmlns:a16="http://schemas.microsoft.com/office/drawing/2014/main" id="{8DB03B7F-92D2-CA89-A77D-CA2007C69FE3}"/>
              </a:ext>
            </a:extLst>
          </p:cNvPr>
          <p:cNvSpPr/>
          <p:nvPr/>
        </p:nvSpPr>
        <p:spPr>
          <a:xfrm>
            <a:off x="4341694" y="2432825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бюрократические 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Скругленный прямоугольник 158">
            <a:extLst>
              <a:ext uri="{FF2B5EF4-FFF2-40B4-BE49-F238E27FC236}">
                <a16:creationId xmlns:a16="http://schemas.microsoft.com/office/drawing/2014/main" id="{19CD27D8-95D2-A274-3620-D7873362DF03}"/>
              </a:ext>
            </a:extLst>
          </p:cNvPr>
          <p:cNvSpPr/>
          <p:nvPr/>
        </p:nvSpPr>
        <p:spPr>
          <a:xfrm>
            <a:off x="4341694" y="3446552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направления</a:t>
            </a:r>
          </a:p>
        </p:txBody>
      </p:sp>
      <p:sp>
        <p:nvSpPr>
          <p:cNvPr id="160" name="Скругленный прямоугольник 159">
            <a:extLst>
              <a:ext uri="{FF2B5EF4-FFF2-40B4-BE49-F238E27FC236}">
                <a16:creationId xmlns:a16="http://schemas.microsoft.com/office/drawing/2014/main" id="{B845E215-0281-A9B4-EE5E-58E1C7DCEBDF}"/>
              </a:ext>
            </a:extLst>
          </p:cNvPr>
          <p:cNvSpPr/>
          <p:nvPr/>
        </p:nvSpPr>
        <p:spPr>
          <a:xfrm>
            <a:off x="4341694" y="4460279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кадровые проблемы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Скругленный прямоугольник 160">
            <a:extLst>
              <a:ext uri="{FF2B5EF4-FFF2-40B4-BE49-F238E27FC236}">
                <a16:creationId xmlns:a16="http://schemas.microsoft.com/office/drawing/2014/main" id="{866BCB57-B8E4-574B-9073-E87633F936EE}"/>
              </a:ext>
            </a:extLst>
          </p:cNvPr>
          <p:cNvSpPr/>
          <p:nvPr/>
        </p:nvSpPr>
        <p:spPr>
          <a:xfrm>
            <a:off x="5344034" y="5474006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населения 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крупные города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Скругленный прямоугольник 164">
            <a:extLst>
              <a:ext uri="{FF2B5EF4-FFF2-40B4-BE49-F238E27FC236}">
                <a16:creationId xmlns:a16="http://schemas.microsoft.com/office/drawing/2014/main" id="{21378D77-1BB4-D404-B2C9-85AB3840D2E5}"/>
              </a:ext>
            </a:extLst>
          </p:cNvPr>
          <p:cNvSpPr/>
          <p:nvPr/>
        </p:nvSpPr>
        <p:spPr>
          <a:xfrm>
            <a:off x="6199034" y="3460328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технические проблемы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Скругленный прямоугольник 170">
            <a:extLst>
              <a:ext uri="{FF2B5EF4-FFF2-40B4-BE49-F238E27FC236}">
                <a16:creationId xmlns:a16="http://schemas.microsoft.com/office/drawing/2014/main" id="{093EBC96-1DBE-96F7-5270-7960EF465678}"/>
              </a:ext>
            </a:extLst>
          </p:cNvPr>
          <p:cNvSpPr/>
          <p:nvPr/>
        </p:nvSpPr>
        <p:spPr>
          <a:xfrm>
            <a:off x="8056372" y="3460328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ctr"/>
            <a:r>
              <a:rPr kumimoji="0" lang="ru-RU" sz="7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эффективной </a:t>
            </a:r>
          </a:p>
          <a:p>
            <a:pPr algn="ctr"/>
            <a:r>
              <a:rPr kumimoji="0" lang="ru-RU" sz="7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коммуникации между представителями бизнеса                и администрацией МО </a:t>
            </a:r>
          </a:p>
          <a:p>
            <a:pPr algn="ctr"/>
            <a:endParaRPr lang="ru-RU" sz="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ru-RU" sz="5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т.ч. необходима регулярная рассылка информации о мерах поддержки                      со стороны администрации</a:t>
            </a:r>
            <a:endParaRPr kumimoji="0" lang="x-none" sz="500" b="1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7C0825-8906-6602-ABCD-2F093B8A3C8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</p:spTree>
    <p:extLst>
      <p:ext uri="{BB962C8B-B14F-4D97-AF65-F5344CB8AC3E}">
        <p14:creationId xmlns:p14="http://schemas.microsoft.com/office/powerpoint/2010/main" val="3045932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465091" y="584822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6F042B-F806-E7F7-6B04-2A127801F6D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9A6A38-2B49-4CDE-AC2D-4263FA81F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642" y="2033235"/>
            <a:ext cx="2457891" cy="279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1AEEC3-0918-4943-89A7-3E80F8954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91" y="1555933"/>
            <a:ext cx="5777791" cy="4194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Скругленный прямоугольник 6">
            <a:extLst>
              <a:ext uri="{FF2B5EF4-FFF2-40B4-BE49-F238E27FC236}">
                <a16:creationId xmlns:a16="http://schemas.microsoft.com/office/drawing/2014/main" id="{78C75883-2853-44BD-8191-710FF509A8E9}"/>
              </a:ext>
            </a:extLst>
          </p:cNvPr>
          <p:cNvSpPr/>
          <p:nvPr/>
        </p:nvSpPr>
        <p:spPr>
          <a:xfrm>
            <a:off x="7244642" y="584822"/>
            <a:ext cx="2398350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«город Дербент»</a:t>
            </a:r>
            <a:endParaRPr kumimoji="0" lang="x-non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18">
            <a:extLst>
              <a:ext uri="{FF2B5EF4-FFF2-40B4-BE49-F238E27FC236}">
                <a16:creationId xmlns:a16="http://schemas.microsoft.com/office/drawing/2014/main" id="{FBD7F769-44F4-4CF3-B572-82162CB94BC6}"/>
              </a:ext>
            </a:extLst>
          </p:cNvPr>
          <p:cNvSpPr/>
          <p:nvPr/>
        </p:nvSpPr>
        <p:spPr>
          <a:xfrm>
            <a:off x="8915369" y="598363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C792C0-9CEB-496C-A644-D60CFCBAF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056572" y="654301"/>
            <a:ext cx="445215" cy="58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6295" y="1256553"/>
            <a:ext cx="121813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03</a:t>
            </a:r>
          </a:p>
        </p:txBody>
      </p:sp>
      <p:sp>
        <p:nvSpPr>
          <p:cNvPr id="4" name="Скругленный прямоугольник 3">
            <a:hlinkClick r:id="rId3" action="ppaction://hlinksldjump"/>
            <a:extLst>
              <a:ext uri="{FF2B5EF4-FFF2-40B4-BE49-F238E27FC236}">
                <a16:creationId xmlns:a16="http://schemas.microsoft.com/office/drawing/2014/main" id="{D51024F0-9D24-278C-D9DB-39D994889EE0}"/>
              </a:ext>
            </a:extLst>
          </p:cNvPr>
          <p:cNvSpPr/>
          <p:nvPr/>
        </p:nvSpPr>
        <p:spPr>
          <a:xfrm>
            <a:off x="1955516" y="1256553"/>
            <a:ext cx="1600989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харакетристика 04</a:t>
            </a:r>
          </a:p>
        </p:txBody>
      </p:sp>
      <p:sp>
        <p:nvSpPr>
          <p:cNvPr id="5" name="Скругленный прямоугольник 4">
            <a:hlinkClick r:id="rId4" action="ppaction://hlinksldjump"/>
            <a:extLst>
              <a:ext uri="{FF2B5EF4-FFF2-40B4-BE49-F238E27FC236}">
                <a16:creationId xmlns:a16="http://schemas.microsoft.com/office/drawing/2014/main" id="{423D2437-C0F6-9708-77C8-032917A40141}"/>
              </a:ext>
            </a:extLst>
          </p:cNvPr>
          <p:cNvSpPr/>
          <p:nvPr/>
        </p:nvSpPr>
        <p:spPr>
          <a:xfrm>
            <a:off x="3666868" y="1256553"/>
            <a:ext cx="250355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 05</a:t>
            </a:r>
          </a:p>
        </p:txBody>
      </p:sp>
      <p:sp>
        <p:nvSpPr>
          <p:cNvPr id="6" name="Скругленный прямоугольник 5">
            <a:hlinkClick r:id="rId5" action="ppaction://hlinksldjump"/>
            <a:extLst>
              <a:ext uri="{FF2B5EF4-FFF2-40B4-BE49-F238E27FC236}">
                <a16:creationId xmlns:a16="http://schemas.microsoft.com/office/drawing/2014/main" id="{21175DD6-94A0-75A6-331B-67372335298F}"/>
              </a:ext>
            </a:extLst>
          </p:cNvPr>
          <p:cNvSpPr/>
          <p:nvPr/>
        </p:nvSpPr>
        <p:spPr>
          <a:xfrm>
            <a:off x="6280790" y="1256553"/>
            <a:ext cx="20774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 06</a:t>
            </a:r>
          </a:p>
        </p:txBody>
      </p:sp>
      <p:sp>
        <p:nvSpPr>
          <p:cNvPr id="8" name="Скругленный прямоугольник 7">
            <a:hlinkClick r:id="rId6" action="ppaction://hlinksldjump"/>
            <a:extLst>
              <a:ext uri="{FF2B5EF4-FFF2-40B4-BE49-F238E27FC236}">
                <a16:creationId xmlns:a16="http://schemas.microsoft.com/office/drawing/2014/main" id="{20389F1A-D8FC-11F4-6D65-354585768368}"/>
              </a:ext>
            </a:extLst>
          </p:cNvPr>
          <p:cNvSpPr/>
          <p:nvPr/>
        </p:nvSpPr>
        <p:spPr>
          <a:xfrm>
            <a:off x="8487593" y="1256553"/>
            <a:ext cx="129240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07</a:t>
            </a:r>
          </a:p>
        </p:txBody>
      </p:sp>
      <p:sp>
        <p:nvSpPr>
          <p:cNvPr id="9" name="Скругленный прямоугольник 8">
            <a:hlinkClick r:id="rId7" action="ppaction://hlinksldjump"/>
            <a:extLst>
              <a:ext uri="{FF2B5EF4-FFF2-40B4-BE49-F238E27FC236}">
                <a16:creationId xmlns:a16="http://schemas.microsoft.com/office/drawing/2014/main" id="{0F9D25A8-FC83-176F-1592-722175E65FB5}"/>
              </a:ext>
            </a:extLst>
          </p:cNvPr>
          <p:cNvSpPr/>
          <p:nvPr/>
        </p:nvSpPr>
        <p:spPr>
          <a:xfrm>
            <a:off x="626295" y="1632123"/>
            <a:ext cx="202848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08</a:t>
            </a:r>
          </a:p>
        </p:txBody>
      </p:sp>
      <p:sp>
        <p:nvSpPr>
          <p:cNvPr id="11" name="Скругленный прямоугольник 10">
            <a:hlinkClick r:id="rId8" action="ppaction://hlinksldjump"/>
            <a:extLst>
              <a:ext uri="{FF2B5EF4-FFF2-40B4-BE49-F238E27FC236}">
                <a16:creationId xmlns:a16="http://schemas.microsoft.com/office/drawing/2014/main" id="{DD96DA17-C3E8-B4A8-5FEE-D24D66394911}"/>
              </a:ext>
            </a:extLst>
          </p:cNvPr>
          <p:cNvSpPr/>
          <p:nvPr/>
        </p:nvSpPr>
        <p:spPr>
          <a:xfrm>
            <a:off x="2769373" y="1632123"/>
            <a:ext cx="133612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жизни 09</a:t>
            </a:r>
          </a:p>
        </p:txBody>
      </p:sp>
      <p:sp>
        <p:nvSpPr>
          <p:cNvPr id="13" name="Скругленный прямоугольник 12">
            <a:hlinkClick r:id="rId9" action="ppaction://hlinksldjump"/>
            <a:extLst>
              <a:ext uri="{FF2B5EF4-FFF2-40B4-BE49-F238E27FC236}">
                <a16:creationId xmlns:a16="http://schemas.microsoft.com/office/drawing/2014/main" id="{4F8B28C6-1651-9980-1E5F-C6B458F2F1A1}"/>
              </a:ext>
            </a:extLst>
          </p:cNvPr>
          <p:cNvSpPr/>
          <p:nvPr/>
        </p:nvSpPr>
        <p:spPr>
          <a:xfrm>
            <a:off x="4219376" y="1632123"/>
            <a:ext cx="24712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 10</a:t>
            </a:r>
          </a:p>
        </p:txBody>
      </p:sp>
      <p:sp>
        <p:nvSpPr>
          <p:cNvPr id="14" name="Скругленный прямоугольник 13">
            <a:hlinkClick r:id="rId10" action="ppaction://hlinksldjump"/>
            <a:extLst>
              <a:ext uri="{FF2B5EF4-FFF2-40B4-BE49-F238E27FC236}">
                <a16:creationId xmlns:a16="http://schemas.microsoft.com/office/drawing/2014/main" id="{D4234885-2CC9-FBA4-82F4-03F3F6FAF1A2}"/>
              </a:ext>
            </a:extLst>
          </p:cNvPr>
          <p:cNvSpPr/>
          <p:nvPr/>
        </p:nvSpPr>
        <p:spPr>
          <a:xfrm>
            <a:off x="6804475" y="1632123"/>
            <a:ext cx="86033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 11</a:t>
            </a:r>
          </a:p>
        </p:txBody>
      </p:sp>
      <p:sp>
        <p:nvSpPr>
          <p:cNvPr id="17" name="Скругленный прямоугольник 16">
            <a:hlinkClick r:id="rId11" action="ppaction://hlinksldjump"/>
            <a:extLst>
              <a:ext uri="{FF2B5EF4-FFF2-40B4-BE49-F238E27FC236}">
                <a16:creationId xmlns:a16="http://schemas.microsoft.com/office/drawing/2014/main" id="{22187652-9E54-DF69-5FDA-30A4E7B8072F}"/>
              </a:ext>
            </a:extLst>
          </p:cNvPr>
          <p:cNvSpPr/>
          <p:nvPr/>
        </p:nvSpPr>
        <p:spPr>
          <a:xfrm>
            <a:off x="7778683" y="1632123"/>
            <a:ext cx="20013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 14</a:t>
            </a:r>
          </a:p>
        </p:txBody>
      </p:sp>
      <p:sp>
        <p:nvSpPr>
          <p:cNvPr id="20" name="Скругленный прямоугольник 19">
            <a:hlinkClick r:id="rId12" action="ppaction://hlinksldjump"/>
            <a:extLst>
              <a:ext uri="{FF2B5EF4-FFF2-40B4-BE49-F238E27FC236}">
                <a16:creationId xmlns:a16="http://schemas.microsoft.com/office/drawing/2014/main" id="{0DA364A5-0038-B5D5-495C-A86A4DFC2C65}"/>
              </a:ext>
            </a:extLst>
          </p:cNvPr>
          <p:cNvSpPr/>
          <p:nvPr/>
        </p:nvSpPr>
        <p:spPr>
          <a:xfrm>
            <a:off x="626295" y="2010845"/>
            <a:ext cx="214836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 15</a:t>
            </a:r>
          </a:p>
        </p:txBody>
      </p:sp>
      <p:sp>
        <p:nvSpPr>
          <p:cNvPr id="21" name="Скругленный прямоугольник 20">
            <a:hlinkClick r:id="rId13" action="ppaction://hlinksldjump"/>
            <a:extLst>
              <a:ext uri="{FF2B5EF4-FFF2-40B4-BE49-F238E27FC236}">
                <a16:creationId xmlns:a16="http://schemas.microsoft.com/office/drawing/2014/main" id="{648F2C18-BA61-DB3F-DB4D-1EA65A153B41}"/>
              </a:ext>
            </a:extLst>
          </p:cNvPr>
          <p:cNvSpPr/>
          <p:nvPr/>
        </p:nvSpPr>
        <p:spPr>
          <a:xfrm>
            <a:off x="2877178" y="2010845"/>
            <a:ext cx="137098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 МО 16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hlinkClick r:id="rId14" action="ppaction://hlinksldjump"/>
            <a:extLst>
              <a:ext uri="{FF2B5EF4-FFF2-40B4-BE49-F238E27FC236}">
                <a16:creationId xmlns:a16="http://schemas.microsoft.com/office/drawing/2014/main" id="{D962CB95-2F07-0A93-94AF-805D4F03CC79}"/>
              </a:ext>
            </a:extLst>
          </p:cNvPr>
          <p:cNvSpPr/>
          <p:nvPr/>
        </p:nvSpPr>
        <p:spPr>
          <a:xfrm>
            <a:off x="4350681" y="2012330"/>
            <a:ext cx="218490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 анализ социальных сетей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hlinkClick r:id="rId15" action="ppaction://hlinksldjump"/>
            <a:extLst>
              <a:ext uri="{FF2B5EF4-FFF2-40B4-BE49-F238E27FC236}">
                <a16:creationId xmlns:a16="http://schemas.microsoft.com/office/drawing/2014/main" id="{E2F83141-206C-9DF3-A2A1-1138F01FB8EF}"/>
              </a:ext>
            </a:extLst>
          </p:cNvPr>
          <p:cNvSpPr/>
          <p:nvPr/>
        </p:nvSpPr>
        <p:spPr>
          <a:xfrm>
            <a:off x="6690597" y="2014060"/>
            <a:ext cx="193409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>
            <a:hlinkClick r:id="rId16" action="ppaction://hlinksldjump"/>
            <a:extLst>
              <a:ext uri="{FF2B5EF4-FFF2-40B4-BE49-F238E27FC236}">
                <a16:creationId xmlns:a16="http://schemas.microsoft.com/office/drawing/2014/main" id="{C122DA99-B345-D5C4-6A61-4F561B654E46}"/>
              </a:ext>
            </a:extLst>
          </p:cNvPr>
          <p:cNvSpPr/>
          <p:nvPr/>
        </p:nvSpPr>
        <p:spPr>
          <a:xfrm>
            <a:off x="656869" y="2391851"/>
            <a:ext cx="3289004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hlinkClick r:id="rId17" action="ppaction://hlinksldjump"/>
            <a:extLst>
              <a:ext uri="{FF2B5EF4-FFF2-40B4-BE49-F238E27FC236}">
                <a16:creationId xmlns:a16="http://schemas.microsoft.com/office/drawing/2014/main" id="{29CB1A23-A8E5-A885-CE49-DE27A6210219}"/>
              </a:ext>
            </a:extLst>
          </p:cNvPr>
          <p:cNvSpPr/>
          <p:nvPr/>
        </p:nvSpPr>
        <p:spPr>
          <a:xfrm>
            <a:off x="4026438" y="2391851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hlinkClick r:id="rId18" action="ppaction://hlinksldjump"/>
            <a:extLst>
              <a:ext uri="{FF2B5EF4-FFF2-40B4-BE49-F238E27FC236}">
                <a16:creationId xmlns:a16="http://schemas.microsoft.com/office/drawing/2014/main" id="{2C2C6496-E405-0572-3A2E-0622CDBB04B7}"/>
              </a:ext>
            </a:extLst>
          </p:cNvPr>
          <p:cNvSpPr/>
          <p:nvPr/>
        </p:nvSpPr>
        <p:spPr>
          <a:xfrm>
            <a:off x="5865953" y="2391851"/>
            <a:ext cx="17416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hlinkClick r:id="rId19" action="ppaction://hlinksldjump"/>
            <a:extLst>
              <a:ext uri="{FF2B5EF4-FFF2-40B4-BE49-F238E27FC236}">
                <a16:creationId xmlns:a16="http://schemas.microsoft.com/office/drawing/2014/main" id="{9E42F679-B67E-2B36-9053-A009E24085BE}"/>
              </a:ext>
            </a:extLst>
          </p:cNvPr>
          <p:cNvSpPr/>
          <p:nvPr/>
        </p:nvSpPr>
        <p:spPr>
          <a:xfrm>
            <a:off x="626294" y="2772857"/>
            <a:ext cx="27381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hlinkClick r:id="rId20" action="ppaction://hlinksldjump"/>
            <a:extLst>
              <a:ext uri="{FF2B5EF4-FFF2-40B4-BE49-F238E27FC236}">
                <a16:creationId xmlns:a16="http://schemas.microsoft.com/office/drawing/2014/main" id="{9E53BF86-1510-F8F5-9329-DC7C0BBD49F9}"/>
              </a:ext>
            </a:extLst>
          </p:cNvPr>
          <p:cNvSpPr/>
          <p:nvPr/>
        </p:nvSpPr>
        <p:spPr>
          <a:xfrm>
            <a:off x="3445235" y="2765137"/>
            <a:ext cx="184197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hlinkClick r:id="rId21" action="ppaction://hlinksldjump"/>
            <a:extLst>
              <a:ext uri="{FF2B5EF4-FFF2-40B4-BE49-F238E27FC236}">
                <a16:creationId xmlns:a16="http://schemas.microsoft.com/office/drawing/2014/main" id="{30167278-D764-DCFC-2F5E-16D4076AD1D6}"/>
              </a:ext>
            </a:extLst>
          </p:cNvPr>
          <p:cNvSpPr/>
          <p:nvPr/>
        </p:nvSpPr>
        <p:spPr>
          <a:xfrm>
            <a:off x="5449763" y="2771734"/>
            <a:ext cx="241430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 25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hlinkClick r:id="rId22" action="ppaction://hlinksldjump"/>
            <a:extLst>
              <a:ext uri="{FF2B5EF4-FFF2-40B4-BE49-F238E27FC236}">
                <a16:creationId xmlns:a16="http://schemas.microsoft.com/office/drawing/2014/main" id="{C5F7063F-CAAD-7F9A-7DB5-AB1DA07FCC1E}"/>
              </a:ext>
            </a:extLst>
          </p:cNvPr>
          <p:cNvSpPr/>
          <p:nvPr/>
        </p:nvSpPr>
        <p:spPr>
          <a:xfrm>
            <a:off x="626294" y="3174747"/>
            <a:ext cx="15949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hlinkClick r:id="rId23" action="ppaction://hlinksldjump"/>
            <a:extLst>
              <a:ext uri="{FF2B5EF4-FFF2-40B4-BE49-F238E27FC236}">
                <a16:creationId xmlns:a16="http://schemas.microsoft.com/office/drawing/2014/main" id="{9C10948B-9597-D731-360F-BF2BC1F5DD42}"/>
              </a:ext>
            </a:extLst>
          </p:cNvPr>
          <p:cNvSpPr/>
          <p:nvPr/>
        </p:nvSpPr>
        <p:spPr>
          <a:xfrm>
            <a:off x="2302045" y="3174747"/>
            <a:ext cx="298564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по корректировке мер поддержки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hlinkClick r:id="" action="ppaction://noaction"/>
            <a:extLst>
              <a:ext uri="{FF2B5EF4-FFF2-40B4-BE49-F238E27FC236}">
                <a16:creationId xmlns:a16="http://schemas.microsoft.com/office/drawing/2014/main" id="{746F36A0-F46C-5E8C-2C05-CC75481F2D66}"/>
              </a:ext>
            </a:extLst>
          </p:cNvPr>
          <p:cNvSpPr/>
          <p:nvPr/>
        </p:nvSpPr>
        <p:spPr>
          <a:xfrm>
            <a:off x="5423019" y="3158738"/>
            <a:ext cx="174491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hlinkClick r:id="" action="ppaction://noaction"/>
            <a:extLst>
              <a:ext uri="{FF2B5EF4-FFF2-40B4-BE49-F238E27FC236}">
                <a16:creationId xmlns:a16="http://schemas.microsoft.com/office/drawing/2014/main" id="{FE88E413-F6A8-3703-A8DA-8A1FC8D94A1C}"/>
              </a:ext>
            </a:extLst>
          </p:cNvPr>
          <p:cNvSpPr/>
          <p:nvPr/>
        </p:nvSpPr>
        <p:spPr>
          <a:xfrm>
            <a:off x="7287930" y="3158738"/>
            <a:ext cx="1858693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hlinkClick r:id="rId24" action="ppaction://hlinksldjump"/>
            <a:extLst>
              <a:ext uri="{FF2B5EF4-FFF2-40B4-BE49-F238E27FC236}">
                <a16:creationId xmlns:a16="http://schemas.microsoft.com/office/drawing/2014/main" id="{2029B849-BBFE-D583-1092-C2F3C544AF93}"/>
              </a:ext>
            </a:extLst>
          </p:cNvPr>
          <p:cNvSpPr/>
          <p:nvPr/>
        </p:nvSpPr>
        <p:spPr>
          <a:xfrm>
            <a:off x="7944898" y="2769642"/>
            <a:ext cx="190315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 26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46CC3B-E7A5-5DAB-47AC-C99330C4DCF6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«город Дербент»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6">
            <a:extLst>
              <a:ext uri="{FF2B5EF4-FFF2-40B4-BE49-F238E27FC236}">
                <a16:creationId xmlns:a16="http://schemas.microsoft.com/office/drawing/2014/main" id="{ED518A5D-F6F3-40DC-91B7-5E4AAE9D5983}"/>
              </a:ext>
            </a:extLst>
          </p:cNvPr>
          <p:cNvSpPr/>
          <p:nvPr/>
        </p:nvSpPr>
        <p:spPr>
          <a:xfrm>
            <a:off x="7368467" y="144766"/>
            <a:ext cx="2398350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городского округа «город Дербент»</a:t>
            </a:r>
            <a:endParaRPr kumimoji="0" lang="x-non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кругленный прямоугольник 18">
            <a:extLst>
              <a:ext uri="{FF2B5EF4-FFF2-40B4-BE49-F238E27FC236}">
                <a16:creationId xmlns:a16="http://schemas.microsoft.com/office/drawing/2014/main" id="{1DC0F619-4B02-409B-8A36-B5BD824F0E4C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B0AD1BF-46A4-45B3-88A9-997C82FAF24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 flipH="1">
            <a:off x="9180397" y="214245"/>
            <a:ext cx="445215" cy="58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00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B0BF2B5B-D07E-4C64-A867-D2A033F8E587}"/>
              </a:ext>
            </a:extLst>
          </p:cNvPr>
          <p:cNvSpPr/>
          <p:nvPr/>
        </p:nvSpPr>
        <p:spPr>
          <a:xfrm>
            <a:off x="627016" y="2385612"/>
            <a:ext cx="9136387" cy="1152811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8AB45174-ADCB-CCB8-91FD-0B8FE60A37FB}"/>
              </a:ext>
            </a:extLst>
          </p:cNvPr>
          <p:cNvSpPr/>
          <p:nvPr/>
        </p:nvSpPr>
        <p:spPr>
          <a:xfrm>
            <a:off x="627017" y="1830171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038611"/>
              </p:ext>
            </p:extLst>
          </p:nvPr>
        </p:nvGraphicFramePr>
        <p:xfrm>
          <a:off x="627016" y="1805387"/>
          <a:ext cx="9136390" cy="2084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7360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2388490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804102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2023 г.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АКЦИОНЕРНОЕ ОБЩЕСТВО "ДЕРБЕНТСКИЙ КОНЬЯЧНЫЙ КОМБИНАТ"</a:t>
                      </a:r>
                      <a:endParaRPr lang="x-none" sz="1400" b="1" i="0" spc="-1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алкогольной продукции</a:t>
                      </a:r>
                      <a:endParaRPr lang="x-none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2137</a:t>
                      </a:r>
                      <a:endParaRPr lang="x-none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lang="x-none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spc="-1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 С ОГРАНИЧЕННОЙ ОТВЕТСТВЕННОСТЬЮ "ДЕРБЕНТСКАЯ ВИНОДЕЛЬЧЕСКАЯ КОМПАНИЯ"</a:t>
                      </a:r>
                      <a:endParaRPr lang="x-none" sz="1400" b="1" i="0" spc="-1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вина из винограда</a:t>
                      </a:r>
                      <a:endParaRPr lang="x-none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1267</a:t>
                      </a:r>
                      <a:endParaRPr lang="x-none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35508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127894-A823-802A-D158-07CFF374686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</p:spTree>
    <p:extLst>
      <p:ext uri="{BB962C8B-B14F-4D97-AF65-F5344CB8AC3E}">
        <p14:creationId xmlns:p14="http://schemas.microsoft.com/office/powerpoint/2010/main" val="284856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90561-299F-E9EE-5D3B-1789FBF9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BA19B2A8-7E6D-4C86-13F9-15D2E361B4EA}"/>
              </a:ext>
            </a:extLst>
          </p:cNvPr>
          <p:cNvSpPr/>
          <p:nvPr/>
        </p:nvSpPr>
        <p:spPr>
          <a:xfrm>
            <a:off x="5321289" y="4909452"/>
            <a:ext cx="4497839" cy="1554952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lvl="0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ОАО "ДЗИВ" – один из старейших дагестанских заводов и абсолютный лидер за последние три года по объемам произведенного игристого вина. Задачи, которые ставит перед собой предприятие – возрождение былой славы и величия Дагестана, как основного </a:t>
            </a:r>
            <a:r>
              <a:rPr lang="ru-RU" sz="1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-винодельческого региона России.</a:t>
            </a:r>
            <a:endParaRPr lang="x-none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FA551-47AC-2027-DF9E-6DA2996BE9D6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7C5DB63-4410-D25C-57F0-6E55622C7C8B}"/>
              </a:ext>
            </a:extLst>
          </p:cNvPr>
          <p:cNvSpPr/>
          <p:nvPr/>
        </p:nvSpPr>
        <p:spPr>
          <a:xfrm>
            <a:off x="627017" y="163628"/>
            <a:ext cx="150353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2BCB5DB-C510-B5B8-EB9A-765661F021D1}"/>
              </a:ext>
            </a:extLst>
          </p:cNvPr>
          <p:cNvSpPr/>
          <p:nvPr/>
        </p:nvSpPr>
        <p:spPr>
          <a:xfrm>
            <a:off x="627017" y="1187657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lvl="0" algn="ctr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АО "ДКК" Дербент</a:t>
            </a:r>
            <a:endParaRPr lang="ru-RU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6F4E5C5E-6BED-2771-4330-DDA765AC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2489CA34-5BEB-8A6F-06C5-F5487AAD713D}"/>
              </a:ext>
            </a:extLst>
          </p:cNvPr>
          <p:cNvSpPr/>
          <p:nvPr/>
        </p:nvSpPr>
        <p:spPr>
          <a:xfrm>
            <a:off x="627006" y="4933020"/>
            <a:ext cx="4497845" cy="1554952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endParaRPr lang="x-none" dirty="0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AE43559E-585B-73F2-B81C-293EA77A378C}"/>
              </a:ext>
            </a:extLst>
          </p:cNvPr>
          <p:cNvSpPr/>
          <p:nvPr/>
        </p:nvSpPr>
        <p:spPr>
          <a:xfrm>
            <a:off x="5289741" y="1171704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lvl="0"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ОАО «ДЗИВ»</a:t>
            </a:r>
            <a:endParaRPr lang="ru-RU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DA7C052F-47E8-5CA9-0475-1B9BDBF075DD}"/>
              </a:ext>
            </a:extLst>
          </p:cNvPr>
          <p:cNvSpPr/>
          <p:nvPr/>
        </p:nvSpPr>
        <p:spPr>
          <a:xfrm>
            <a:off x="6804138" y="1291229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E1265C1A-14DC-3BDC-9FFD-A3FD825A9C3C}"/>
              </a:ext>
            </a:extLst>
          </p:cNvPr>
          <p:cNvSpPr/>
          <p:nvPr/>
        </p:nvSpPr>
        <p:spPr>
          <a:xfrm>
            <a:off x="627009" y="2195730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1960 году на основе нескольких старинных винодельческих предприятий был создан Дербентский коньячный комбинат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2603C95-6E10-6D91-D725-80437CE13FAE}"/>
              </a:ext>
            </a:extLst>
          </p:cNvPr>
          <p:cNvSpPr/>
          <p:nvPr/>
        </p:nvSpPr>
        <p:spPr>
          <a:xfrm>
            <a:off x="5289747" y="2195730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Винодельческое предприятие полного цикла производства, основано в 1895 году в Дербенте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9C00D7DA-3BDD-EBCD-4219-D20983AF0ED0}"/>
              </a:ext>
            </a:extLst>
          </p:cNvPr>
          <p:cNvSpPr/>
          <p:nvPr/>
        </p:nvSpPr>
        <p:spPr>
          <a:xfrm>
            <a:off x="627009" y="3114184"/>
            <a:ext cx="4497842" cy="1701209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ctr"/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Завод производит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видов алкогольной продукции. Дербентский коньячный комбинат регулярно побеждает на международных и российских конкурсах. Сегодня на счету комбината- 10 Платиновых, 164 золотых, 32 серебряных, 9 бронзовых медалей; 6 кубков Супер-Гран-При, 19 кубков Гран-При, 15 дипломов за лучшее оформление.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F2BDC7A8-D16D-712D-09B3-015B8842E731}"/>
              </a:ext>
            </a:extLst>
          </p:cNvPr>
          <p:cNvSpPr/>
          <p:nvPr/>
        </p:nvSpPr>
        <p:spPr>
          <a:xfrm>
            <a:off x="5289744" y="3092516"/>
            <a:ext cx="4497839" cy="172287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just">
              <a:defRPr/>
            </a:pP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448E8-E087-7CFF-1736-EA4126F6B60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E85488-2737-426F-9239-2EB27EBF7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889" y="1182002"/>
            <a:ext cx="732005" cy="7869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104D6A-1C93-4FE6-A0AA-271B08935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878858" y="1392379"/>
            <a:ext cx="401902" cy="4019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5E623B-18F1-44C4-9B4C-FE6C48AFF7E1}"/>
              </a:ext>
            </a:extLst>
          </p:cNvPr>
          <p:cNvSpPr txBox="1"/>
          <p:nvPr/>
        </p:nvSpPr>
        <p:spPr>
          <a:xfrm>
            <a:off x="5409678" y="3161125"/>
            <a:ext cx="43210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 производит 18 наименований тихих и игристых вин.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продукция ОАО "ДЗИВ" имеет маркировку защищенного географического указания (ЗГУ) Дагестан. Вина с ЗГУ соответствуют более высоким стандартам качества, производятся из свежего винограда, выращенного в границах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-винодельческой зоны, на предприятиях расположенных в этой зоне. Объем производства в 2022 году достиг 33 млн. бутылок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684128-90E0-47AE-B22F-EF5DC4843140}"/>
              </a:ext>
            </a:extLst>
          </p:cNvPr>
          <p:cNvSpPr txBox="1"/>
          <p:nvPr/>
        </p:nvSpPr>
        <p:spPr>
          <a:xfrm>
            <a:off x="704228" y="4966173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АО «ДКК» -это уникальное современное предприятие полного цикла — от выращивания винограда, его переработки до розлива готового коньяка. Продукция комбината широко представлена во многих регионах России: Москва, Санкт-Петербург, Северный Кавказ, центральные города России, Урал, Сибирь, Дальний Восток. Налажена широкая дилерская сеть продаж по Московской и Ростовской областям.</a:t>
            </a:r>
          </a:p>
        </p:txBody>
      </p:sp>
    </p:spTree>
    <p:extLst>
      <p:ext uri="{BB962C8B-B14F-4D97-AF65-F5344CB8AC3E}">
        <p14:creationId xmlns:p14="http://schemas.microsoft.com/office/powerpoint/2010/main" val="2416301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РЕАЛИЗУЕММЫЕ ИНВЕСТИЦИОННЫЕ ПРОЕКТЫ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69667"/>
              </p:ext>
            </p:extLst>
          </p:nvPr>
        </p:nvGraphicFramePr>
        <p:xfrm>
          <a:off x="627015" y="1376761"/>
          <a:ext cx="9136390" cy="4925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746137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9807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Гостиница </a:t>
                      </a:r>
                      <a:b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«Гостеприимный Дагестан» 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Предоставление мест посетителям для проживания на срок от дня или недели, преимущественно для временного пребывания. Она включает предоставление комфортабельных меблированных гостевых комнат и апартаментов с заправкой постели, сменой постельного белья и ежедневной уборкой.</a:t>
                      </a:r>
                      <a:endParaRPr lang="x-none" sz="10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2459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2023-2026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980710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СОШ на 1224 места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новой современной школы в рамках национального проекта "Образование"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2022-2025</a:t>
                      </a: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  <a:tr h="1108824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дворца спорта в г. Дербент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Комплексное спортивное здание крупных размеров, включающее разнообразные спортивные залы и вспомогательные помещения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2930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11088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водовода "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Кайтаг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-Дербент"</a:t>
                      </a:r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x-none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комплекса сооружений и водовода протяженностью 35 км</a:t>
                      </a:r>
                      <a:endParaRPr lang="x-none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2064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2022-2025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084179"/>
                  </a:ext>
                </a:extLst>
              </a:tr>
            </a:tbl>
          </a:graphicData>
        </a:graphic>
      </p:graphicFrame>
      <p:pic>
        <p:nvPicPr>
          <p:cNvPr id="9" name="Рисунок 8" descr="Коробка со сплошной заливкой">
            <a:extLst>
              <a:ext uri="{FF2B5EF4-FFF2-40B4-BE49-F238E27FC236}">
                <a16:creationId xmlns:a16="http://schemas.microsoft.com/office/drawing/2014/main" id="{5D0287BC-73B1-2001-592C-910FF8D4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0" y="5606718"/>
            <a:ext cx="360000" cy="360000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:a16="http://schemas.microsoft.com/office/drawing/2014/main" id="{468E90E6-BD38-5DFE-4C51-279574746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70" y="4574502"/>
            <a:ext cx="360000" cy="360000"/>
          </a:xfrm>
          <a:prstGeom prst="rect">
            <a:avLst/>
          </a:prstGeom>
        </p:spPr>
      </p:pic>
      <p:pic>
        <p:nvPicPr>
          <p:cNvPr id="12" name="Рисунок 11" descr="Бумага со сплошной заливкой">
            <a:extLst>
              <a:ext uri="{FF2B5EF4-FFF2-40B4-BE49-F238E27FC236}">
                <a16:creationId xmlns:a16="http://schemas.microsoft.com/office/drawing/2014/main" id="{5ED32E53-7029-18FD-10BF-3F5392B8E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270" y="2508321"/>
            <a:ext cx="360000" cy="360000"/>
          </a:xfrm>
          <a:prstGeom prst="rect">
            <a:avLst/>
          </a:prstGeom>
        </p:spPr>
      </p:pic>
      <p:pic>
        <p:nvPicPr>
          <p:cNvPr id="14" name="Рисунок 13" descr="Стоп со сплошной заливкой">
            <a:extLst>
              <a:ext uri="{FF2B5EF4-FFF2-40B4-BE49-F238E27FC236}">
                <a16:creationId xmlns:a16="http://schemas.microsoft.com/office/drawing/2014/main" id="{C85B705E-0FB2-82CA-57E6-F5C4CF1BCB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270" y="3540537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EAC1D7-97FF-AE29-136F-32347288D2C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</p:spTree>
    <p:extLst>
      <p:ext uri="{BB962C8B-B14F-4D97-AF65-F5344CB8AC3E}">
        <p14:creationId xmlns:p14="http://schemas.microsoft.com/office/powerpoint/2010/main" val="2184469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CE0D6-7DF6-78BC-6745-3F7E234FF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041D042B-3B53-D8B6-B4DC-E053370D7C6B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ЭКОЛОГИЯ И ТУРИЗМ</a:t>
            </a:r>
            <a:endParaRPr lang="x-none" dirty="0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CB5D2CC5-5135-0057-EAB2-D6909D185EC2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МЕДИЦИНА</a:t>
            </a: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94B40483-324B-CDF9-5457-8B58D46D878F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ПРЕДПРИНИМАТЕЛЬСТВА</a:t>
            </a: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13238D4C-D3CA-3C40-9E20-F77BB5E78E3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ОТКРЫТИЕ </a:t>
            </a:r>
          </a:p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НОВОГО БИЗНЕСА</a:t>
            </a:r>
            <a:endParaRPr lang="x-none" dirty="0"/>
          </a:p>
        </p:txBody>
      </p:sp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id="{3B229075-F001-5284-9486-1B571DB05AE7}"/>
              </a:ext>
            </a:extLst>
          </p:cNvPr>
          <p:cNvSpPr/>
          <p:nvPr/>
        </p:nvSpPr>
        <p:spPr>
          <a:xfrm>
            <a:off x="7598612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28CEE0DC-4273-C27E-8A3C-C5D1BB40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39F97C97-8F87-4D15-DD0F-74FDCD782132}"/>
              </a:ext>
            </a:extLst>
          </p:cNvPr>
          <p:cNvSpPr/>
          <p:nvPr/>
        </p:nvSpPr>
        <p:spPr>
          <a:xfrm>
            <a:off x="627016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id="{337F781C-DC1B-0C6C-6FC9-D556840BFDCD}"/>
              </a:ext>
            </a:extLst>
          </p:cNvPr>
          <p:cNvSpPr/>
          <p:nvPr/>
        </p:nvSpPr>
        <p:spPr>
          <a:xfrm>
            <a:off x="2954593" y="2269714"/>
            <a:ext cx="2196000" cy="4038109"/>
          </a:xfrm>
          <a:prstGeom prst="roundRect">
            <a:avLst>
              <a:gd name="adj" fmla="val 115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id="{6AE1CBD3-7EE8-EDB1-211F-63CB82334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3399" y="2397281"/>
            <a:ext cx="360000" cy="360000"/>
          </a:xfrm>
          <a:prstGeom prst="rect">
            <a:avLst/>
          </a:prstGeom>
        </p:spPr>
      </p:pic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id="{3EB81144-74B3-A3ED-2E67-D01C2E3D9989}"/>
              </a:ext>
            </a:extLst>
          </p:cNvPr>
          <p:cNvSpPr/>
          <p:nvPr/>
        </p:nvSpPr>
        <p:spPr>
          <a:xfrm>
            <a:off x="5276603" y="2274322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730B4-A050-E830-ECD6-BBBF7E2E97D9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28E1C5E-2F00-951F-A7E4-795E2E7F77CE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Портфель со сплошной заливкой">
            <a:extLst>
              <a:ext uri="{FF2B5EF4-FFF2-40B4-BE49-F238E27FC236}">
                <a16:creationId xmlns:a16="http://schemas.microsoft.com/office/drawing/2014/main" id="{70EFE74E-CFED-EF9E-4E2B-C173DB5DF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80976" y="2397281"/>
            <a:ext cx="360000" cy="360000"/>
          </a:xfrm>
          <a:prstGeom prst="rect">
            <a:avLst/>
          </a:prstGeom>
        </p:spPr>
      </p:pic>
      <p:pic>
        <p:nvPicPr>
          <p:cNvPr id="12" name="Рисунок 11" descr="Приблизить со сплошной заливкой">
            <a:extLst>
              <a:ext uri="{FF2B5EF4-FFF2-40B4-BE49-F238E27FC236}">
                <a16:creationId xmlns:a16="http://schemas.microsoft.com/office/drawing/2014/main" id="{0D92D59F-443B-6676-F177-A93701E6C8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02986" y="2397281"/>
            <a:ext cx="360000" cy="360000"/>
          </a:xfrm>
          <a:prstGeom prst="rect">
            <a:avLst/>
          </a:prstGeom>
        </p:spPr>
      </p:pic>
      <p:pic>
        <p:nvPicPr>
          <p:cNvPr id="13" name="Рисунок 12" descr="Растение со сплошной заливкой">
            <a:extLst>
              <a:ext uri="{FF2B5EF4-FFF2-40B4-BE49-F238E27FC236}">
                <a16:creationId xmlns:a16="http://schemas.microsoft.com/office/drawing/2014/main" id="{04654EEF-3B11-AE1B-E554-88FA80EF1D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24995" y="2397281"/>
            <a:ext cx="360000" cy="36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46129F-8145-0BA3-6ADE-B0F0649B9EA3}"/>
              </a:ext>
            </a:extLst>
          </p:cNvPr>
          <p:cNvSpPr txBox="1"/>
          <p:nvPr/>
        </p:nvSpPr>
        <p:spPr>
          <a:xfrm>
            <a:off x="825399" y="2889210"/>
            <a:ext cx="1900383" cy="18004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Многопрофильный центр для мам роддомом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Современный медицинский центр со </a:t>
            </a:r>
            <a:r>
              <a:rPr lang="en-US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SPA</a:t>
            </a:r>
            <a:b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Центр для детей                             с особенностями развития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Многопрофильный детский центр с широким спектром услуг</a:t>
            </a:r>
          </a:p>
          <a:p>
            <a:pPr>
              <a:buClr>
                <a:srgbClr val="4756A0"/>
              </a:buClr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45CBD2-909E-A10E-31BD-6D04FACA9677}"/>
              </a:ext>
            </a:extLst>
          </p:cNvPr>
          <p:cNvSpPr txBox="1"/>
          <p:nvPr/>
        </p:nvSpPr>
        <p:spPr>
          <a:xfrm>
            <a:off x="3147408" y="2889210"/>
            <a:ext cx="1900383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Исследовательский центр для предприятий малого          и микробизнеса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Технологический центр       для предприятий малого          и микробизнеса</a:t>
            </a:r>
            <a:b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Компания, оказывающая консультационную поддержку предприятиям: помощь в получении грантов, проработке проектов, поиске инвестиционных ниш и пр.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545CB-8A76-A6A7-72FB-255EE557C593}"/>
              </a:ext>
            </a:extLst>
          </p:cNvPr>
          <p:cNvSpPr txBox="1"/>
          <p:nvPr/>
        </p:nvSpPr>
        <p:spPr>
          <a:xfrm>
            <a:off x="5469033" y="2889210"/>
            <a:ext cx="1900383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предприятия            по безотходной переработке промышленных отходов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Создание сервиса по подбору лучшего варианта логистики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Создание крупного распределительного/ логистического центра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Открытие цеха                             по производству ёлочных игрушек на стекольном заводе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DCC2DF-5EF1-D88D-3BB7-59FF7AF74F4E}"/>
              </a:ext>
            </a:extLst>
          </p:cNvPr>
          <p:cNvSpPr txBox="1"/>
          <p:nvPr/>
        </p:nvSpPr>
        <p:spPr>
          <a:xfrm>
            <a:off x="7819818" y="2889210"/>
            <a:ext cx="190038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промышленного туризма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900" b="1" spc="-20" dirty="0">
                <a:latin typeface="Arial" panose="020B0604020202020204" pitchFamily="34" charset="0"/>
                <a:cs typeface="Arial" panose="020B0604020202020204" pitchFamily="34" charset="0"/>
              </a:rPr>
              <a:t>Развитие спортивного туризма (спортивное ориентирование на болотах)</a:t>
            </a:r>
          </a:p>
          <a:p>
            <a:pPr>
              <a:buClr>
                <a:srgbClr val="4756A0"/>
              </a:buClr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88E441-07D1-91D7-7BFA-4D1DCB1665E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</p:spTree>
    <p:extLst>
      <p:ext uri="{BB962C8B-B14F-4D97-AF65-F5344CB8AC3E}">
        <p14:creationId xmlns:p14="http://schemas.microsoft.com/office/powerpoint/2010/main" val="1123952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66BDC-3FDF-7E19-F2FB-6BEC5633E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E7DE80EC-0D5E-2CE5-A253-1B23860C0938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234438-277E-E93E-9F0B-6A07A103DC9E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ПОДРАЗУМЕВАЮЩИЕ ИНТЕГРАЦИОННЫЕ РЕШЕНИЯ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A36DF5A3-29D2-433D-5105-9AE66CAD081F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FB40795E-ECF7-9484-3869-35FAD00F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CFE9C40-B962-807E-4F57-B06931E7A9CF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ПРЕДПОСЫЛКИ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D7DFB136-02A2-AE0A-8B68-20139327D9C7}"/>
              </a:ext>
            </a:extLst>
          </p:cNvPr>
          <p:cNvSpPr/>
          <p:nvPr/>
        </p:nvSpPr>
        <p:spPr>
          <a:xfrm>
            <a:off x="3716905" y="2294500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крупных промышленных предприятий, потребность улучшения экологической составляющей округа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2F060A51-0F2B-363B-5CB8-B01458A861EB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ПОЯСНЕНИЕ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D2D95E1-482D-ED49-3278-F9B13CD646F5}"/>
              </a:ext>
            </a:extLst>
          </p:cNvPr>
          <p:cNvSpPr/>
          <p:nvPr/>
        </p:nvSpPr>
        <p:spPr>
          <a:xfrm>
            <a:off x="621446" y="2284898"/>
            <a:ext cx="2934749" cy="912927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ПРЕДПРИЯТИЯ ПО БЕЗОТХОДНОЙ ПЕРЕРАБОТКЕ ПРОМЫШЛЕННЫХ ОТХОДОВ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15DA7B63-15C3-8BD4-B69B-67FC0FF2FF1C}"/>
              </a:ext>
            </a:extLst>
          </p:cNvPr>
          <p:cNvSpPr/>
          <p:nvPr/>
        </p:nvSpPr>
        <p:spPr>
          <a:xfrm>
            <a:off x="621446" y="3308150"/>
            <a:ext cx="2934749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СЕРВИСА ПО ПОДБОРУ ЛУЧШЕГО ВАРИАНТА ЛОГИСТИКИ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167C0716-A05D-1621-2CBB-28E172CCB494}"/>
              </a:ext>
            </a:extLst>
          </p:cNvPr>
          <p:cNvSpPr/>
          <p:nvPr/>
        </p:nvSpPr>
        <p:spPr>
          <a:xfrm>
            <a:off x="621446" y="4351906"/>
            <a:ext cx="2934749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ОТКРЫТИЕ ЦЕХА ПО ПРОИЗВОДСТВУ ЁЛОЧНЫХ ИГРУШЕК НА СТЕКОЛЬНОМ ЗАВОДЕ</a:t>
            </a:r>
            <a:endParaRPr kumimoji="0" lang="x-none" sz="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5B831CE5-5EF6-D2B0-B1EA-7CCDE35543AD}"/>
              </a:ext>
            </a:extLst>
          </p:cNvPr>
          <p:cNvSpPr/>
          <p:nvPr/>
        </p:nvSpPr>
        <p:spPr>
          <a:xfrm>
            <a:off x="621446" y="5398230"/>
            <a:ext cx="2934749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rIns="108000" rtlCol="0" anchor="ctr"/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ПРОМЫШЛЕННОГО ТУРИЗМА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07A62703-E669-90E7-14C5-24861E469126}"/>
              </a:ext>
            </a:extLst>
          </p:cNvPr>
          <p:cNvSpPr/>
          <p:nvPr/>
        </p:nvSpPr>
        <p:spPr>
          <a:xfrm>
            <a:off x="3724106" y="3339968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предприятий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регулярно использующих грузоперевозки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CA26F835-0B95-897E-6063-4F93BAC8FD94}"/>
              </a:ext>
            </a:extLst>
          </p:cNvPr>
          <p:cNvSpPr/>
          <p:nvPr/>
        </p:nvSpPr>
        <p:spPr>
          <a:xfrm>
            <a:off x="3724106" y="4385436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 расширения функциональности существующего предприятия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8A45D0F1-B7AD-B411-0327-CE1C4017B2D4}"/>
              </a:ext>
            </a:extLst>
          </p:cNvPr>
          <p:cNvSpPr/>
          <p:nvPr/>
        </p:nvSpPr>
        <p:spPr>
          <a:xfrm>
            <a:off x="3731307" y="5430904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крупных предприятий, которые было бы интересно посетить туристам</a:t>
            </a: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9EEA01EE-7DB6-0FD9-25A5-44A7A7285E21}"/>
              </a:ext>
            </a:extLst>
          </p:cNvPr>
          <p:cNvSpPr/>
          <p:nvPr/>
        </p:nvSpPr>
        <p:spPr>
          <a:xfrm>
            <a:off x="6819477" y="2289848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Позволит минимизировать дорогостоящее                     и экологически небезопасные методы сжигания               и захоронения отходом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12A29E5A-1FC1-A504-AD05-3731BB6D4051}"/>
              </a:ext>
            </a:extLst>
          </p:cNvPr>
          <p:cNvSpPr/>
          <p:nvPr/>
        </p:nvSpPr>
        <p:spPr>
          <a:xfrm>
            <a:off x="6819477" y="3335316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Позволит оптимизировать бизнес-процессы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C00317B0-C8FD-EE5D-4E82-1DAABC8B9F1D}"/>
              </a:ext>
            </a:extLst>
          </p:cNvPr>
          <p:cNvSpPr/>
          <p:nvPr/>
        </p:nvSpPr>
        <p:spPr>
          <a:xfrm>
            <a:off x="6819477" y="4380784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i="0" u="none" strike="noStrike" kern="1200" cap="none" spc="-3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нового цеха на базе текущего производства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бренда компании, расширение производства и увеличение доходов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новых рабочих мест</a:t>
            </a: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50FD8A6-963A-5995-BA9F-9B78037E8BC9}"/>
              </a:ext>
            </a:extLst>
          </p:cNvPr>
          <p:cNvSpPr/>
          <p:nvPr/>
        </p:nvSpPr>
        <p:spPr>
          <a:xfrm>
            <a:off x="6819477" y="5426252"/>
            <a:ext cx="2966400" cy="90332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Внедрение в работу предприятий процессов          по взаимодействию с туристами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i="0" u="none" strike="noStrike" kern="1200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Популяризации производственных профессий</a:t>
            </a:r>
          </a:p>
        </p:txBody>
      </p:sp>
      <p:pic>
        <p:nvPicPr>
          <p:cNvPr id="39" name="Рисунок 38" descr="Переработка со сплошной заливкой">
            <a:extLst>
              <a:ext uri="{FF2B5EF4-FFF2-40B4-BE49-F238E27FC236}">
                <a16:creationId xmlns:a16="http://schemas.microsoft.com/office/drawing/2014/main" id="{1E70E407-4E40-D916-E4BF-214E5495D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0" y="2561361"/>
            <a:ext cx="360000" cy="360000"/>
          </a:xfrm>
          <a:prstGeom prst="rect">
            <a:avLst/>
          </a:prstGeom>
        </p:spPr>
      </p:pic>
      <p:pic>
        <p:nvPicPr>
          <p:cNvPr id="40" name="Рисунок 39" descr="Схема с ветвлением со сплошной заливкой">
            <a:extLst>
              <a:ext uri="{FF2B5EF4-FFF2-40B4-BE49-F238E27FC236}">
                <a16:creationId xmlns:a16="http://schemas.microsoft.com/office/drawing/2014/main" id="{0CA82A5A-9B27-500A-36E8-AC7CAAFB65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70" y="3606979"/>
            <a:ext cx="360000" cy="360000"/>
          </a:xfrm>
          <a:prstGeom prst="rect">
            <a:avLst/>
          </a:prstGeom>
        </p:spPr>
      </p:pic>
      <p:pic>
        <p:nvPicPr>
          <p:cNvPr id="42" name="Рисунок 41" descr="Новогодняя ёлка со сплошной заливкой">
            <a:extLst>
              <a:ext uri="{FF2B5EF4-FFF2-40B4-BE49-F238E27FC236}">
                <a16:creationId xmlns:a16="http://schemas.microsoft.com/office/drawing/2014/main" id="{9B0A7EBD-D696-3B5D-1D40-CAA460E1C0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270" y="4639906"/>
            <a:ext cx="360000" cy="360000"/>
          </a:xfrm>
          <a:prstGeom prst="rect">
            <a:avLst/>
          </a:prstGeom>
        </p:spPr>
      </p:pic>
      <p:pic>
        <p:nvPicPr>
          <p:cNvPr id="43" name="Рисунок 42" descr="Производство со сплошной заливкой">
            <a:extLst>
              <a:ext uri="{FF2B5EF4-FFF2-40B4-BE49-F238E27FC236}">
                <a16:creationId xmlns:a16="http://schemas.microsoft.com/office/drawing/2014/main" id="{9A28CC72-C8D7-D9F1-192E-20D9A64B6F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270" y="5686230"/>
            <a:ext cx="360000" cy="3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BDDE5A-DDA1-CD42-B7BB-B75755FD0DB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</p:spTree>
    <p:extLst>
      <p:ext uri="{BB962C8B-B14F-4D97-AF65-F5344CB8AC3E}">
        <p14:creationId xmlns:p14="http://schemas.microsoft.com/office/powerpoint/2010/main" val="285025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Рисунок 176" descr="Протекающий кран со сплошной заливкой">
            <a:extLst>
              <a:ext uri="{FF2B5EF4-FFF2-40B4-BE49-F238E27FC236}">
                <a16:creationId xmlns:a16="http://schemas.microsoft.com/office/drawing/2014/main" id="{CA8B5039-688D-6BC4-F5B2-17D48DBC2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156" y="1987020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Тарифы в 2023 г.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7016" y="1436796"/>
            <a:ext cx="5050516" cy="2075596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D28A327-E730-2B92-6BD0-2BE87DFA2691}"/>
              </a:ext>
            </a:extLst>
          </p:cNvPr>
          <p:cNvSpPr txBox="1"/>
          <p:nvPr/>
        </p:nvSpPr>
        <p:spPr>
          <a:xfrm>
            <a:off x="628285" y="1678859"/>
            <a:ext cx="50492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48F919B7-90B8-C9E2-4B26-E6EE9FAC0F10}"/>
              </a:ext>
            </a:extLst>
          </p:cNvPr>
          <p:cNvSpPr txBox="1"/>
          <p:nvPr/>
        </p:nvSpPr>
        <p:spPr>
          <a:xfrm>
            <a:off x="1234036" y="2015528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12,14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холодная вода (м3)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0DEA080-6B2C-362A-231A-C9436F916D74}"/>
              </a:ext>
            </a:extLst>
          </p:cNvPr>
          <p:cNvSpPr txBox="1"/>
          <p:nvPr/>
        </p:nvSpPr>
        <p:spPr>
          <a:xfrm>
            <a:off x="1234036" y="2530709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1,32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водоотведение (м3)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A739D09-46B0-1DCC-5AF6-CC88281C6D1B}"/>
              </a:ext>
            </a:extLst>
          </p:cNvPr>
          <p:cNvSpPr txBox="1"/>
          <p:nvPr/>
        </p:nvSpPr>
        <p:spPr>
          <a:xfrm>
            <a:off x="3567174" y="2019666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6,56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природный газ (м3)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C4EF67B-79D6-EF4B-9677-0966A8E74B66}"/>
              </a:ext>
            </a:extLst>
          </p:cNvPr>
          <p:cNvSpPr txBox="1"/>
          <p:nvPr/>
        </p:nvSpPr>
        <p:spPr>
          <a:xfrm>
            <a:off x="3567174" y="2509218"/>
            <a:ext cx="19222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3,23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(кВт ч.)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ED396BB-12B2-75E3-FB8C-029EA35F4927}"/>
              </a:ext>
            </a:extLst>
          </p:cNvPr>
          <p:cNvSpPr txBox="1"/>
          <p:nvPr/>
        </p:nvSpPr>
        <p:spPr>
          <a:xfrm>
            <a:off x="1234036" y="3036891"/>
            <a:ext cx="19736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1682,66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 (за 1 Гкал)</a:t>
            </a:r>
          </a:p>
        </p:txBody>
      </p:sp>
      <p:pic>
        <p:nvPicPr>
          <p:cNvPr id="173" name="Рисунок 172" descr="Электрическая опора со сплошной заливкой">
            <a:extLst>
              <a:ext uri="{FF2B5EF4-FFF2-40B4-BE49-F238E27FC236}">
                <a16:creationId xmlns:a16="http://schemas.microsoft.com/office/drawing/2014/main" id="{FEA428CD-D6DA-61F4-7EBB-968108BFDB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3844" y="2500264"/>
            <a:ext cx="360000" cy="360000"/>
          </a:xfrm>
          <a:prstGeom prst="rect">
            <a:avLst/>
          </a:prstGeom>
        </p:spPr>
      </p:pic>
      <p:pic>
        <p:nvPicPr>
          <p:cNvPr id="179" name="Рисунок 178" descr="Пожарный гидрант со сплошной заливкой">
            <a:extLst>
              <a:ext uri="{FF2B5EF4-FFF2-40B4-BE49-F238E27FC236}">
                <a16:creationId xmlns:a16="http://schemas.microsoft.com/office/drawing/2014/main" id="{26CFD593-1555-3116-29C0-D51F46C064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9974" y="2510316"/>
            <a:ext cx="360000" cy="360000"/>
          </a:xfrm>
          <a:prstGeom prst="rect">
            <a:avLst/>
          </a:prstGeom>
        </p:spPr>
      </p:pic>
      <p:pic>
        <p:nvPicPr>
          <p:cNvPr id="174" name="Рисунок 173" descr="Огонь со сплошной заливкой">
            <a:extLst>
              <a:ext uri="{FF2B5EF4-FFF2-40B4-BE49-F238E27FC236}">
                <a16:creationId xmlns:a16="http://schemas.microsoft.com/office/drawing/2014/main" id="{4E6702C2-FCBA-D354-8453-B85C8EB372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43844" y="1987986"/>
            <a:ext cx="360000" cy="360000"/>
          </a:xfrm>
          <a:prstGeom prst="rect">
            <a:avLst/>
          </a:prstGeom>
        </p:spPr>
      </p:pic>
      <p:pic>
        <p:nvPicPr>
          <p:cNvPr id="185" name="Рисунок 184" descr="Термометр со сплошной заливкой">
            <a:extLst>
              <a:ext uri="{FF2B5EF4-FFF2-40B4-BE49-F238E27FC236}">
                <a16:creationId xmlns:a16="http://schemas.microsoft.com/office/drawing/2014/main" id="{21BB5F51-A94F-2FA1-7F61-917E20038F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3695" y="3038811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573855-2890-5E85-14C0-7DA28851F63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</p:spTree>
    <p:extLst>
      <p:ext uri="{BB962C8B-B14F-4D97-AF65-F5344CB8AC3E}">
        <p14:creationId xmlns:p14="http://schemas.microsoft.com/office/powerpoint/2010/main" val="26282031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70EFB-A1FF-D561-3A63-16A2697A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B9D1D969-8F86-E80D-DECA-A11A5C6E5076}"/>
              </a:ext>
            </a:extLst>
          </p:cNvPr>
          <p:cNvSpPr/>
          <p:nvPr/>
        </p:nvSpPr>
        <p:spPr>
          <a:xfrm>
            <a:off x="627016" y="1401546"/>
            <a:ext cx="2195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C01CA-C287-89F8-7489-147F18CBED12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МО ПО РАБОТЕ                                С ИНВЕСТОРАМИ И МЕХАНИЗМ РАБОТЬ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НИМИ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CCC73B85-D007-B69D-B706-5E327344A476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3357558C-0A85-0117-46FB-F329604F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FC460D8B-A2D5-EB35-FFCE-B53F28685B34}"/>
              </a:ext>
            </a:extLst>
          </p:cNvPr>
          <p:cNvSpPr/>
          <p:nvPr/>
        </p:nvSpPr>
        <p:spPr>
          <a:xfrm>
            <a:off x="2954593" y="1401546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ЕСТЬ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5C391C53-720A-96BE-9A55-A777FD939A6A}"/>
              </a:ext>
            </a:extLst>
          </p:cNvPr>
          <p:cNvSpPr/>
          <p:nvPr/>
        </p:nvSpPr>
        <p:spPr>
          <a:xfrm>
            <a:off x="620407" y="2283851"/>
            <a:ext cx="2194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ИНФОРМИРОВАНИЕ ИНВЕСТОРОВ            И ПРЕДПРИНИМАТЕЛЕИ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263EEAE-FEDF-4B38-6170-68E3C9246E3B}"/>
              </a:ext>
            </a:extLst>
          </p:cNvPr>
          <p:cNvSpPr/>
          <p:nvPr/>
        </p:nvSpPr>
        <p:spPr>
          <a:xfrm>
            <a:off x="620406" y="287655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РАСПРЕДЕЛЕНИЕ ПЛОЩАДОК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4C6DBF16-191C-434B-8D6E-FE514DDE4EBC}"/>
              </a:ext>
            </a:extLst>
          </p:cNvPr>
          <p:cNvSpPr/>
          <p:nvPr/>
        </p:nvSpPr>
        <p:spPr>
          <a:xfrm>
            <a:off x="620406" y="346926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6883FA95-A71D-29DF-60BE-FAF5B0A60D5C}"/>
              </a:ext>
            </a:extLst>
          </p:cNvPr>
          <p:cNvSpPr/>
          <p:nvPr/>
        </p:nvSpPr>
        <p:spPr>
          <a:xfrm>
            <a:off x="620406" y="4061975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CFD6CE53-58D8-A966-7A1A-4AA928A9B291}"/>
              </a:ext>
            </a:extLst>
          </p:cNvPr>
          <p:cNvSpPr/>
          <p:nvPr/>
        </p:nvSpPr>
        <p:spPr>
          <a:xfrm>
            <a:off x="620406" y="465468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И УСКОРЕНИЕ РАССМОТРЕНИЯ АДМИНИСТРАТИВНЫХ ВОПРОСОВ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C4784D0C-C0E6-CDCD-9856-24BA243718F6}"/>
              </a:ext>
            </a:extLst>
          </p:cNvPr>
          <p:cNvSpPr/>
          <p:nvPr/>
        </p:nvSpPr>
        <p:spPr>
          <a:xfrm>
            <a:off x="620406" y="524739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9D9224EF-80AA-1AB2-8E2B-866EBD1CB0E9}"/>
              </a:ext>
            </a:extLst>
          </p:cNvPr>
          <p:cNvSpPr/>
          <p:nvPr/>
        </p:nvSpPr>
        <p:spPr>
          <a:xfrm>
            <a:off x="620406" y="5840100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B1E128B1-995E-EC41-5EB8-A39E158581E1}"/>
              </a:ext>
            </a:extLst>
          </p:cNvPr>
          <p:cNvSpPr/>
          <p:nvPr/>
        </p:nvSpPr>
        <p:spPr>
          <a:xfrm>
            <a:off x="6439596" y="1400481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ДОЛЖНО БЫТЬ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C2F7540E-092E-60C6-7571-A4EF5CD19B88}"/>
              </a:ext>
            </a:extLst>
          </p:cNvPr>
          <p:cNvSpPr/>
          <p:nvPr/>
        </p:nvSpPr>
        <p:spPr>
          <a:xfrm>
            <a:off x="2954593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регулярная коммуникация                         с предпринимателями (рассылки на почты предпринимателей, звонки, ежегодные встречи)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B1A71364-7219-9B02-0F5E-032DE88FD20A}"/>
              </a:ext>
            </a:extLst>
          </p:cNvPr>
          <p:cNvSpPr/>
          <p:nvPr/>
        </p:nvSpPr>
        <p:spPr>
          <a:xfrm>
            <a:off x="2954593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всегда достаточно инвесторов для проведения тендерной процедуры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7D859C09-30DF-66FB-2753-8AF67BC2F27A}"/>
              </a:ext>
            </a:extLst>
          </p:cNvPr>
          <p:cNvSpPr/>
          <p:nvPr/>
        </p:nvSpPr>
        <p:spPr>
          <a:xfrm>
            <a:off x="2954593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B503E6F3-9BA9-736C-8997-1A19BDFDE55B}"/>
              </a:ext>
            </a:extLst>
          </p:cNvPr>
          <p:cNvSpPr/>
          <p:nvPr/>
        </p:nvSpPr>
        <p:spPr>
          <a:xfrm>
            <a:off x="2954593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90A026D4-720E-6A15-BA60-176A2D0864BE}"/>
              </a:ext>
            </a:extLst>
          </p:cNvPr>
          <p:cNvSpPr/>
          <p:nvPr/>
        </p:nvSpPr>
        <p:spPr>
          <a:xfrm>
            <a:off x="2954593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5C80F8D5-9284-0997-F20F-D5F70709BA6B}"/>
              </a:ext>
            </a:extLst>
          </p:cNvPr>
          <p:cNvSpPr/>
          <p:nvPr/>
        </p:nvSpPr>
        <p:spPr>
          <a:xfrm>
            <a:off x="2954593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587BB692-BB68-A96A-CE3E-27B0341F4A21}"/>
              </a:ext>
            </a:extLst>
          </p:cNvPr>
          <p:cNvSpPr/>
          <p:nvPr/>
        </p:nvSpPr>
        <p:spPr>
          <a:xfrm>
            <a:off x="2954593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9AF7ABEC-783A-2BF0-D560-E0555624AD14}"/>
              </a:ext>
            </a:extLst>
          </p:cNvPr>
          <p:cNvSpPr/>
          <p:nvPr/>
        </p:nvSpPr>
        <p:spPr>
          <a:xfrm>
            <a:off x="6440781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статьи на сайтах для инвесторов              и предпринимателей, регулярная коммуникация</a:t>
            </a: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с предпринимателями (почтовая рассылка, звонки,       общий чат администрации с предпринимателями)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773E7195-35FF-216B-640A-E84CFD06B73E}"/>
              </a:ext>
            </a:extLst>
          </p:cNvPr>
          <p:cNvSpPr/>
          <p:nvPr/>
        </p:nvSpPr>
        <p:spPr>
          <a:xfrm>
            <a:off x="6440781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инвесторов для распределения площадок через тендерную процедуру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28F6FF4D-AEED-8AB5-6849-0B7A290DC785}"/>
              </a:ext>
            </a:extLst>
          </p:cNvPr>
          <p:cNvSpPr/>
          <p:nvPr/>
        </p:nvSpPr>
        <p:spPr>
          <a:xfrm>
            <a:off x="6440781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4DA3611C-DDED-E11A-A341-EB83BDAB6CA0}"/>
              </a:ext>
            </a:extLst>
          </p:cNvPr>
          <p:cNvSpPr/>
          <p:nvPr/>
        </p:nvSpPr>
        <p:spPr>
          <a:xfrm>
            <a:off x="6440781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421A2ED1-F024-4A7A-BD56-4C7BB30C0C67}"/>
              </a:ext>
            </a:extLst>
          </p:cNvPr>
          <p:cNvSpPr/>
          <p:nvPr/>
        </p:nvSpPr>
        <p:spPr>
          <a:xfrm>
            <a:off x="6440781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472E3AEB-A774-97BE-7C3F-BB05307E9C51}"/>
              </a:ext>
            </a:extLst>
          </p:cNvPr>
          <p:cNvSpPr/>
          <p:nvPr/>
        </p:nvSpPr>
        <p:spPr>
          <a:xfrm>
            <a:off x="6440781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D8C2B90C-11F2-8D2A-7A16-7C26268DC58F}"/>
              </a:ext>
            </a:extLst>
          </p:cNvPr>
          <p:cNvSpPr/>
          <p:nvPr/>
        </p:nvSpPr>
        <p:spPr>
          <a:xfrm>
            <a:off x="6440781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9" name="Рисунок 6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46C043A9-712E-86AC-3639-5FC5E87C4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8998" y="2343541"/>
            <a:ext cx="365554" cy="365554"/>
          </a:xfrm>
          <a:prstGeom prst="rect">
            <a:avLst/>
          </a:prstGeom>
        </p:spPr>
      </p:pic>
      <p:pic>
        <p:nvPicPr>
          <p:cNvPr id="85" name="Рисунок 8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D02FAB9C-22E8-D5B8-E9CB-04F444497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608" y="2937871"/>
            <a:ext cx="365554" cy="365554"/>
          </a:xfrm>
          <a:prstGeom prst="rect">
            <a:avLst/>
          </a:prstGeom>
        </p:spPr>
      </p:pic>
      <p:pic>
        <p:nvPicPr>
          <p:cNvPr id="87" name="Рисунок 86" descr="Запрещено со сплошной заливкой">
            <a:extLst>
              <a:ext uri="{FF2B5EF4-FFF2-40B4-BE49-F238E27FC236}">
                <a16:creationId xmlns:a16="http://schemas.microsoft.com/office/drawing/2014/main" id="{8C5D4674-72C2-BE20-90E9-ACE14708AE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3866" y="2937871"/>
            <a:ext cx="360000" cy="360000"/>
          </a:xfrm>
          <a:prstGeom prst="rect">
            <a:avLst/>
          </a:prstGeom>
        </p:spPr>
      </p:pic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id="{EB6B743D-795C-9F66-43B5-0D7D12A5B711}"/>
              </a:ext>
            </a:extLst>
          </p:cNvPr>
          <p:cNvSpPr/>
          <p:nvPr/>
        </p:nvSpPr>
        <p:spPr>
          <a:xfrm>
            <a:off x="619221" y="347523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ИНВЕСТИЦИОННЫХ ПЛОЩАДКАХ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id="{6A51D4D3-64AC-23A3-E627-9D01F40E6EB2}"/>
              </a:ext>
            </a:extLst>
          </p:cNvPr>
          <p:cNvSpPr/>
          <p:nvPr/>
        </p:nvSpPr>
        <p:spPr>
          <a:xfrm>
            <a:off x="619221" y="406794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ИНВЕСТОРАМИ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ИНВЕСТИЦИОННОГО ПЛАНА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id="{51447579-5086-5E11-AF44-D45DBDED33A5}"/>
              </a:ext>
            </a:extLst>
          </p:cNvPr>
          <p:cNvSpPr/>
          <p:nvPr/>
        </p:nvSpPr>
        <p:spPr>
          <a:xfrm>
            <a:off x="2953408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инфраструктуры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:a16="http://schemas.microsoft.com/office/drawing/2014/main" id="{7C9486C7-ED75-2FF8-33C8-C0332847A33F}"/>
              </a:ext>
            </a:extLst>
          </p:cNvPr>
          <p:cNvSpPr/>
          <p:nvPr/>
        </p:nvSpPr>
        <p:spPr>
          <a:xfrm>
            <a:off x="2953408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Проводятся переговоры и осмотр инвестиционных площадок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id="{CD48F55F-F4ED-4364-E95B-98D535EDD6D8}"/>
              </a:ext>
            </a:extLst>
          </p:cNvPr>
          <p:cNvSpPr/>
          <p:nvPr/>
        </p:nvSpPr>
        <p:spPr>
          <a:xfrm>
            <a:off x="6439596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инженерной и транспортной инфраструктуры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прихода инвестора на объект с целью экономии времени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id="{474725A6-A4DD-6C99-3AE6-2DBC5A8F19E9}"/>
              </a:ext>
            </a:extLst>
          </p:cNvPr>
          <p:cNvSpPr/>
          <p:nvPr/>
        </p:nvSpPr>
        <p:spPr>
          <a:xfrm>
            <a:off x="6439596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проектной команды, которая составляет инвестиционные планы и выводит проекты на площадки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" name="Рисунок 9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E9E74D18-DDA5-DE48-E379-764E35F17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17813" y="3534929"/>
            <a:ext cx="365554" cy="365554"/>
          </a:xfrm>
          <a:prstGeom prst="rect">
            <a:avLst/>
          </a:prstGeom>
        </p:spPr>
      </p:pic>
      <p:pic>
        <p:nvPicPr>
          <p:cNvPr id="98" name="Рисунок 97" descr="Запрещено со сплошной заливкой">
            <a:extLst>
              <a:ext uri="{FF2B5EF4-FFF2-40B4-BE49-F238E27FC236}">
                <a16:creationId xmlns:a16="http://schemas.microsoft.com/office/drawing/2014/main" id="{89EEB087-2E1A-1414-262C-D847E8EB21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26071" y="3534929"/>
            <a:ext cx="360000" cy="360000"/>
          </a:xfrm>
          <a:prstGeom prst="rect">
            <a:avLst/>
          </a:prstGeom>
        </p:spPr>
      </p:pic>
      <p:pic>
        <p:nvPicPr>
          <p:cNvPr id="101" name="Рисунок 10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F0861CB6-9A84-DCF6-9F71-4B695945A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4423" y="4129259"/>
            <a:ext cx="365554" cy="365554"/>
          </a:xfrm>
          <a:prstGeom prst="rect">
            <a:avLst/>
          </a:prstGeom>
        </p:spPr>
      </p:pic>
      <p:pic>
        <p:nvPicPr>
          <p:cNvPr id="103" name="Рисунок 102" descr="Запрещено со сплошной заливкой">
            <a:extLst>
              <a:ext uri="{FF2B5EF4-FFF2-40B4-BE49-F238E27FC236}">
                <a16:creationId xmlns:a16="http://schemas.microsoft.com/office/drawing/2014/main" id="{A4B94F7A-4BBC-A983-F42D-DD285B7097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2681" y="4129259"/>
            <a:ext cx="360000" cy="360000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id="{8F2C9022-10A3-0D35-CA05-80E92637D0EB}"/>
              </a:ext>
            </a:extLst>
          </p:cNvPr>
          <p:cNvSpPr/>
          <p:nvPr/>
        </p:nvSpPr>
        <p:spPr>
          <a:xfrm>
            <a:off x="628201" y="524920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ПОТЕНЦИАЛЬНЫМИ ИНВЕСТОРАМИ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:a16="http://schemas.microsoft.com/office/drawing/2014/main" id="{13BF7DE7-719C-8EA1-6A8B-47FABDE54711}"/>
              </a:ext>
            </a:extLst>
          </p:cNvPr>
          <p:cNvSpPr/>
          <p:nvPr/>
        </p:nvSpPr>
        <p:spPr>
          <a:xfrm>
            <a:off x="628201" y="584191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РЕАЛИЗОВАННЫМИ ПРОЕКТАМИ НА ИНВЕСТИЦИОННЫХ ПЛОЩАДКАХ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id="{AD24024F-306A-2906-6186-DF6244617AD9}"/>
              </a:ext>
            </a:extLst>
          </p:cNvPr>
          <p:cNvSpPr/>
          <p:nvPr/>
        </p:nvSpPr>
        <p:spPr>
          <a:xfrm>
            <a:off x="2962388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                   при возникновении интереса с их стороны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id="{056BF571-D559-1AE5-97A9-339C60CDBD58}"/>
              </a:ext>
            </a:extLst>
          </p:cNvPr>
          <p:cNvSpPr/>
          <p:nvPr/>
        </p:nvSpPr>
        <p:spPr>
          <a:xfrm>
            <a:off x="2962388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id="{C659C721-60D7-16F6-22C9-5D4F85D947F4}"/>
              </a:ext>
            </a:extLst>
          </p:cNvPr>
          <p:cNvSpPr/>
          <p:nvPr/>
        </p:nvSpPr>
        <p:spPr>
          <a:xfrm>
            <a:off x="6448576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создание информационно-аналитических буклетов, сохранение контактов потенциальных инвесторов, составления списка для дальнейшей регулярной коммуникации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Скругленный прямоугольник 111">
            <a:extLst>
              <a:ext uri="{FF2B5EF4-FFF2-40B4-BE49-F238E27FC236}">
                <a16:creationId xmlns:a16="http://schemas.microsoft.com/office/drawing/2014/main" id="{BC0EC73D-8ED4-29A5-781D-A7DA2ACB84DB}"/>
              </a:ext>
            </a:extLst>
          </p:cNvPr>
          <p:cNvSpPr/>
          <p:nvPr/>
        </p:nvSpPr>
        <p:spPr>
          <a:xfrm>
            <a:off x="6448576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5" name="Рисунок 11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08802114-ACA9-8001-E871-C9FE72E05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3403" y="4717807"/>
            <a:ext cx="365554" cy="365554"/>
          </a:xfrm>
          <a:prstGeom prst="rect">
            <a:avLst/>
          </a:prstGeom>
        </p:spPr>
      </p:pic>
      <p:pic>
        <p:nvPicPr>
          <p:cNvPr id="126" name="Рисунок 12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1BA9EACC-0D27-26F9-309F-401843F56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5608" y="5314865"/>
            <a:ext cx="365554" cy="365554"/>
          </a:xfrm>
          <a:prstGeom prst="rect">
            <a:avLst/>
          </a:prstGeom>
        </p:spPr>
      </p:pic>
      <p:pic>
        <p:nvPicPr>
          <p:cNvPr id="128" name="Рисунок 127" descr="Запрещено со сплошной заливкой">
            <a:extLst>
              <a:ext uri="{FF2B5EF4-FFF2-40B4-BE49-F238E27FC236}">
                <a16:creationId xmlns:a16="http://schemas.microsoft.com/office/drawing/2014/main" id="{C614B3DA-E67F-533B-8DF9-549B5A712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3866" y="5314865"/>
            <a:ext cx="360000" cy="360000"/>
          </a:xfrm>
          <a:prstGeom prst="rect">
            <a:avLst/>
          </a:prstGeom>
        </p:spPr>
      </p:pic>
      <p:pic>
        <p:nvPicPr>
          <p:cNvPr id="131" name="Рисунок 13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6FC59EA5-C4D0-C533-25A3-9C1D5B72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2218" y="5909195"/>
            <a:ext cx="365554" cy="365554"/>
          </a:xfrm>
          <a:prstGeom prst="rect">
            <a:avLst/>
          </a:prstGeom>
        </p:spPr>
      </p:pic>
      <p:pic>
        <p:nvPicPr>
          <p:cNvPr id="134" name="Рисунок 133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2343541"/>
            <a:ext cx="365554" cy="365554"/>
          </a:xfrm>
          <a:prstGeom prst="rect">
            <a:avLst/>
          </a:prstGeom>
        </p:spPr>
      </p:pic>
      <p:pic>
        <p:nvPicPr>
          <p:cNvPr id="135" name="Рисунок 13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4717807"/>
            <a:ext cx="365554" cy="365554"/>
          </a:xfrm>
          <a:prstGeom prst="rect">
            <a:avLst/>
          </a:prstGeom>
        </p:spPr>
      </p:pic>
      <p:pic>
        <p:nvPicPr>
          <p:cNvPr id="136" name="Рисунок 13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796FE730-BFA9-E2F5-28DD-287C9158C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33866" y="5909195"/>
            <a:ext cx="365554" cy="3655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AEF396-DD2A-3281-FF81-E66ADD15AAE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</p:spTree>
    <p:extLst>
      <p:ext uri="{BB962C8B-B14F-4D97-AF65-F5344CB8AC3E}">
        <p14:creationId xmlns:p14="http://schemas.microsoft.com/office/powerpoint/2010/main" val="281906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E7F107-914B-B9BF-CAFF-6741C2D8E32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sp>
        <p:nvSpPr>
          <p:cNvPr id="61" name="Скругленный прямоугольник 11">
            <a:extLst>
              <a:ext uri="{FF2B5EF4-FFF2-40B4-BE49-F238E27FC236}">
                <a16:creationId xmlns:a16="http://schemas.microsoft.com/office/drawing/2014/main" id="{8E809736-6F37-49BB-85CD-00D39869B05A}"/>
              </a:ext>
            </a:extLst>
          </p:cNvPr>
          <p:cNvSpPr/>
          <p:nvPr/>
        </p:nvSpPr>
        <p:spPr>
          <a:xfrm>
            <a:off x="431387" y="2953916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65" name="Скругленный прямоугольник 43">
            <a:extLst>
              <a:ext uri="{FF2B5EF4-FFF2-40B4-BE49-F238E27FC236}">
                <a16:creationId xmlns:a16="http://schemas.microsoft.com/office/drawing/2014/main" id="{BCB03A4E-DA3B-45E7-8A2C-12BA063F6417}"/>
              </a:ext>
            </a:extLst>
          </p:cNvPr>
          <p:cNvSpPr/>
          <p:nvPr/>
        </p:nvSpPr>
        <p:spPr>
          <a:xfrm>
            <a:off x="550190" y="3161143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9" name="Скругленный прямоугольник 19">
            <a:extLst>
              <a:ext uri="{FF2B5EF4-FFF2-40B4-BE49-F238E27FC236}">
                <a16:creationId xmlns:a16="http://schemas.microsoft.com/office/drawing/2014/main" id="{E78D3DA3-261E-4124-94E5-2C9F053F19FC}"/>
              </a:ext>
            </a:extLst>
          </p:cNvPr>
          <p:cNvSpPr/>
          <p:nvPr/>
        </p:nvSpPr>
        <p:spPr>
          <a:xfrm>
            <a:off x="2324287" y="295472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4" name="Скругленный прямоугольник 20">
            <a:extLst>
              <a:ext uri="{FF2B5EF4-FFF2-40B4-BE49-F238E27FC236}">
                <a16:creationId xmlns:a16="http://schemas.microsoft.com/office/drawing/2014/main" id="{64CAB859-7894-42E3-9C81-C9952996CACF}"/>
              </a:ext>
            </a:extLst>
          </p:cNvPr>
          <p:cNvSpPr/>
          <p:nvPr/>
        </p:nvSpPr>
        <p:spPr>
          <a:xfrm>
            <a:off x="4204592" y="2998126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5" name="Скругленный прямоугольник 21">
            <a:extLst>
              <a:ext uri="{FF2B5EF4-FFF2-40B4-BE49-F238E27FC236}">
                <a16:creationId xmlns:a16="http://schemas.microsoft.com/office/drawing/2014/main" id="{7625DFB3-2E84-461E-83E7-58F52639FCD6}"/>
              </a:ext>
            </a:extLst>
          </p:cNvPr>
          <p:cNvSpPr/>
          <p:nvPr/>
        </p:nvSpPr>
        <p:spPr>
          <a:xfrm>
            <a:off x="6105230" y="2989372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7" name="Скругленный прямоугольник 28">
            <a:extLst>
              <a:ext uri="{FF2B5EF4-FFF2-40B4-BE49-F238E27FC236}">
                <a16:creationId xmlns:a16="http://schemas.microsoft.com/office/drawing/2014/main" id="{80685B0C-8C41-4A0B-9F4B-009AF5E2AFEA}"/>
              </a:ext>
            </a:extLst>
          </p:cNvPr>
          <p:cNvSpPr/>
          <p:nvPr/>
        </p:nvSpPr>
        <p:spPr>
          <a:xfrm>
            <a:off x="7941771" y="295472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D70F08B-36EC-422A-AA6C-2A9F97C850BE}"/>
              </a:ext>
            </a:extLst>
          </p:cNvPr>
          <p:cNvSpPr txBox="1"/>
          <p:nvPr/>
        </p:nvSpPr>
        <p:spPr>
          <a:xfrm>
            <a:off x="909032" y="3865390"/>
            <a:ext cx="8192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МОЙ БИЗНЕС 05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Скругленный прямоугольник 30">
            <a:extLst>
              <a:ext uri="{FF2B5EF4-FFF2-40B4-BE49-F238E27FC236}">
                <a16:creationId xmlns:a16="http://schemas.microsoft.com/office/drawing/2014/main" id="{3F55731F-A6B3-4A4F-B3BF-367D3F34571F}"/>
              </a:ext>
            </a:extLst>
          </p:cNvPr>
          <p:cNvSpPr/>
          <p:nvPr/>
        </p:nvSpPr>
        <p:spPr>
          <a:xfrm>
            <a:off x="819015" y="4355291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mb05.ru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Скругленный прямоугольник 32">
            <a:extLst>
              <a:ext uri="{FF2B5EF4-FFF2-40B4-BE49-F238E27FC236}">
                <a16:creationId xmlns:a16="http://schemas.microsoft.com/office/drawing/2014/main" id="{38880D2D-6D2A-428A-9C13-924A44E69512}"/>
              </a:ext>
            </a:extLst>
          </p:cNvPr>
          <p:cNvSpPr/>
          <p:nvPr/>
        </p:nvSpPr>
        <p:spPr>
          <a:xfrm>
            <a:off x="2443976" y="3135601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7EAD78F-1BF5-4F2C-964A-D412A72F5FC8}"/>
              </a:ext>
            </a:extLst>
          </p:cNvPr>
          <p:cNvSpPr txBox="1"/>
          <p:nvPr/>
        </p:nvSpPr>
        <p:spPr>
          <a:xfrm>
            <a:off x="2684093" y="3849986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КОРПОРАЦИЯ РАЗВИТИЯ </a:t>
            </a:r>
          </a:p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РЕСПУБЛИКИ ДАГЕСТАН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Скругленный прямоугольник 34">
            <a:extLst>
              <a:ext uri="{FF2B5EF4-FFF2-40B4-BE49-F238E27FC236}">
                <a16:creationId xmlns:a16="http://schemas.microsoft.com/office/drawing/2014/main" id="{1CC4FC4E-DA46-4D5A-A6B0-3C601AAA3E2D}"/>
              </a:ext>
            </a:extLst>
          </p:cNvPr>
          <p:cNvSpPr/>
          <p:nvPr/>
        </p:nvSpPr>
        <p:spPr>
          <a:xfrm>
            <a:off x="2748261" y="4355291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krdag.ru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Скругленный прямоугольник 36">
            <a:extLst>
              <a:ext uri="{FF2B5EF4-FFF2-40B4-BE49-F238E27FC236}">
                <a16:creationId xmlns:a16="http://schemas.microsoft.com/office/drawing/2014/main" id="{3D1F35B0-ECEC-4133-8EF5-DA947C4056AF}"/>
              </a:ext>
            </a:extLst>
          </p:cNvPr>
          <p:cNvSpPr/>
          <p:nvPr/>
        </p:nvSpPr>
        <p:spPr>
          <a:xfrm>
            <a:off x="4325313" y="3133794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AD40D6F-AD29-4D3A-9845-30B15A3AC479}"/>
              </a:ext>
            </a:extLst>
          </p:cNvPr>
          <p:cNvSpPr txBox="1"/>
          <p:nvPr/>
        </p:nvSpPr>
        <p:spPr>
          <a:xfrm>
            <a:off x="4648899" y="3844372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</a:t>
            </a:r>
          </a:p>
        </p:txBody>
      </p:sp>
      <p:sp>
        <p:nvSpPr>
          <p:cNvPr id="85" name="Скругленный прямоугольник 38">
            <a:extLst>
              <a:ext uri="{FF2B5EF4-FFF2-40B4-BE49-F238E27FC236}">
                <a16:creationId xmlns:a16="http://schemas.microsoft.com/office/drawing/2014/main" id="{27ECC685-0402-4083-AEC9-665EE1716412}"/>
              </a:ext>
            </a:extLst>
          </p:cNvPr>
          <p:cNvSpPr/>
          <p:nvPr/>
        </p:nvSpPr>
        <p:spPr>
          <a:xfrm>
            <a:off x="4648899" y="4355291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sz="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fondpromrd.ru</a:t>
            </a:r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Скругленный прямоугольник 40">
            <a:extLst>
              <a:ext uri="{FF2B5EF4-FFF2-40B4-BE49-F238E27FC236}">
                <a16:creationId xmlns:a16="http://schemas.microsoft.com/office/drawing/2014/main" id="{5192A9F6-3560-4F28-957F-1655026DFAC8}"/>
              </a:ext>
            </a:extLst>
          </p:cNvPr>
          <p:cNvSpPr/>
          <p:nvPr/>
        </p:nvSpPr>
        <p:spPr>
          <a:xfrm>
            <a:off x="6231771" y="3161143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1B38DED-4E78-414C-9F6E-C99FBFD8D63C}"/>
              </a:ext>
            </a:extLst>
          </p:cNvPr>
          <p:cNvSpPr txBox="1"/>
          <p:nvPr/>
        </p:nvSpPr>
        <p:spPr>
          <a:xfrm>
            <a:off x="6553562" y="3844372"/>
            <a:ext cx="105201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АГЕНТСТВО ПО ПРЕДПРИНИМАТЕЛЬСТВУ И ИНВЕСТИЦИЯМ РД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Скругленный прямоугольник 42">
            <a:extLst>
              <a:ext uri="{FF2B5EF4-FFF2-40B4-BE49-F238E27FC236}">
                <a16:creationId xmlns:a16="http://schemas.microsoft.com/office/drawing/2014/main" id="{53CD2D04-ADAF-4106-A15A-D0B2AF1645A0}"/>
              </a:ext>
            </a:extLst>
          </p:cNvPr>
          <p:cNvSpPr/>
          <p:nvPr/>
        </p:nvSpPr>
        <p:spPr>
          <a:xfrm>
            <a:off x="6539370" y="4390084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сайт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69">
            <a:extLst>
              <a:ext uri="{FF2B5EF4-FFF2-40B4-BE49-F238E27FC236}">
                <a16:creationId xmlns:a16="http://schemas.microsoft.com/office/drawing/2014/main" id="{4E014552-CCCB-4735-B594-3A095FAA69CB}"/>
              </a:ext>
            </a:extLst>
          </p:cNvPr>
          <p:cNvSpPr/>
          <p:nvPr/>
        </p:nvSpPr>
        <p:spPr>
          <a:xfrm>
            <a:off x="8089265" y="3137749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90" name="Скругленный прямоугольник 71">
            <a:extLst>
              <a:ext uri="{FF2B5EF4-FFF2-40B4-BE49-F238E27FC236}">
                <a16:creationId xmlns:a16="http://schemas.microsoft.com/office/drawing/2014/main" id="{0A8F13F6-BD86-4B51-B8E3-D874620B7F22}"/>
              </a:ext>
            </a:extLst>
          </p:cNvPr>
          <p:cNvSpPr/>
          <p:nvPr/>
        </p:nvSpPr>
        <p:spPr>
          <a:xfrm>
            <a:off x="8396865" y="4390084"/>
            <a:ext cx="84171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сайт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id="{1CBE6816-C726-4B4B-80CA-78C9C7778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41" y="3278659"/>
            <a:ext cx="943068" cy="4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BE50647C-4148-4BE1-A7A4-ABAF84B41D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1108" y="3219913"/>
            <a:ext cx="917598" cy="433418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6D575D77-B80E-40E9-A379-BFB8981A84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7824" y="3209721"/>
            <a:ext cx="1264087" cy="423586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0E621CB4-008C-450E-85FB-356B16AE49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7963" y="3187544"/>
            <a:ext cx="890092" cy="512128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F76A6A13-AA28-4469-9F15-53D1DD6727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6214" y="3173680"/>
            <a:ext cx="900473" cy="5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505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4FD26-1B60-AB26-D7B0-75A18B288E4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2BB45CB-A1F5-4E75-A683-8AFB7F678C13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ПРЕДПРИНИМАТЕЛЯМ И ИНВЕСТОРАМ</a:t>
            </a:r>
          </a:p>
        </p:txBody>
      </p:sp>
      <p:sp>
        <p:nvSpPr>
          <p:cNvPr id="42" name="Скругленный прямоугольник 1">
            <a:extLst>
              <a:ext uri="{FF2B5EF4-FFF2-40B4-BE49-F238E27FC236}">
                <a16:creationId xmlns:a16="http://schemas.microsoft.com/office/drawing/2014/main" id="{7859FFC4-E11E-4067-AC02-F58579B34676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43" name="Скругленный прямоугольник 11">
            <a:extLst>
              <a:ext uri="{FF2B5EF4-FFF2-40B4-BE49-F238E27FC236}">
                <a16:creationId xmlns:a16="http://schemas.microsoft.com/office/drawing/2014/main" id="{1027298E-BA47-48AF-A5D3-86CA186C1B5D}"/>
              </a:ext>
            </a:extLst>
          </p:cNvPr>
          <p:cNvSpPr/>
          <p:nvPr/>
        </p:nvSpPr>
        <p:spPr>
          <a:xfrm>
            <a:off x="2582538" y="161770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ПРОМЫШЛЕННОСТИ</a:t>
            </a:r>
            <a:r>
              <a:rPr lang="ru-RU" sz="1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ТОРГОВЛИ РЕСПУБЛИКА ДАГЕСТАН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102">
            <a:extLst>
              <a:ext uri="{FF2B5EF4-FFF2-40B4-BE49-F238E27FC236}">
                <a16:creationId xmlns:a16="http://schemas.microsoft.com/office/drawing/2014/main" id="{E19083A2-8B92-4ADA-A787-1243FF1BBF26}"/>
              </a:ext>
            </a:extLst>
          </p:cNvPr>
          <p:cNvSpPr/>
          <p:nvPr/>
        </p:nvSpPr>
        <p:spPr>
          <a:xfrm>
            <a:off x="2582538" y="2813169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ТУРИЗМА И ТУРИЗМА И НАРОДНЫХ ХУДОЖЕСТВЕННЫХ ПРОМЫСЛОВ РЕСПУБЛИКА ДАГЕСТАН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104">
            <a:extLst>
              <a:ext uri="{FF2B5EF4-FFF2-40B4-BE49-F238E27FC236}">
                <a16:creationId xmlns:a16="http://schemas.microsoft.com/office/drawing/2014/main" id="{39D28592-C184-432C-9AEA-9D9F67593DC1}"/>
              </a:ext>
            </a:extLst>
          </p:cNvPr>
          <p:cNvSpPr/>
          <p:nvPr/>
        </p:nvSpPr>
        <p:spPr>
          <a:xfrm>
            <a:off x="2703939" y="2909430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6" name="Скругленный прямоугольник 110">
            <a:extLst>
              <a:ext uri="{FF2B5EF4-FFF2-40B4-BE49-F238E27FC236}">
                <a16:creationId xmlns:a16="http://schemas.microsoft.com/office/drawing/2014/main" id="{E0D9F2CE-7028-4683-B6BB-97AC6FF73C6A}"/>
              </a:ext>
            </a:extLst>
          </p:cNvPr>
          <p:cNvSpPr/>
          <p:nvPr/>
        </p:nvSpPr>
        <p:spPr>
          <a:xfrm>
            <a:off x="2582538" y="5184341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АГЕНТСТВО ПО ПРЕДПРИНИМАТЕЛЬСТВУ И ИНВЕСТИЦИЯМ РЕСПУБЛИКИ ДАГЕСТАН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112">
            <a:extLst>
              <a:ext uri="{FF2B5EF4-FFF2-40B4-BE49-F238E27FC236}">
                <a16:creationId xmlns:a16="http://schemas.microsoft.com/office/drawing/2014/main" id="{379F7489-35B8-4BAF-B817-E0BB1A82DEA2}"/>
              </a:ext>
            </a:extLst>
          </p:cNvPr>
          <p:cNvSpPr/>
          <p:nvPr/>
        </p:nvSpPr>
        <p:spPr>
          <a:xfrm>
            <a:off x="2703939" y="5313103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8" name="Скругленный прямоугольник 115">
            <a:extLst>
              <a:ext uri="{FF2B5EF4-FFF2-40B4-BE49-F238E27FC236}">
                <a16:creationId xmlns:a16="http://schemas.microsoft.com/office/drawing/2014/main" id="{663F852E-D55A-4AFD-A39C-BFF6864599ED}"/>
              </a:ext>
            </a:extLst>
          </p:cNvPr>
          <p:cNvSpPr/>
          <p:nvPr/>
        </p:nvSpPr>
        <p:spPr>
          <a:xfrm>
            <a:off x="2582538" y="4015407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МИНИСТЕРСТВА СЕЛЬСКОГО ХОЗЯЙСТВА И ПРОДОВОЛЬСТВИЯ РЕСПУБЛИКИ ДАГЕСТАН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117">
            <a:extLst>
              <a:ext uri="{FF2B5EF4-FFF2-40B4-BE49-F238E27FC236}">
                <a16:creationId xmlns:a16="http://schemas.microsoft.com/office/drawing/2014/main" id="{ACDB1F48-F63E-497F-AF8D-AB709BF8F824}"/>
              </a:ext>
            </a:extLst>
          </p:cNvPr>
          <p:cNvSpPr/>
          <p:nvPr/>
        </p:nvSpPr>
        <p:spPr>
          <a:xfrm>
            <a:off x="2703939" y="4177639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0" name="Скругленный прямоугольник 122">
            <a:extLst>
              <a:ext uri="{FF2B5EF4-FFF2-40B4-BE49-F238E27FC236}">
                <a16:creationId xmlns:a16="http://schemas.microsoft.com/office/drawing/2014/main" id="{4995AF03-48AA-4010-AC30-C0A07C032DB6}"/>
              </a:ext>
            </a:extLst>
          </p:cNvPr>
          <p:cNvSpPr/>
          <p:nvPr/>
        </p:nvSpPr>
        <p:spPr>
          <a:xfrm>
            <a:off x="2703939" y="1725104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51" name="Рисунок 50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E7AAD3E-9D33-495F-8616-886AD7B7A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342" y="1793475"/>
            <a:ext cx="343991" cy="45005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003D4FD-86A8-4756-B378-CD377AAE9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342" y="2986755"/>
            <a:ext cx="343991" cy="45005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B7CBFBB-7202-47AF-BBFD-2D5FF97D8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343" y="4228202"/>
            <a:ext cx="343991" cy="450055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DC38230-3C10-4839-AF57-C49893B7B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342" y="5343034"/>
            <a:ext cx="343991" cy="45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22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1C9CDDE7-CA8C-3059-F83C-6E358C537246}"/>
              </a:ext>
            </a:extLst>
          </p:cNvPr>
          <p:cNvSpPr/>
          <p:nvPr/>
        </p:nvSpPr>
        <p:spPr>
          <a:xfrm>
            <a:off x="627016" y="3919792"/>
            <a:ext cx="3470852" cy="2388029"/>
          </a:xfrm>
          <a:prstGeom prst="roundRect">
            <a:avLst>
              <a:gd name="adj" fmla="val 11787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 МЕР ФИНАНСОВОЙ   И ОРГАНИЗАЦИОННОЙ ПОДДЕРЖКИ ПРОЕКТОВ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9987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FD205189-21AA-DDE0-5094-A28E46F5CB5F}"/>
              </a:ext>
            </a:extLst>
          </p:cNvPr>
          <p:cNvSpPr/>
          <p:nvPr/>
        </p:nvSpPr>
        <p:spPr>
          <a:xfrm>
            <a:off x="3522847" y="1401546"/>
            <a:ext cx="2154686" cy="240688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474C35DA-31DE-309C-F205-541813D224F1}"/>
              </a:ext>
            </a:extLst>
          </p:cNvPr>
          <p:cNvSpPr/>
          <p:nvPr/>
        </p:nvSpPr>
        <p:spPr>
          <a:xfrm>
            <a:off x="627016" y="1401546"/>
            <a:ext cx="2780405" cy="240688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id="{AAE095AC-081E-33A2-FDBB-98B052165558}"/>
              </a:ext>
            </a:extLst>
          </p:cNvPr>
          <p:cNvSpPr/>
          <p:nvPr/>
        </p:nvSpPr>
        <p:spPr>
          <a:xfrm>
            <a:off x="5795703" y="1401546"/>
            <a:ext cx="3991893" cy="240688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788C38C7-4DE5-24AC-7622-658BB16B4123}"/>
              </a:ext>
            </a:extLst>
          </p:cNvPr>
          <p:cNvSpPr/>
          <p:nvPr/>
        </p:nvSpPr>
        <p:spPr>
          <a:xfrm>
            <a:off x="4220619" y="3919791"/>
            <a:ext cx="2726172" cy="2388029"/>
          </a:xfrm>
          <a:prstGeom prst="roundRect">
            <a:avLst>
              <a:gd name="adj" fmla="val 1074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D53A4B05-5996-A019-A76C-03C280C9327F}"/>
              </a:ext>
            </a:extLst>
          </p:cNvPr>
          <p:cNvSpPr/>
          <p:nvPr/>
        </p:nvSpPr>
        <p:spPr>
          <a:xfrm>
            <a:off x="7061424" y="3919791"/>
            <a:ext cx="2726172" cy="2388029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1BBFC5A-DE30-051C-FEEB-53A884C8CC68}"/>
              </a:ext>
            </a:extLst>
          </p:cNvPr>
          <p:cNvSpPr txBox="1"/>
          <p:nvPr/>
        </p:nvSpPr>
        <p:spPr>
          <a:xfrm>
            <a:off x="853368" y="1584500"/>
            <a:ext cx="1740849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ИНФОРМАЦИОННАЯ              И КОНСУЛЬТАЦИОННАЯ ПОДДЕРЖКА ПРЕДПРИНИМАТЕЛЕЙ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5029D8E-6FA5-39F6-980B-E624E0847E5F}"/>
              </a:ext>
            </a:extLst>
          </p:cNvPr>
          <p:cNvSpPr txBox="1"/>
          <p:nvPr/>
        </p:nvSpPr>
        <p:spPr>
          <a:xfrm>
            <a:off x="3762825" y="1584500"/>
            <a:ext cx="141698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СРОКОВ ПРОЦЕДУР,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5B46850-A2F4-926B-117B-28D7665D8D86}"/>
              </a:ext>
            </a:extLst>
          </p:cNvPr>
          <p:cNvSpPr txBox="1"/>
          <p:nvPr/>
        </p:nvSpPr>
        <p:spPr>
          <a:xfrm>
            <a:off x="853311" y="4128456"/>
            <a:ext cx="174090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БЮРОКРАТИЧЕСКИХ ПРОЦЕДУР                           ДЛЯ ПОЛУЧЕНИЯ МЕР ПОДДЕРЖКИ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BED9D75-83DC-7DB1-D63D-8AE176B201FF}"/>
              </a:ext>
            </a:extLst>
          </p:cNvPr>
          <p:cNvSpPr txBox="1"/>
          <p:nvPr/>
        </p:nvSpPr>
        <p:spPr>
          <a:xfrm>
            <a:off x="4462486" y="4135853"/>
            <a:ext cx="164767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ПРОЦЕДУР               В ЭЛЕКТРОННЫЙ ВИД                          ДЛЯ СОКРАЩЕНИЯ ВРЕМЕННЫХ ИЗДЕРЖЕК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7EE8951-3C5B-0C8C-FB1D-B73F3B4B4824}"/>
              </a:ext>
            </a:extLst>
          </p:cNvPr>
          <p:cNvSpPr txBox="1"/>
          <p:nvPr/>
        </p:nvSpPr>
        <p:spPr>
          <a:xfrm>
            <a:off x="6027053" y="1576659"/>
            <a:ext cx="186388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ПРОЕКТНОГО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ОФИСА, КОТОРЫЙ БУДЕТ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ЗАНИМАТЬСЯ ОЦЕНКОЙ И ПРОРАБОТКОЙ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BFBFDEB-7CB0-167B-22EE-584ADCCB8AF2}"/>
              </a:ext>
            </a:extLst>
          </p:cNvPr>
          <p:cNvSpPr txBox="1"/>
          <p:nvPr/>
        </p:nvSpPr>
        <p:spPr>
          <a:xfrm>
            <a:off x="7287978" y="4135853"/>
            <a:ext cx="167256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НАЛОГОВЫХ СТАВОК ДЛЯ МСП</a:t>
            </a:r>
          </a:p>
        </p:txBody>
      </p:sp>
      <p:pic>
        <p:nvPicPr>
          <p:cNvPr id="113" name="Рисунок 11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id="{6FF3168F-26EC-2BD5-8CA9-3F1917E5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95217" y="1554054"/>
            <a:ext cx="360000" cy="360000"/>
          </a:xfrm>
          <a:prstGeom prst="rect">
            <a:avLst/>
          </a:prstGeom>
        </p:spPr>
      </p:pic>
      <p:pic>
        <p:nvPicPr>
          <p:cNvPr id="114" name="Рисунок 113" descr="Включенный свет со сплошной заливкой">
            <a:extLst>
              <a:ext uri="{FF2B5EF4-FFF2-40B4-BE49-F238E27FC236}">
                <a16:creationId xmlns:a16="http://schemas.microsoft.com/office/drawing/2014/main" id="{A507D0C6-6F19-CAC5-87C3-03E2DD67C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43785" y="1554054"/>
            <a:ext cx="360000" cy="360000"/>
          </a:xfrm>
          <a:prstGeom prst="rect">
            <a:avLst/>
          </a:prstGeom>
        </p:spPr>
      </p:pic>
      <p:pic>
        <p:nvPicPr>
          <p:cNvPr id="115" name="Рисунок 114" descr="Пользовательский интерфейс и взаимодействие с пользователем со сплошной заливкой">
            <a:extLst>
              <a:ext uri="{FF2B5EF4-FFF2-40B4-BE49-F238E27FC236}">
                <a16:creationId xmlns:a16="http://schemas.microsoft.com/office/drawing/2014/main" id="{16B02601-C0C0-44A1-68D7-F77C9BE39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91808" y="4095217"/>
            <a:ext cx="360000" cy="360000"/>
          </a:xfrm>
          <a:prstGeom prst="rect">
            <a:avLst/>
          </a:prstGeom>
        </p:spPr>
      </p:pic>
      <p:pic>
        <p:nvPicPr>
          <p:cNvPr id="120" name="Рисунок 119" descr="Секундомер 25% со сплошной заливкой">
            <a:extLst>
              <a:ext uri="{FF2B5EF4-FFF2-40B4-BE49-F238E27FC236}">
                <a16:creationId xmlns:a16="http://schemas.microsoft.com/office/drawing/2014/main" id="{C1CF9739-4EC1-F0B1-CCD2-2CE85E7B24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80435" y="4095217"/>
            <a:ext cx="360000" cy="360000"/>
          </a:xfrm>
          <a:prstGeom prst="rect">
            <a:avLst/>
          </a:prstGeom>
        </p:spPr>
      </p:pic>
      <p:pic>
        <p:nvPicPr>
          <p:cNvPr id="122" name="Рисунок 121" descr="Секундомер 25% со сплошной заливкой">
            <a:extLst>
              <a:ext uri="{FF2B5EF4-FFF2-40B4-BE49-F238E27FC236}">
                <a16:creationId xmlns:a16="http://schemas.microsoft.com/office/drawing/2014/main" id="{3ABCC45C-9288-4DDA-1F0D-140CBB2322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80039" y="1554054"/>
            <a:ext cx="360000" cy="360000"/>
          </a:xfrm>
          <a:prstGeom prst="rect">
            <a:avLst/>
          </a:prstGeom>
        </p:spPr>
      </p:pic>
      <p:pic>
        <p:nvPicPr>
          <p:cNvPr id="125" name="Рисунок 124" descr="Диаграмма с тенденцией спада со сплошной заливкой">
            <a:extLst>
              <a:ext uri="{FF2B5EF4-FFF2-40B4-BE49-F238E27FC236}">
                <a16:creationId xmlns:a16="http://schemas.microsoft.com/office/drawing/2014/main" id="{DEDD0709-CCD1-79B5-EB24-340104B7E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80720" y="4085532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039E78-DDBD-6C9E-543E-03C0F9AF1E1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</p:spTree>
    <p:extLst>
      <p:ext uri="{BB962C8B-B14F-4D97-AF65-F5344CB8AC3E}">
        <p14:creationId xmlns:p14="http://schemas.microsoft.com/office/powerpoint/2010/main" val="123201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CE42141F-7D98-843D-EDCA-082C3B2A782D}"/>
              </a:ext>
            </a:extLst>
          </p:cNvPr>
          <p:cNvSpPr/>
          <p:nvPr/>
        </p:nvSpPr>
        <p:spPr>
          <a:xfrm>
            <a:off x="3522847" y="1401546"/>
            <a:ext cx="2154686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2780405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991893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02110037-3A58-CDB8-8B41-6D6ADB92766C}"/>
              </a:ext>
            </a:extLst>
          </p:cNvPr>
          <p:cNvSpPr/>
          <p:nvPr/>
        </p:nvSpPr>
        <p:spPr>
          <a:xfrm>
            <a:off x="2177876" y="3541703"/>
            <a:ext cx="2319363" cy="2027453"/>
          </a:xfrm>
          <a:prstGeom prst="roundRect">
            <a:avLst>
              <a:gd name="adj" fmla="val 1187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7AF33646-60BD-565C-82E8-1721DFF34B21}"/>
              </a:ext>
            </a:extLst>
          </p:cNvPr>
          <p:cNvSpPr/>
          <p:nvPr/>
        </p:nvSpPr>
        <p:spPr>
          <a:xfrm>
            <a:off x="627016" y="3541702"/>
            <a:ext cx="1432688" cy="2027453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A7518F92-BC1F-8F09-057D-3379ABC330B5}"/>
              </a:ext>
            </a:extLst>
          </p:cNvPr>
          <p:cNvSpPr/>
          <p:nvPr/>
        </p:nvSpPr>
        <p:spPr>
          <a:xfrm>
            <a:off x="4615409" y="3541701"/>
            <a:ext cx="1921439" cy="2027453"/>
          </a:xfrm>
          <a:prstGeom prst="roundRect">
            <a:avLst>
              <a:gd name="adj" fmla="val 11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331F979-738B-01C4-AFA1-59731AB9D8AB}"/>
              </a:ext>
            </a:extLst>
          </p:cNvPr>
          <p:cNvSpPr txBox="1"/>
          <p:nvPr/>
        </p:nvSpPr>
        <p:spPr>
          <a:xfrm>
            <a:off x="853369" y="1974828"/>
            <a:ext cx="1647235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РАЗВИТЫЙ СЕКТОР ОБРАБАТЫВАЮЩЕЙ ПРОМЫШЛЕННОСТИ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млрд в общем объеме отгруженной продукции в 2022 г.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EEE53E6-9FE9-C585-387D-DE93FBD4D4A8}"/>
              </a:ext>
            </a:extLst>
          </p:cNvPr>
          <p:cNvSpPr txBox="1"/>
          <p:nvPr/>
        </p:nvSpPr>
        <p:spPr>
          <a:xfrm>
            <a:off x="3964971" y="1797710"/>
            <a:ext cx="1300876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железнодорожный и автомобильный транспорт</a:t>
            </a:r>
            <a:endParaRPr lang="x-none" sz="11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E19CD4-5254-3EFD-22F9-39923BAB964A}"/>
              </a:ext>
            </a:extLst>
          </p:cNvPr>
          <p:cNvSpPr txBox="1"/>
          <p:nvPr/>
        </p:nvSpPr>
        <p:spPr>
          <a:xfrm>
            <a:off x="853312" y="4123977"/>
            <a:ext cx="9785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БОГАТОЕ ИСТОРИКО-КУЛЬТУРНОЕ НАСЛЕДИЕ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64C09F4-F102-F31C-7FF3-D3B5C78C77BF}"/>
              </a:ext>
            </a:extLst>
          </p:cNvPr>
          <p:cNvSpPr txBox="1"/>
          <p:nvPr/>
        </p:nvSpPr>
        <p:spPr>
          <a:xfrm>
            <a:off x="2203446" y="4108867"/>
            <a:ext cx="2082511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Дербент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самый удивительный и древнейший город России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B3605F-5D1F-38C2-F7AE-FD1D0A54328C}"/>
              </a:ext>
            </a:extLst>
          </p:cNvPr>
          <p:cNvSpPr txBox="1"/>
          <p:nvPr/>
        </p:nvSpPr>
        <p:spPr>
          <a:xfrm>
            <a:off x="4683822" y="4072031"/>
            <a:ext cx="178461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оказания поддержки МСМП в городе Дербент функционирует </a:t>
            </a:r>
            <a:b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Бизнес-инкубатор </a:t>
            </a:r>
            <a:b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«Нарын-Кала»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970BDB9-6572-B7E0-9276-A5A584F6DB98}"/>
              </a:ext>
            </a:extLst>
          </p:cNvPr>
          <p:cNvSpPr txBox="1"/>
          <p:nvPr/>
        </p:nvSpPr>
        <p:spPr>
          <a:xfrm>
            <a:off x="6027053" y="1878515"/>
            <a:ext cx="35776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АДМИНИСТРАТИВНОМУ ЦЕНТРУ</a:t>
            </a: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125 километрах к юго-востоку от Махачкалы</a:t>
            </a:r>
            <a:endParaRPr lang="x-none" sz="11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:a16="http://schemas.microsoft.com/office/drawing/2014/main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0630" y="1554054"/>
            <a:ext cx="317061" cy="317061"/>
          </a:xfrm>
          <a:prstGeom prst="rect">
            <a:avLst/>
          </a:prstGeom>
        </p:spPr>
      </p:pic>
      <p:pic>
        <p:nvPicPr>
          <p:cNvPr id="9" name="Рисунок 8" descr="Ракета со сплошной заливкой">
            <a:extLst>
              <a:ext uri="{FF2B5EF4-FFF2-40B4-BE49-F238E27FC236}">
                <a16:creationId xmlns:a16="http://schemas.microsoft.com/office/drawing/2014/main" id="{79C47C02-F045-DB00-ED8E-FA048A96B4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2194" y="3708143"/>
            <a:ext cx="342359" cy="342359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:a16="http://schemas.microsoft.com/office/drawing/2014/main" id="{5DC5C6A3-2CCA-4FE9-A47B-9DE0EEE633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92647" y="3676828"/>
            <a:ext cx="339434" cy="339434"/>
          </a:xfrm>
          <a:prstGeom prst="rect">
            <a:avLst/>
          </a:prstGeom>
        </p:spPr>
      </p:pic>
      <p:pic>
        <p:nvPicPr>
          <p:cNvPr id="14" name="Рисунок 13" descr="Русский Каседрал со сплошной заливкой">
            <a:extLst>
              <a:ext uri="{FF2B5EF4-FFF2-40B4-BE49-F238E27FC236}">
                <a16:creationId xmlns:a16="http://schemas.microsoft.com/office/drawing/2014/main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12414" y="3651972"/>
            <a:ext cx="312963" cy="312963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42917" y="1522078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79806" y="1514323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(НАИМЕНОВАНИЕ ВАШЕГО)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CBB25-549C-8288-0CB6-AE914774C6FF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4F555B2-8436-4AAF-9B0E-E149CB80C916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Скругленный прямоугольник 2">
            <a:extLst>
              <a:ext uri="{FF2B5EF4-FFF2-40B4-BE49-F238E27FC236}">
                <a16:creationId xmlns:a16="http://schemas.microsoft.com/office/drawing/2014/main" id="{35A822B6-1AA4-452B-8041-9387DC2213BA}"/>
              </a:ext>
            </a:extLst>
          </p:cNvPr>
          <p:cNvSpPr/>
          <p:nvPr/>
        </p:nvSpPr>
        <p:spPr>
          <a:xfrm>
            <a:off x="627015" y="1401547"/>
            <a:ext cx="3991893" cy="4906275"/>
          </a:xfrm>
          <a:prstGeom prst="roundRect">
            <a:avLst>
              <a:gd name="adj" fmla="val 6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3" name="Скругленный прямоугольник 3">
            <a:extLst>
              <a:ext uri="{FF2B5EF4-FFF2-40B4-BE49-F238E27FC236}">
                <a16:creationId xmlns:a16="http://schemas.microsoft.com/office/drawing/2014/main" id="{BBB4010D-9F77-4281-9543-EBD4220AD4CF}"/>
              </a:ext>
            </a:extLst>
          </p:cNvPr>
          <p:cNvSpPr/>
          <p:nvPr/>
        </p:nvSpPr>
        <p:spPr>
          <a:xfrm>
            <a:off x="4756797" y="1401546"/>
            <a:ext cx="5012878" cy="4906276"/>
          </a:xfrm>
          <a:prstGeom prst="roundRect">
            <a:avLst>
              <a:gd name="adj" fmla="val 521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B394C89-3810-4C0B-A80E-0946978DD5BE}"/>
              </a:ext>
            </a:extLst>
          </p:cNvPr>
          <p:cNvSpPr txBox="1"/>
          <p:nvPr/>
        </p:nvSpPr>
        <p:spPr>
          <a:xfrm>
            <a:off x="4724506" y="1638617"/>
            <a:ext cx="504516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8">
            <a:extLst>
              <a:ext uri="{FF2B5EF4-FFF2-40B4-BE49-F238E27FC236}">
                <a16:creationId xmlns:a16="http://schemas.microsoft.com/office/drawing/2014/main" id="{7460FB95-15C2-4E80-99CE-57EBFD60C735}"/>
              </a:ext>
            </a:extLst>
          </p:cNvPr>
          <p:cNvSpPr/>
          <p:nvPr/>
        </p:nvSpPr>
        <p:spPr>
          <a:xfrm>
            <a:off x="4953000" y="5225388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8CAA2C0-240C-43F5-A8CD-7ED3848618E3}"/>
              </a:ext>
            </a:extLst>
          </p:cNvPr>
          <p:cNvSpPr txBox="1"/>
          <p:nvPr/>
        </p:nvSpPr>
        <p:spPr>
          <a:xfrm>
            <a:off x="5207306" y="5333361"/>
            <a:ext cx="341733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Вовлечь в процесс разработки инвестиционного профиля потенциальных инвесторов</a:t>
            </a:r>
          </a:p>
        </p:txBody>
      </p:sp>
      <p:sp>
        <p:nvSpPr>
          <p:cNvPr id="77" name="Скругленный прямоугольник 12">
            <a:extLst>
              <a:ext uri="{FF2B5EF4-FFF2-40B4-BE49-F238E27FC236}">
                <a16:creationId xmlns:a16="http://schemas.microsoft.com/office/drawing/2014/main" id="{AB081DDA-5795-40ED-809C-95BADC7133A1}"/>
              </a:ext>
            </a:extLst>
          </p:cNvPr>
          <p:cNvSpPr/>
          <p:nvPr/>
        </p:nvSpPr>
        <p:spPr>
          <a:xfrm>
            <a:off x="4953000" y="2150247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8" name="Скругленный прямоугольник 13">
            <a:extLst>
              <a:ext uri="{FF2B5EF4-FFF2-40B4-BE49-F238E27FC236}">
                <a16:creationId xmlns:a16="http://schemas.microsoft.com/office/drawing/2014/main" id="{405D08E8-BE22-45C9-9792-654A005EAC4E}"/>
              </a:ext>
            </a:extLst>
          </p:cNvPr>
          <p:cNvSpPr/>
          <p:nvPr/>
        </p:nvSpPr>
        <p:spPr>
          <a:xfrm>
            <a:off x="4953000" y="3136313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9" name="Скругленный прямоугольник 14">
            <a:extLst>
              <a:ext uri="{FF2B5EF4-FFF2-40B4-BE49-F238E27FC236}">
                <a16:creationId xmlns:a16="http://schemas.microsoft.com/office/drawing/2014/main" id="{6E1BF481-4BA1-4500-81A5-CA2346E925D1}"/>
              </a:ext>
            </a:extLst>
          </p:cNvPr>
          <p:cNvSpPr/>
          <p:nvPr/>
        </p:nvSpPr>
        <p:spPr>
          <a:xfrm>
            <a:off x="4953000" y="4158174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4CD63D3-CB06-4920-A6D3-9FD28732EF91}"/>
              </a:ext>
            </a:extLst>
          </p:cNvPr>
          <p:cNvSpPr txBox="1"/>
          <p:nvPr/>
        </p:nvSpPr>
        <p:spPr>
          <a:xfrm>
            <a:off x="5207307" y="2333372"/>
            <a:ext cx="34173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наиболее перспективные инвестиционные проекты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C44F6F8-2AC2-4FA5-8680-010007F5ED16}"/>
              </a:ext>
            </a:extLst>
          </p:cNvPr>
          <p:cNvSpPr txBox="1"/>
          <p:nvPr/>
        </p:nvSpPr>
        <p:spPr>
          <a:xfrm>
            <a:off x="5181134" y="3327036"/>
            <a:ext cx="34173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приоритетные направления инвестиционного развития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40BE014-24CD-4FF7-BE22-3D67B2E0F2F3}"/>
              </a:ext>
            </a:extLst>
          </p:cNvPr>
          <p:cNvSpPr txBox="1"/>
          <p:nvPr/>
        </p:nvSpPr>
        <p:spPr>
          <a:xfrm>
            <a:off x="5207306" y="4343605"/>
            <a:ext cx="372696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Выработать рекомендации по улучшению 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привлекательности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AD0E984-A8A5-4A1C-ABD0-3A4B988D86DD}"/>
              </a:ext>
            </a:extLst>
          </p:cNvPr>
          <p:cNvSpPr txBox="1"/>
          <p:nvPr/>
        </p:nvSpPr>
        <p:spPr>
          <a:xfrm>
            <a:off x="874406" y="180406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ru-ID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296C60-4F97-41CC-85DC-A16ADEA15FA4}"/>
              </a:ext>
            </a:extLst>
          </p:cNvPr>
          <p:cNvSpPr txBox="1"/>
          <p:nvPr/>
        </p:nvSpPr>
        <p:spPr>
          <a:xfrm>
            <a:off x="874404" y="2306182"/>
            <a:ext cx="269835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ИНВЕСТИЦИОННОГО КЛИМАТА В ГО С ВД «ГОРОД МАХАЧКАЛА» ДЛЯ УВЕЛИЧЕНИЯ ПОТОКА ЧАСТНЫХ ИНВЕСТИЦИИ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5" name="Рисунок 84" descr="В яблочко со сплошной заливкой">
            <a:extLst>
              <a:ext uri="{FF2B5EF4-FFF2-40B4-BE49-F238E27FC236}">
                <a16:creationId xmlns:a16="http://schemas.microsoft.com/office/drawing/2014/main" id="{8AB3627F-24EA-4236-8E78-0C7CF82B0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2231" y="1638617"/>
            <a:ext cx="360000" cy="360000"/>
          </a:xfrm>
          <a:prstGeom prst="rect">
            <a:avLst/>
          </a:prstGeom>
        </p:spPr>
      </p:pic>
      <p:pic>
        <p:nvPicPr>
          <p:cNvPr id="86" name="Рисунок 85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79207841-01FA-4DA9-A6D3-3B549D43A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8985" y="2311926"/>
            <a:ext cx="360000" cy="360000"/>
          </a:xfrm>
          <a:prstGeom prst="rect">
            <a:avLst/>
          </a:prstGeom>
        </p:spPr>
      </p:pic>
      <p:pic>
        <p:nvPicPr>
          <p:cNvPr id="87" name="Рисунок 86" descr="Переместить со сплошной заливкой">
            <a:extLst>
              <a:ext uri="{FF2B5EF4-FFF2-40B4-BE49-F238E27FC236}">
                <a16:creationId xmlns:a16="http://schemas.microsoft.com/office/drawing/2014/main" id="{3EBE8D58-69F6-4816-853B-CD9C8626F6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79974" y="3292007"/>
            <a:ext cx="360000" cy="360000"/>
          </a:xfrm>
          <a:prstGeom prst="rect">
            <a:avLst/>
          </a:prstGeom>
        </p:spPr>
      </p:pic>
      <p:pic>
        <p:nvPicPr>
          <p:cNvPr id="88" name="Рисунок 87" descr="Документ со сплошной заливкой">
            <a:extLst>
              <a:ext uri="{FF2B5EF4-FFF2-40B4-BE49-F238E27FC236}">
                <a16:creationId xmlns:a16="http://schemas.microsoft.com/office/drawing/2014/main" id="{EF49B1D5-D839-47ED-B588-59A4A73DE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71993" y="4322159"/>
            <a:ext cx="360000" cy="360000"/>
          </a:xfrm>
          <a:prstGeom prst="rect">
            <a:avLst/>
          </a:prstGeom>
        </p:spPr>
      </p:pic>
      <p:pic>
        <p:nvPicPr>
          <p:cNvPr id="89" name="Рисунок 88" descr="Пользователи со сплошной заливкой">
            <a:extLst>
              <a:ext uri="{FF2B5EF4-FFF2-40B4-BE49-F238E27FC236}">
                <a16:creationId xmlns:a16="http://schemas.microsoft.com/office/drawing/2014/main" id="{8E762CA4-4548-4A1A-B64D-4FCDA15AC45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71993" y="5321300"/>
            <a:ext cx="360001" cy="36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36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D84C0EFA-ABA5-6E13-FD8E-3B66EAED5F92}"/>
              </a:ext>
            </a:extLst>
          </p:cNvPr>
          <p:cNvSpPr/>
          <p:nvPr/>
        </p:nvSpPr>
        <p:spPr>
          <a:xfrm>
            <a:off x="627017" y="2283661"/>
            <a:ext cx="4497842" cy="4024162"/>
          </a:xfrm>
          <a:prstGeom prst="roundRect">
            <a:avLst>
              <a:gd name="adj" fmla="val 457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FD79DC35-2D8E-38F0-B733-EA31C9CDCE08}"/>
              </a:ext>
            </a:extLst>
          </p:cNvPr>
          <p:cNvSpPr/>
          <p:nvPr/>
        </p:nvSpPr>
        <p:spPr>
          <a:xfrm>
            <a:off x="5289754" y="2283659"/>
            <a:ext cx="4497841" cy="4024163"/>
          </a:xfrm>
          <a:prstGeom prst="roundRect">
            <a:avLst>
              <a:gd name="adj" fmla="val 493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CF4219-A638-B09A-18FC-D8C6933BF4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39157" y="2698627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A6252C-9F8C-5F98-8E93-EE91BFC012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01893" y="2700958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988BECAB-AF68-DF91-9FAF-9F98980FC488}"/>
              </a:ext>
            </a:extLst>
          </p:cNvPr>
          <p:cNvSpPr/>
          <p:nvPr/>
        </p:nvSpPr>
        <p:spPr>
          <a:xfrm>
            <a:off x="627016" y="1401546"/>
            <a:ext cx="9160579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ПРЕДСТАВИТЕЛИ АДМИНИСТРАЦИИ (НАИМЕНОВАНИЕ ВАШЕГО МУНИЦИПАЛИТЕТА)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516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B40DCB-4C31-03F5-B5B8-282F39AA97FE}"/>
              </a:ext>
            </a:extLst>
          </p:cNvPr>
          <p:cNvSpPr txBox="1"/>
          <p:nvPr/>
        </p:nvSpPr>
        <p:spPr>
          <a:xfrm>
            <a:off x="1830863" y="4207507"/>
            <a:ext cx="2196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Гасанов Марат </a:t>
            </a:r>
            <a:r>
              <a:rPr lang="ru-RU" sz="11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Сабирович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4DB7C7-429D-AAE0-DF5B-BE58CD71E43A}"/>
              </a:ext>
            </a:extLst>
          </p:cNvPr>
          <p:cNvSpPr txBox="1"/>
          <p:nvPr/>
        </p:nvSpPr>
        <p:spPr>
          <a:xfrm>
            <a:off x="1830863" y="4494142"/>
            <a:ext cx="2196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 главы </a:t>
            </a:r>
          </a:p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администрации – инвестиционный уполномоченный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976251-BD4D-13F1-EFD4-B46D4764B256}"/>
              </a:ext>
            </a:extLst>
          </p:cNvPr>
          <p:cNvSpPr txBox="1"/>
          <p:nvPr/>
        </p:nvSpPr>
        <p:spPr>
          <a:xfrm>
            <a:off x="6432877" y="4209838"/>
            <a:ext cx="2196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Тагиров </a:t>
            </a:r>
            <a:r>
              <a:rPr lang="ru-RU" sz="11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Кямран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Казимагомедович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022D57-D8A2-B1D0-233D-597BE273DF86}"/>
              </a:ext>
            </a:extLst>
          </p:cNvPr>
          <p:cNvSpPr txBox="1"/>
          <p:nvPr/>
        </p:nvSpPr>
        <p:spPr>
          <a:xfrm>
            <a:off x="6440674" y="4623364"/>
            <a:ext cx="2196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Начальник отдела </a:t>
            </a:r>
          </a:p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инвестиций и налоговой политики управления экономики и инвестиций</a:t>
            </a:r>
            <a:endParaRPr lang="x-none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A12F499E-F54D-B300-3108-B922DB39BF1B}"/>
              </a:ext>
            </a:extLst>
          </p:cNvPr>
          <p:cNvSpPr/>
          <p:nvPr/>
        </p:nvSpPr>
        <p:spPr>
          <a:xfrm>
            <a:off x="746940" y="1518198"/>
            <a:ext cx="551343" cy="551343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9CDDB-E9D5-565C-BD28-8C61EB0F6DF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50677E5-2101-77A4-EFEC-265E3C50B1B4}"/>
              </a:ext>
            </a:extLst>
          </p:cNvPr>
          <p:cNvGrpSpPr/>
          <p:nvPr/>
        </p:nvGrpSpPr>
        <p:grpSpPr>
          <a:xfrm>
            <a:off x="872803" y="1607193"/>
            <a:ext cx="304522" cy="408045"/>
            <a:chOff x="9206972" y="323924"/>
            <a:chExt cx="315504" cy="422760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8FD74E9E-F3FB-A581-6E2E-D4C124D346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6972" y="323924"/>
              <a:ext cx="315504" cy="422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6E2BDA17-56F8-0A4D-B44A-E0EB3A60B85A}"/>
                </a:ext>
              </a:extLst>
            </p:cNvPr>
            <p:cNvSpPr/>
            <p:nvPr/>
          </p:nvSpPr>
          <p:spPr>
            <a:xfrm>
              <a:off x="9220874" y="349250"/>
              <a:ext cx="291314" cy="346075"/>
            </a:xfrm>
            <a:prstGeom prst="rect">
              <a:avLst/>
            </a:prstGeom>
            <a:solidFill>
              <a:srgbClr val="F2F0E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9037AEF-5B57-A3F5-14D4-D8F00DE6B103}"/>
              </a:ext>
            </a:extLst>
          </p:cNvPr>
          <p:cNvSpPr txBox="1"/>
          <p:nvPr/>
        </p:nvSpPr>
        <p:spPr>
          <a:xfrm>
            <a:off x="918410" y="1773384"/>
            <a:ext cx="21648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МО</a:t>
            </a:r>
          </a:p>
        </p:txBody>
      </p:sp>
    </p:spTree>
    <p:extLst>
      <p:ext uri="{BB962C8B-B14F-4D97-AF65-F5344CB8AC3E}">
        <p14:creationId xmlns:p14="http://schemas.microsoft.com/office/powerpoint/2010/main" val="82503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516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рабочей группы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9CDDB-E9D5-565C-BD28-8C61EB0F6DF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sp>
        <p:nvSpPr>
          <p:cNvPr id="24" name="Скругленный прямоугольник 24">
            <a:extLst>
              <a:ext uri="{FF2B5EF4-FFF2-40B4-BE49-F238E27FC236}">
                <a16:creationId xmlns:a16="http://schemas.microsoft.com/office/drawing/2014/main" id="{3050B5FD-F5AF-4347-B088-87BFACF48241}"/>
              </a:ext>
            </a:extLst>
          </p:cNvPr>
          <p:cNvSpPr/>
          <p:nvPr/>
        </p:nvSpPr>
        <p:spPr>
          <a:xfrm>
            <a:off x="3255653" y="2380120"/>
            <a:ext cx="4325984" cy="4024163"/>
          </a:xfrm>
          <a:prstGeom prst="roundRect">
            <a:avLst>
              <a:gd name="adj" fmla="val 969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27" name="Скругленный прямоугольник 4">
            <a:extLst>
              <a:ext uri="{FF2B5EF4-FFF2-40B4-BE49-F238E27FC236}">
                <a16:creationId xmlns:a16="http://schemas.microsoft.com/office/drawing/2014/main" id="{0B595583-7BC4-430E-BBA6-1D4D29230C92}"/>
              </a:ext>
            </a:extLst>
          </p:cNvPr>
          <p:cNvSpPr/>
          <p:nvPr/>
        </p:nvSpPr>
        <p:spPr>
          <a:xfrm>
            <a:off x="627016" y="1401546"/>
            <a:ext cx="9160579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ПРЕДСТАВИТЕЛЬ АГЕНТСТВА ПО ПРЕДПРИНИМАТЕЛЬСТВУ И ИНВЕСТИЦИЯМ РЕСПУБЛИКИ ДАГЕСТАН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3F3BF74-B2B0-4D7B-955A-41CD9BF14B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736494" y="2578750"/>
            <a:ext cx="1273562" cy="1273562"/>
          </a:xfrm>
          <a:custGeom>
            <a:avLst/>
            <a:gdLst>
              <a:gd name="connsiteX0" fmla="*/ 636781 w 1273562"/>
              <a:gd name="connsiteY0" fmla="*/ 0 h 1273562"/>
              <a:gd name="connsiteX1" fmla="*/ 1273562 w 1273562"/>
              <a:gd name="connsiteY1" fmla="*/ 636781 h 1273562"/>
              <a:gd name="connsiteX2" fmla="*/ 636781 w 1273562"/>
              <a:gd name="connsiteY2" fmla="*/ 1273562 h 1273562"/>
              <a:gd name="connsiteX3" fmla="*/ 0 w 1273562"/>
              <a:gd name="connsiteY3" fmla="*/ 636781 h 1273562"/>
              <a:gd name="connsiteX4" fmla="*/ 636781 w 1273562"/>
              <a:gd name="connsiteY4" fmla="*/ 0 h 1273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3562" h="1273562">
                <a:moveTo>
                  <a:pt x="636781" y="0"/>
                </a:moveTo>
                <a:cubicBezTo>
                  <a:pt x="988465" y="0"/>
                  <a:pt x="1273562" y="285097"/>
                  <a:pt x="1273562" y="636781"/>
                </a:cubicBezTo>
                <a:cubicBezTo>
                  <a:pt x="1273562" y="988465"/>
                  <a:pt x="988465" y="1273562"/>
                  <a:pt x="636781" y="1273562"/>
                </a:cubicBezTo>
                <a:cubicBezTo>
                  <a:pt x="285097" y="1273562"/>
                  <a:pt x="0" y="988465"/>
                  <a:pt x="0" y="636781"/>
                </a:cubicBezTo>
                <a:cubicBezTo>
                  <a:pt x="0" y="285097"/>
                  <a:pt x="285097" y="0"/>
                  <a:pt x="636781" y="0"/>
                </a:cubicBezTo>
                <a:close/>
              </a:path>
            </a:pathLst>
          </a:cu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1AC3ECD-629E-4613-8AA4-9289B89DC411}"/>
              </a:ext>
            </a:extLst>
          </p:cNvPr>
          <p:cNvSpPr txBox="1"/>
          <p:nvPr/>
        </p:nvSpPr>
        <p:spPr>
          <a:xfrm>
            <a:off x="4151059" y="4100111"/>
            <a:ext cx="253517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Гусейнов Гусейн </a:t>
            </a:r>
            <a:r>
              <a:rPr kumimoji="0" lang="ru-RU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Хайбулаевич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D1BE78-BC6F-4E69-9792-220C03F24D01}"/>
              </a:ext>
            </a:extLst>
          </p:cNvPr>
          <p:cNvSpPr txBox="1"/>
          <p:nvPr/>
        </p:nvSpPr>
        <p:spPr>
          <a:xfrm>
            <a:off x="4427192" y="4472365"/>
            <a:ext cx="217463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Агентства по предпринимательству и инвестициям Республики Дагестан</a:t>
            </a:r>
            <a:endParaRPr lang="ru-ID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756EF63F-8671-4077-BDDD-6EF9671C0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438" y="1492016"/>
            <a:ext cx="495120" cy="59465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2949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627015" y="3920208"/>
            <a:ext cx="1602001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BEEEA246-FEC8-C8E1-F3BB-60B3DF0DB72E}"/>
              </a:ext>
            </a:extLst>
          </p:cNvPr>
          <p:cNvSpPr/>
          <p:nvPr/>
        </p:nvSpPr>
        <p:spPr>
          <a:xfrm>
            <a:off x="2456201" y="3937503"/>
            <a:ext cx="1602000" cy="945414"/>
          </a:xfrm>
          <a:prstGeom prst="roundRect">
            <a:avLst>
              <a:gd name="adj" fmla="val 2446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70D425-0601-D87C-F822-B98F9FAA1682}"/>
              </a:ext>
            </a:extLst>
          </p:cNvPr>
          <p:cNvSpPr txBox="1"/>
          <p:nvPr/>
        </p:nvSpPr>
        <p:spPr>
          <a:xfrm>
            <a:off x="826895" y="1532623"/>
            <a:ext cx="8358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127,084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1A494-C31C-4490-24D4-612143D1D8DD}"/>
              </a:ext>
            </a:extLst>
          </p:cNvPr>
          <p:cNvSpPr txBox="1"/>
          <p:nvPr/>
        </p:nvSpPr>
        <p:spPr>
          <a:xfrm>
            <a:off x="1668114" y="1600593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МО, 2023 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826895" y="2579592"/>
            <a:ext cx="9823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3353,83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5A4D3C-E096-2C1F-BAEE-7A9DAFDEF1AE}"/>
              </a:ext>
            </a:extLst>
          </p:cNvPr>
          <p:cNvSpPr txBox="1"/>
          <p:nvPr/>
        </p:nvSpPr>
        <p:spPr>
          <a:xfrm>
            <a:off x="1627025" y="2618062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94615B-DCE9-714A-3CA3-7B2922C855BA}"/>
              </a:ext>
            </a:extLst>
          </p:cNvPr>
          <p:cNvSpPr txBox="1"/>
          <p:nvPr/>
        </p:nvSpPr>
        <p:spPr>
          <a:xfrm>
            <a:off x="826896" y="2911249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ГО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F7716E0-33E1-47CC-F22F-F3F1AB99120C}"/>
              </a:ext>
            </a:extLst>
          </p:cNvPr>
          <p:cNvSpPr txBox="1"/>
          <p:nvPr/>
        </p:nvSpPr>
        <p:spPr>
          <a:xfrm>
            <a:off x="826896" y="4047525"/>
            <a:ext cx="11430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DB2A8B5-932C-6F5C-9F50-499F12240835}"/>
              </a:ext>
            </a:extLst>
          </p:cNvPr>
          <p:cNvSpPr txBox="1"/>
          <p:nvPr/>
        </p:nvSpPr>
        <p:spPr>
          <a:xfrm>
            <a:off x="888676" y="4289804"/>
            <a:ext cx="109143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Автомагистрали:  автодорога «Кавказ»;</a:t>
            </a:r>
          </a:p>
          <a:p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автодорога P 217,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334DEC60-4596-7546-82CF-16EB7993E4E7}"/>
              </a:ext>
            </a:extLst>
          </p:cNvPr>
          <p:cNvSpPr/>
          <p:nvPr/>
        </p:nvSpPr>
        <p:spPr>
          <a:xfrm>
            <a:off x="2476684" y="3937503"/>
            <a:ext cx="1602001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6E86D3-C60C-F8B4-9BCE-E384B0CF5CF1}"/>
              </a:ext>
            </a:extLst>
          </p:cNvPr>
          <p:cNvSpPr txBox="1"/>
          <p:nvPr/>
        </p:nvSpPr>
        <p:spPr>
          <a:xfrm>
            <a:off x="2764394" y="4047524"/>
            <a:ext cx="9856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ж/д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BAD4BC-722C-8F18-6F6A-EE9A29BE3239}"/>
              </a:ext>
            </a:extLst>
          </p:cNvPr>
          <p:cNvSpPr txBox="1"/>
          <p:nvPr/>
        </p:nvSpPr>
        <p:spPr>
          <a:xfrm>
            <a:off x="2761834" y="4357129"/>
            <a:ext cx="13495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Железнодорожная станция Дербент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E6D39AA-06D3-45BE-1A99-B17FAC3D08F1}"/>
              </a:ext>
            </a:extLst>
          </p:cNvPr>
          <p:cNvSpPr txBox="1"/>
          <p:nvPr/>
        </p:nvSpPr>
        <p:spPr>
          <a:xfrm>
            <a:off x="6343568" y="1521128"/>
            <a:ext cx="226739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3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автомобильных дорог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2E24003-3C15-6C85-2453-9738E74A9B48}"/>
              </a:ext>
            </a:extLst>
          </p:cNvPr>
          <p:cNvSpPr txBox="1"/>
          <p:nvPr/>
        </p:nvSpPr>
        <p:spPr>
          <a:xfrm>
            <a:off x="8508041" y="1491463"/>
            <a:ext cx="70824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spc="-30" dirty="0">
                <a:solidFill>
                  <a:srgbClr val="4756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249 км</a:t>
            </a:r>
          </a:p>
        </p:txBody>
      </p: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41C12DFB-5429-A539-17F1-5A011F98CD15}"/>
              </a:ext>
            </a:extLst>
          </p:cNvPr>
          <p:cNvCxnSpPr>
            <a:cxnSpLocks/>
          </p:cNvCxnSpPr>
          <p:nvPr/>
        </p:nvCxnSpPr>
        <p:spPr>
          <a:xfrm>
            <a:off x="8422885" y="1401546"/>
            <a:ext cx="0" cy="302961"/>
          </a:xfrm>
          <a:prstGeom prst="line">
            <a:avLst/>
          </a:prstGeom>
          <a:ln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hlinkClick r:id="" action="ppaction://noaction"/>
            <a:extLst>
              <a:ext uri="{FF2B5EF4-FFF2-40B4-BE49-F238E27FC236}">
                <a16:creationId xmlns:a16="http://schemas.microsoft.com/office/drawing/2014/main" id="{7CF884C3-7A5B-DFB9-E819-115906DD1936}"/>
              </a:ext>
            </a:extLst>
          </p:cNvPr>
          <p:cNvSpPr txBox="1"/>
          <p:nvPr/>
        </p:nvSpPr>
        <p:spPr>
          <a:xfrm>
            <a:off x="7944898" y="660726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 «город Дербент»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5C7210-C5B0-4755-A98D-C855BD1215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0546" y="1763572"/>
            <a:ext cx="3809094" cy="30197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9" name="Рисунок 68" descr="Маркер со сплошной заливкой">
            <a:extLst>
              <a:ext uri="{FF2B5EF4-FFF2-40B4-BE49-F238E27FC236}">
                <a16:creationId xmlns:a16="http://schemas.microsoft.com/office/drawing/2014/main" id="{08A20670-032E-4C40-B982-1169C7B5D7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15B42FC-4C84-450B-9BEB-3EBDB86994FF}"/>
              </a:ext>
            </a:extLst>
          </p:cNvPr>
          <p:cNvSpPr txBox="1"/>
          <p:nvPr/>
        </p:nvSpPr>
        <p:spPr>
          <a:xfrm>
            <a:off x="3479482" y="1496860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388ED5A-5C7A-4032-8F67-3179EA8AA73D}"/>
              </a:ext>
            </a:extLst>
          </p:cNvPr>
          <p:cNvSpPr txBox="1"/>
          <p:nvPr/>
        </p:nvSpPr>
        <p:spPr>
          <a:xfrm>
            <a:off x="4237457" y="1556082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E972549-E63E-4C58-82FF-04BD9278412A}"/>
              </a:ext>
            </a:extLst>
          </p:cNvPr>
          <p:cNvSpPr txBox="1"/>
          <p:nvPr/>
        </p:nvSpPr>
        <p:spPr>
          <a:xfrm>
            <a:off x="3352602" y="1855787"/>
            <a:ext cx="172902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населенных пунктов, 2023 г.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BD394C1-4A40-428C-B6D3-7808CE9C3B3B}"/>
              </a:ext>
            </a:extLst>
          </p:cNvPr>
          <p:cNvSpPr txBox="1"/>
          <p:nvPr/>
        </p:nvSpPr>
        <p:spPr>
          <a:xfrm>
            <a:off x="3568546" y="2594247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19C4E06-9983-427E-BF85-DA54EDE9E38C}"/>
              </a:ext>
            </a:extLst>
          </p:cNvPr>
          <p:cNvSpPr txBox="1"/>
          <p:nvPr/>
        </p:nvSpPr>
        <p:spPr>
          <a:xfrm>
            <a:off x="4237457" y="2613818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единиц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F3E14D7-BB90-48BD-939B-7A7376ECC0CA}"/>
              </a:ext>
            </a:extLst>
          </p:cNvPr>
          <p:cNvSpPr txBox="1"/>
          <p:nvPr/>
        </p:nvSpPr>
        <p:spPr>
          <a:xfrm>
            <a:off x="3358232" y="2911248"/>
            <a:ext cx="195356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административные районы</a:t>
            </a:r>
          </a:p>
        </p:txBody>
      </p:sp>
      <p:pic>
        <p:nvPicPr>
          <p:cNvPr id="82" name="Рисунок 81" descr="Маркер со сплошной заливкой">
            <a:extLst>
              <a:ext uri="{FF2B5EF4-FFF2-40B4-BE49-F238E27FC236}">
                <a16:creationId xmlns:a16="http://schemas.microsoft.com/office/drawing/2014/main" id="{D473325F-B66E-4744-BD28-2DEA29110E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73805" y="1504290"/>
            <a:ext cx="360000" cy="3600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169BF4CA-D7E1-4457-AA1C-269B3C90E6DD}"/>
              </a:ext>
            </a:extLst>
          </p:cNvPr>
          <p:cNvSpPr txBox="1"/>
          <p:nvPr/>
        </p:nvSpPr>
        <p:spPr>
          <a:xfrm>
            <a:off x="510841" y="5040490"/>
            <a:ext cx="49537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местоположение</a:t>
            </a:r>
            <a:endParaRPr lang="x-non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Скругленный прямоугольник 22">
            <a:extLst>
              <a:ext uri="{FF2B5EF4-FFF2-40B4-BE49-F238E27FC236}">
                <a16:creationId xmlns:a16="http://schemas.microsoft.com/office/drawing/2014/main" id="{F6D8D149-4413-4E19-B77A-E2B1103F2255}"/>
              </a:ext>
            </a:extLst>
          </p:cNvPr>
          <p:cNvSpPr/>
          <p:nvPr/>
        </p:nvSpPr>
        <p:spPr>
          <a:xfrm>
            <a:off x="555099" y="5412416"/>
            <a:ext cx="5019644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C6C332D-2442-4243-918D-FB56C43F1CA0}"/>
              </a:ext>
            </a:extLst>
          </p:cNvPr>
          <p:cNvSpPr txBox="1"/>
          <p:nvPr/>
        </p:nvSpPr>
        <p:spPr>
          <a:xfrm>
            <a:off x="725319" y="5598732"/>
            <a:ext cx="4679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Дербент — город на юге России в Республике Дагестан. Расположен в 125 километрах к юго-востоку от Махачкалы, на берегу Каспийского моря, в отрогах Табасаранских гор Большого Кавказа</a:t>
            </a:r>
          </a:p>
        </p:txBody>
      </p:sp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hlinkClick r:id="" action="ppaction://noaction"/>
            <a:extLst>
              <a:ext uri="{FF2B5EF4-FFF2-40B4-BE49-F238E27FC236}">
                <a16:creationId xmlns:a16="http://schemas.microsoft.com/office/drawing/2014/main" id="{9718F2DE-BC8A-C832-1B40-9991CFFF11B0}"/>
              </a:ext>
            </a:extLst>
          </p:cNvPr>
          <p:cNvSpPr txBox="1"/>
          <p:nvPr/>
        </p:nvSpPr>
        <p:spPr>
          <a:xfrm>
            <a:off x="7944898" y="691354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«город Дербент»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41B128D5-BC83-45DF-B0C0-52A0D84FE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623488"/>
              </p:ext>
            </p:extLst>
          </p:nvPr>
        </p:nvGraphicFramePr>
        <p:xfrm>
          <a:off x="627014" y="1766462"/>
          <a:ext cx="843296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5116">
                  <a:extLst>
                    <a:ext uri="{9D8B030D-6E8A-4147-A177-3AD203B41FA5}">
                      <a16:colId xmlns:a16="http://schemas.microsoft.com/office/drawing/2014/main" val="3207716284"/>
                    </a:ext>
                  </a:extLst>
                </a:gridCol>
                <a:gridCol w="1643922">
                  <a:extLst>
                    <a:ext uri="{9D8B030D-6E8A-4147-A177-3AD203B41FA5}">
                      <a16:colId xmlns:a16="http://schemas.microsoft.com/office/drawing/2014/main" val="1820425926"/>
                    </a:ext>
                  </a:extLst>
                </a:gridCol>
                <a:gridCol w="1643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2023 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053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x-none" sz="1400" b="0" kern="1200" cap="all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ВСЕМ ВИДАМ ЭКОНОМИЧЕСКОЙ ДЕЯТЕЛЬНОСТИ</a:t>
                      </a:r>
                      <a:endParaRPr lang="ru-RU" sz="1400" b="0" kern="1200" cap="all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12208,7 </a:t>
                      </a:r>
                      <a:b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12362,305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336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ОРГАНИЗАЦИЯМИ ПРОМЫШЛЕННОСТИ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9492,5</a:t>
                      </a:r>
                      <a:b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6978,3457 </a:t>
                      </a:r>
                      <a:b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млн. рублей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93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cap="all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СТОИМОСТЬ УСЛОВНОГО (МИНИМАЛЬНОГО) НАБОРА ПРОДУКТОВ ПИТАНИЯ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5423,91 </a:t>
                      </a:r>
                      <a:b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6077,90 </a:t>
                      </a:r>
                      <a:b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372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ОРГАНИЗАЦИЙ, УЧТЕННЫХ ОРГАНАМИ СТАТИСТИКИ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852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вновь зарегистрированных организаций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843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официально ликвидированных организаций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847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1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45117FCB-FB0D-ACDC-38CA-B0524F5A8C72}"/>
              </a:ext>
            </a:extLst>
          </p:cNvPr>
          <p:cNvSpPr/>
          <p:nvPr/>
        </p:nvSpPr>
        <p:spPr>
          <a:xfrm>
            <a:off x="627015" y="1081423"/>
            <a:ext cx="8144123" cy="2548952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C8BFA-FA03-9B4C-0957-FEDBCCA21685}"/>
              </a:ext>
            </a:extLst>
          </p:cNvPr>
          <p:cNvSpPr txBox="1"/>
          <p:nvPr/>
        </p:nvSpPr>
        <p:spPr>
          <a:xfrm>
            <a:off x="2321618" y="1197698"/>
            <a:ext cx="44698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В 2023 ГОДУ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8543F39-1862-225F-676D-5EA9ED5042F5}"/>
              </a:ext>
            </a:extLst>
          </p:cNvPr>
          <p:cNvSpPr/>
          <p:nvPr/>
        </p:nvSpPr>
        <p:spPr>
          <a:xfrm>
            <a:off x="627015" y="3931822"/>
            <a:ext cx="8144123" cy="237600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7D06431-2278-115D-A93F-C4A505FF50CB}"/>
              </a:ext>
            </a:extLst>
          </p:cNvPr>
          <p:cNvSpPr txBox="1"/>
          <p:nvPr/>
        </p:nvSpPr>
        <p:spPr>
          <a:xfrm>
            <a:off x="2321618" y="4020740"/>
            <a:ext cx="44698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ЗАНЯТОСЬ И БЕЗРАБОТИЦА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9A5D2-BA6C-18B9-A53B-3BE1381C4120}"/>
              </a:ext>
            </a:extLst>
          </p:cNvPr>
          <p:cNvSpPr txBox="1"/>
          <p:nvPr/>
        </p:nvSpPr>
        <p:spPr>
          <a:xfrm>
            <a:off x="627015" y="6645046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FB105712-8619-4FCF-8CB1-E4A76E135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221364"/>
              </p:ext>
            </p:extLst>
          </p:nvPr>
        </p:nvGraphicFramePr>
        <p:xfrm>
          <a:off x="857361" y="1471788"/>
          <a:ext cx="7683429" cy="1854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342429">
                  <a:extLst>
                    <a:ext uri="{9D8B030D-6E8A-4147-A177-3AD203B41FA5}">
                      <a16:colId xmlns:a16="http://schemas.microsoft.com/office/drawing/2014/main" val="715802624"/>
                    </a:ext>
                  </a:extLst>
                </a:gridCol>
                <a:gridCol w="1341000">
                  <a:extLst>
                    <a:ext uri="{9D8B030D-6E8A-4147-A177-3AD203B41FA5}">
                      <a16:colId xmlns:a16="http://schemas.microsoft.com/office/drawing/2014/main" val="4286679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работников организаций городского округа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37 620,90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259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педагогических работников муниципальных общеобразовательных учреждений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35 306,10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993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педагогических работников муниципальных дошкольных образовательных учреждений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21 449,70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304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работников муниципальных учреждений культуры и искусства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28 382,80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548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педагогических работников муниципальных учреждений дополнительного образования детей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23 300,00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702299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76B9C46-2380-4145-A781-772ED281F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413416"/>
              </p:ext>
            </p:extLst>
          </p:nvPr>
        </p:nvGraphicFramePr>
        <p:xfrm>
          <a:off x="857360" y="4296384"/>
          <a:ext cx="7683430" cy="181001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572057">
                  <a:extLst>
                    <a:ext uri="{9D8B030D-6E8A-4147-A177-3AD203B41FA5}">
                      <a16:colId xmlns:a16="http://schemas.microsoft.com/office/drawing/2014/main" val="2378707547"/>
                    </a:ext>
                  </a:extLst>
                </a:gridCol>
                <a:gridCol w="3932886">
                  <a:extLst>
                    <a:ext uri="{9D8B030D-6E8A-4147-A177-3AD203B41FA5}">
                      <a16:colId xmlns:a16="http://schemas.microsoft.com/office/drawing/2014/main" val="189725090"/>
                    </a:ext>
                  </a:extLst>
                </a:gridCol>
                <a:gridCol w="815180">
                  <a:extLst>
                    <a:ext uri="{9D8B030D-6E8A-4147-A177-3AD203B41FA5}">
                      <a16:colId xmlns:a16="http://schemas.microsoft.com/office/drawing/2014/main" val="2790000065"/>
                    </a:ext>
                  </a:extLst>
                </a:gridCol>
                <a:gridCol w="1104783">
                  <a:extLst>
                    <a:ext uri="{9D8B030D-6E8A-4147-A177-3AD203B41FA5}">
                      <a16:colId xmlns:a16="http://schemas.microsoft.com/office/drawing/2014/main" val="3367342328"/>
                    </a:ext>
                  </a:extLst>
                </a:gridCol>
                <a:gridCol w="1258524">
                  <a:extLst>
                    <a:ext uri="{9D8B030D-6E8A-4147-A177-3AD203B41FA5}">
                      <a16:colId xmlns:a16="http://schemas.microsoft.com/office/drawing/2014/main" val="3552983653"/>
                    </a:ext>
                  </a:extLst>
                </a:gridCol>
              </a:tblGrid>
              <a:tr h="3253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Показатель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err="1">
                          <a:effectLst/>
                        </a:rPr>
                        <a:t>Ед.изм</a:t>
                      </a:r>
                      <a:r>
                        <a:rPr lang="ru-RU" sz="1200" b="1" u="none" strike="noStrike" dirty="0"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2022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2023 г.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7918570"/>
                  </a:ext>
                </a:extLst>
              </a:tr>
              <a:tr h="2724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Уровень зарегистрированной безработицы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3,00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18852443"/>
                  </a:ext>
                </a:extLst>
              </a:tr>
              <a:tr h="251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Уровень общей безработицы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5,00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7646211"/>
                  </a:ext>
                </a:extLst>
              </a:tr>
              <a:tr h="3662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Численность безработных, обратившихся за содействием в трудоустройстве в ЦЗН, из них: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чел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3 150,00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1 821,00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6739360"/>
                  </a:ext>
                </a:extLst>
              </a:tr>
              <a:tr h="195215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трудоустроено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чел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1 608,00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1 061,00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778717"/>
                  </a:ext>
                </a:extLst>
              </a:tr>
              <a:tr h="195215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назначено пособие по безработице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чел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412,00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342,00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7449397"/>
                  </a:ext>
                </a:extLst>
              </a:tr>
              <a:tr h="1952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Численность экономически активного 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тыс.чел.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55 840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58614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1737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17829-9ABE-B8DA-2750-51342286CC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pic>
        <p:nvPicPr>
          <p:cNvPr id="41" name="Рисунок 40" descr="Золотые слитки со сплошной заливкой">
            <a:extLst>
              <a:ext uri="{FF2B5EF4-FFF2-40B4-BE49-F238E27FC236}">
                <a16:creationId xmlns:a16="http://schemas.microsoft.com/office/drawing/2014/main" id="{8BEFE624-2758-4961-863E-FD0973B55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7053" y="2595301"/>
            <a:ext cx="360000" cy="360000"/>
          </a:xfrm>
          <a:prstGeom prst="rect">
            <a:avLst/>
          </a:prstGeom>
        </p:spPr>
      </p:pic>
      <p:sp>
        <p:nvSpPr>
          <p:cNvPr id="45" name="Скругленный прямоугольник 38">
            <a:extLst>
              <a:ext uri="{FF2B5EF4-FFF2-40B4-BE49-F238E27FC236}">
                <a16:creationId xmlns:a16="http://schemas.microsoft.com/office/drawing/2014/main" id="{8380984C-30C3-4533-AA68-2BF4981F5E25}"/>
              </a:ext>
            </a:extLst>
          </p:cNvPr>
          <p:cNvSpPr/>
          <p:nvPr/>
        </p:nvSpPr>
        <p:spPr>
          <a:xfrm>
            <a:off x="517166" y="2203039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8" name="Скругленный прямоугольник 39">
            <a:extLst>
              <a:ext uri="{FF2B5EF4-FFF2-40B4-BE49-F238E27FC236}">
                <a16:creationId xmlns:a16="http://schemas.microsoft.com/office/drawing/2014/main" id="{9A0F149A-87CE-4FA1-B774-A7CEA63810F1}"/>
              </a:ext>
            </a:extLst>
          </p:cNvPr>
          <p:cNvSpPr/>
          <p:nvPr/>
        </p:nvSpPr>
        <p:spPr>
          <a:xfrm>
            <a:off x="517166" y="1310086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49" name="Скругленный прямоугольник 16">
            <a:extLst>
              <a:ext uri="{FF2B5EF4-FFF2-40B4-BE49-F238E27FC236}">
                <a16:creationId xmlns:a16="http://schemas.microsoft.com/office/drawing/2014/main" id="{BE455D47-64DD-4FE7-ADC1-35F51F98F7EC}"/>
              </a:ext>
            </a:extLst>
          </p:cNvPr>
          <p:cNvSpPr/>
          <p:nvPr/>
        </p:nvSpPr>
        <p:spPr>
          <a:xfrm>
            <a:off x="503189" y="4758100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50" name="Скругленный прямоугольник 12">
            <a:extLst>
              <a:ext uri="{FF2B5EF4-FFF2-40B4-BE49-F238E27FC236}">
                <a16:creationId xmlns:a16="http://schemas.microsoft.com/office/drawing/2014/main" id="{2E00A7CB-3234-4D3B-82F7-76209D47CBA3}"/>
              </a:ext>
            </a:extLst>
          </p:cNvPr>
          <p:cNvSpPr/>
          <p:nvPr/>
        </p:nvSpPr>
        <p:spPr>
          <a:xfrm>
            <a:off x="503189" y="3865147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ГИДРОГРАФИЯ </a:t>
            </a:r>
          </a:p>
        </p:txBody>
      </p:sp>
      <p:sp>
        <p:nvSpPr>
          <p:cNvPr id="51" name="Скругленный прямоугольник 42">
            <a:extLst>
              <a:ext uri="{FF2B5EF4-FFF2-40B4-BE49-F238E27FC236}">
                <a16:creationId xmlns:a16="http://schemas.microsoft.com/office/drawing/2014/main" id="{8F56EB11-2739-41A8-8629-9D01F275993E}"/>
              </a:ext>
            </a:extLst>
          </p:cNvPr>
          <p:cNvSpPr/>
          <p:nvPr/>
        </p:nvSpPr>
        <p:spPr>
          <a:xfrm>
            <a:off x="5176267" y="1310086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53" name="Скругленный прямоугольник 46">
            <a:extLst>
              <a:ext uri="{FF2B5EF4-FFF2-40B4-BE49-F238E27FC236}">
                <a16:creationId xmlns:a16="http://schemas.microsoft.com/office/drawing/2014/main" id="{15D63193-D5F5-4459-9FE0-D34A7E0B2918}"/>
              </a:ext>
            </a:extLst>
          </p:cNvPr>
          <p:cNvSpPr/>
          <p:nvPr/>
        </p:nvSpPr>
        <p:spPr>
          <a:xfrm>
            <a:off x="5162290" y="3865147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325E744-2AEC-44BB-A57D-EBA57CE4CE03}"/>
              </a:ext>
            </a:extLst>
          </p:cNvPr>
          <p:cNvSpPr txBox="1"/>
          <p:nvPr/>
        </p:nvSpPr>
        <p:spPr>
          <a:xfrm>
            <a:off x="712596" y="2358243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умеренно-континентальный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617D44-D075-4B6D-8579-9729A896F1BD}"/>
              </a:ext>
            </a:extLst>
          </p:cNvPr>
          <p:cNvSpPr txBox="1"/>
          <p:nvPr/>
        </p:nvSpPr>
        <p:spPr>
          <a:xfrm>
            <a:off x="1077544" y="2692108"/>
            <a:ext cx="18873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–</a:t>
            </a:r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℃, в июле + 25</a:t>
            </a:r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87DE4F1-17CB-415B-808F-7213AEE6F936}"/>
              </a:ext>
            </a:extLst>
          </p:cNvPr>
          <p:cNvSpPr txBox="1"/>
          <p:nvPr/>
        </p:nvSpPr>
        <p:spPr>
          <a:xfrm>
            <a:off x="1077544" y="3148170"/>
            <a:ext cx="16325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среднем по году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дня в месяц идёт дождь</a:t>
            </a:r>
          </a:p>
        </p:txBody>
      </p:sp>
      <p:pic>
        <p:nvPicPr>
          <p:cNvPr id="58" name="Рисунок 57" descr="Термометр со сплошной заливкой">
            <a:extLst>
              <a:ext uri="{FF2B5EF4-FFF2-40B4-BE49-F238E27FC236}">
                <a16:creationId xmlns:a16="http://schemas.microsoft.com/office/drawing/2014/main" id="{5594B995-5534-4C3E-AB74-029C87289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6751" y="2681385"/>
            <a:ext cx="360000" cy="360000"/>
          </a:xfrm>
          <a:prstGeom prst="rect">
            <a:avLst/>
          </a:prstGeom>
        </p:spPr>
      </p:pic>
      <p:pic>
        <p:nvPicPr>
          <p:cNvPr id="60" name="Рисунок 59" descr="Дождь со сплошной заливкой">
            <a:extLst>
              <a:ext uri="{FF2B5EF4-FFF2-40B4-BE49-F238E27FC236}">
                <a16:creationId xmlns:a16="http://schemas.microsoft.com/office/drawing/2014/main" id="{BDD58840-7EC6-482F-81F5-052ED9BFC9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6751" y="3151386"/>
            <a:ext cx="360000" cy="3600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8DB71C98-2695-45FD-8B31-55C0A1D76E50}"/>
              </a:ext>
            </a:extLst>
          </p:cNvPr>
          <p:cNvSpPr txBox="1"/>
          <p:nvPr/>
        </p:nvSpPr>
        <p:spPr>
          <a:xfrm>
            <a:off x="5976871" y="2681385"/>
            <a:ext cx="250990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5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месторождения пильных известняков</a:t>
            </a:r>
            <a:endParaRPr lang="ru-RU" sz="1050" b="1" spc="-2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247BEAC-39BE-45A0-B993-66D5F4C24CD8}"/>
              </a:ext>
            </a:extLst>
          </p:cNvPr>
          <p:cNvSpPr txBox="1"/>
          <p:nvPr/>
        </p:nvSpPr>
        <p:spPr>
          <a:xfrm>
            <a:off x="1263194" y="5358942"/>
            <a:ext cx="210983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Каспийское море</a:t>
            </a:r>
            <a:b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 Самур</a:t>
            </a:r>
          </a:p>
          <a:p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Скругленный прямоугольник 152">
            <a:extLst>
              <a:ext uri="{FF2B5EF4-FFF2-40B4-BE49-F238E27FC236}">
                <a16:creationId xmlns:a16="http://schemas.microsoft.com/office/drawing/2014/main" id="{AA5E6638-3839-4AD7-8DCE-0961FD0A7BBC}"/>
              </a:ext>
            </a:extLst>
          </p:cNvPr>
          <p:cNvSpPr/>
          <p:nvPr/>
        </p:nvSpPr>
        <p:spPr>
          <a:xfrm>
            <a:off x="5173946" y="2199321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69" name="Рисунок 68" descr="Волна со сплошной заливкой">
            <a:extLst>
              <a:ext uri="{FF2B5EF4-FFF2-40B4-BE49-F238E27FC236}">
                <a16:creationId xmlns:a16="http://schemas.microsoft.com/office/drawing/2014/main" id="{6509DE12-0AB0-4947-9CC7-7DE8CB6496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1932" y="5317897"/>
            <a:ext cx="360000" cy="360000"/>
          </a:xfrm>
          <a:prstGeom prst="rect">
            <a:avLst/>
          </a:prstGeom>
        </p:spPr>
      </p:pic>
      <p:pic>
        <p:nvPicPr>
          <p:cNvPr id="70" name="Рисунок 69" descr="Елка со сплошной заливкой">
            <a:extLst>
              <a:ext uri="{FF2B5EF4-FFF2-40B4-BE49-F238E27FC236}">
                <a16:creationId xmlns:a16="http://schemas.microsoft.com/office/drawing/2014/main" id="{1DA2C36F-D252-4A77-A58E-3A3F797039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54715" y="5756196"/>
            <a:ext cx="360000" cy="360000"/>
          </a:xfrm>
          <a:prstGeom prst="rect">
            <a:avLst/>
          </a:prstGeom>
        </p:spPr>
      </p:pic>
      <p:sp>
        <p:nvSpPr>
          <p:cNvPr id="71" name="Скругленный прямоугольник 45">
            <a:extLst>
              <a:ext uri="{FF2B5EF4-FFF2-40B4-BE49-F238E27FC236}">
                <a16:creationId xmlns:a16="http://schemas.microsoft.com/office/drawing/2014/main" id="{409C4CB0-BB96-468C-B257-0D65AB1C389D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6BE29E6-A80A-46B3-A143-76E77BD2AE01}"/>
              </a:ext>
            </a:extLst>
          </p:cNvPr>
          <p:cNvSpPr txBox="1"/>
          <p:nvPr/>
        </p:nvSpPr>
        <p:spPr>
          <a:xfrm>
            <a:off x="6100696" y="5841190"/>
            <a:ext cx="12981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лесной фонд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 га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35933B7-0ABC-49B9-9450-5014525E92D9}"/>
              </a:ext>
            </a:extLst>
          </p:cNvPr>
          <p:cNvSpPr txBox="1"/>
          <p:nvPr/>
        </p:nvSpPr>
        <p:spPr>
          <a:xfrm>
            <a:off x="5534683" y="4943575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3353,83 га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17B978F-6A3A-406D-AEBC-58FB500E6868}"/>
              </a:ext>
            </a:extLst>
          </p:cNvPr>
          <p:cNvSpPr txBox="1"/>
          <p:nvPr/>
        </p:nvSpPr>
        <p:spPr>
          <a:xfrm>
            <a:off x="6100696" y="5246072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поселений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3162,77 га</a:t>
            </a:r>
          </a:p>
        </p:txBody>
      </p:sp>
      <p:pic>
        <p:nvPicPr>
          <p:cNvPr id="76" name="Рисунок 75" descr="Загородная сцена со сплошной заливкой">
            <a:extLst>
              <a:ext uri="{FF2B5EF4-FFF2-40B4-BE49-F238E27FC236}">
                <a16:creationId xmlns:a16="http://schemas.microsoft.com/office/drawing/2014/main" id="{CF6B3E9B-AB65-414B-8689-6C8FBE8037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34683" y="520457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id="{A4503707-C842-55D2-8184-C2281EB1EB33}"/>
              </a:ext>
            </a:extLst>
          </p:cNvPr>
          <p:cNvSpPr/>
          <p:nvPr/>
        </p:nvSpPr>
        <p:spPr>
          <a:xfrm>
            <a:off x="7598612" y="2269714"/>
            <a:ext cx="2196000" cy="242102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учреждения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BC46FF49-74DA-9C59-D684-B1B12D37A8F7}"/>
              </a:ext>
            </a:extLst>
          </p:cNvPr>
          <p:cNvSpPr txBox="1"/>
          <p:nvPr/>
        </p:nvSpPr>
        <p:spPr>
          <a:xfrm>
            <a:off x="7798492" y="4234745"/>
            <a:ext cx="19891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туристических маршрутов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E9F12BC2-BFAA-BED4-F03C-AD706AF7061B}"/>
              </a:ext>
            </a:extLst>
          </p:cNvPr>
          <p:cNvSpPr txBox="1"/>
          <p:nvPr/>
        </p:nvSpPr>
        <p:spPr>
          <a:xfrm>
            <a:off x="7798492" y="376146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памятников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C27278C-6818-C17F-D51C-27DC77A4DF73}"/>
              </a:ext>
            </a:extLst>
          </p:cNvPr>
          <p:cNvSpPr txBox="1"/>
          <p:nvPr/>
        </p:nvSpPr>
        <p:spPr>
          <a:xfrm>
            <a:off x="7807051" y="335143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музеев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D6CFA95-6D40-CD7C-1A91-86822FB92694}"/>
              </a:ext>
            </a:extLst>
          </p:cNvPr>
          <p:cNvSpPr txBox="1"/>
          <p:nvPr/>
        </p:nvSpPr>
        <p:spPr>
          <a:xfrm>
            <a:off x="7807051" y="293307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FEBFB40-7B6B-80BC-E2A0-D704509DB297}"/>
              </a:ext>
            </a:extLst>
          </p:cNvPr>
          <p:cNvSpPr/>
          <p:nvPr/>
        </p:nvSpPr>
        <p:spPr>
          <a:xfrm>
            <a:off x="627016" y="2269714"/>
            <a:ext cx="2196000" cy="243592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9859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4945 </a:t>
            </a:r>
            <a:r>
              <a:rPr lang="ru-RU" sz="1000" b="1" spc="-20" dirty="0">
                <a:latin typeface="Arial" panose="020B0604020202020204" pitchFamily="34" charset="0"/>
                <a:cs typeface="Arial" panose="020B0604020202020204" pitchFamily="34" charset="0"/>
              </a:rPr>
              <a:t>воспитанников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F68BA2A-B11B-A3F3-C41C-C13ACA8D4225}"/>
              </a:ext>
            </a:extLst>
          </p:cNvPr>
          <p:cNvSpPr txBox="1"/>
          <p:nvPr/>
        </p:nvSpPr>
        <p:spPr>
          <a:xfrm>
            <a:off x="1828506" y="402102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20189</a:t>
            </a:r>
          </a:p>
          <a:p>
            <a:pPr>
              <a:lnSpc>
                <a:spcPts val="1220"/>
              </a:lnSpc>
            </a:pPr>
            <a:r>
              <a:rPr lang="ru-RU" sz="1050" b="1" spc="-20" dirty="0"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8D00896-22B3-FE36-7949-817B0AFC70FE}"/>
              </a:ext>
            </a:extLst>
          </p:cNvPr>
          <p:cNvSpPr txBox="1"/>
          <p:nvPr/>
        </p:nvSpPr>
        <p:spPr>
          <a:xfrm>
            <a:off x="1828506" y="327356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4488 </a:t>
            </a:r>
            <a:r>
              <a:rPr lang="ru-RU" sz="1050" b="1" spc="-20" dirty="0"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id="{015033BA-BEB5-3488-3407-C2E590FFA5D9}"/>
              </a:ext>
            </a:extLst>
          </p:cNvPr>
          <p:cNvSpPr/>
          <p:nvPr/>
        </p:nvSpPr>
        <p:spPr>
          <a:xfrm>
            <a:off x="2949023" y="2269714"/>
            <a:ext cx="2196000" cy="243592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1D43FCF-407D-2AD7-EC25-AC6EB4BF6BF0}"/>
              </a:ext>
            </a:extLst>
          </p:cNvPr>
          <p:cNvSpPr txBox="1"/>
          <p:nvPr/>
        </p:nvSpPr>
        <p:spPr>
          <a:xfrm>
            <a:off x="3154474" y="2962349"/>
            <a:ext cx="23220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801 </a:t>
            </a:r>
          </a:p>
          <a:p>
            <a:pPr>
              <a:lnSpc>
                <a:spcPts val="1220"/>
              </a:lnSpc>
            </a:pPr>
            <a:r>
              <a:rPr lang="ru-RU" sz="12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коек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2" name="TextBox 211">
            <a:extLst>
              <a:ext uri="{FF2B5EF4-FFF2-40B4-BE49-F238E27FC236}">
                <a16:creationId xmlns:a16="http://schemas.microsoft.com/office/drawing/2014/main" id="{333EE292-1A91-AA33-C08E-2950E0E02A61}"/>
              </a:ext>
            </a:extLst>
          </p:cNvPr>
          <p:cNvSpPr txBox="1"/>
          <p:nvPr/>
        </p:nvSpPr>
        <p:spPr>
          <a:xfrm>
            <a:off x="3154474" y="3428375"/>
            <a:ext cx="194337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амбулаторно-поликлинических учреждений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BA971FD-D4A6-8177-6CB5-D1248DEDE809}"/>
              </a:ext>
            </a:extLst>
          </p:cNvPr>
          <p:cNvSpPr txBox="1"/>
          <p:nvPr/>
        </p:nvSpPr>
        <p:spPr>
          <a:xfrm>
            <a:off x="3142328" y="4010708"/>
            <a:ext cx="15198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2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скорой помощи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id="{020D1684-D52C-C2EC-5298-DD660550B672}"/>
              </a:ext>
            </a:extLst>
          </p:cNvPr>
          <p:cNvSpPr/>
          <p:nvPr/>
        </p:nvSpPr>
        <p:spPr>
          <a:xfrm>
            <a:off x="5276603" y="2274322"/>
            <a:ext cx="2196000" cy="243592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B38CFC4B-4571-DF22-142C-09FDD201865C}"/>
              </a:ext>
            </a:extLst>
          </p:cNvPr>
          <p:cNvSpPr txBox="1"/>
          <p:nvPr/>
        </p:nvSpPr>
        <p:spPr>
          <a:xfrm>
            <a:off x="5550040" y="2450639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40BFAEC2-21A1-E0CF-DC35-664D8408F090}"/>
              </a:ext>
            </a:extLst>
          </p:cNvPr>
          <p:cNvSpPr txBox="1"/>
          <p:nvPr/>
        </p:nvSpPr>
        <p:spPr>
          <a:xfrm>
            <a:off x="5550040" y="298399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бассейна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550040" y="3511779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плоских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520B3D92-6F17-A05B-FBFB-F0B0317F5D40}"/>
              </a:ext>
            </a:extLst>
          </p:cNvPr>
          <p:cNvSpPr txBox="1"/>
          <p:nvPr/>
        </p:nvSpPr>
        <p:spPr>
          <a:xfrm>
            <a:off x="627015" y="6348324"/>
            <a:ext cx="42775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балансового износа зданий</a:t>
            </a:r>
          </a:p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заполняемость учреждений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53E2107-0B7C-4AE4-8DF9-3EA84FDA8DF7}"/>
              </a:ext>
            </a:extLst>
          </p:cNvPr>
          <p:cNvSpPr txBox="1"/>
          <p:nvPr/>
        </p:nvSpPr>
        <p:spPr>
          <a:xfrm>
            <a:off x="3154474" y="2488479"/>
            <a:ext cx="19433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учреждения здравоохранения</a:t>
            </a:r>
            <a:endParaRPr lang="ru-RU" sz="10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42354-1E31-4A69-B554-D3F2349549C5}"/>
              </a:ext>
            </a:extLst>
          </p:cNvPr>
          <p:cNvSpPr txBox="1"/>
          <p:nvPr/>
        </p:nvSpPr>
        <p:spPr>
          <a:xfrm>
            <a:off x="5476480" y="4144947"/>
            <a:ext cx="16763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спортивных школ</a:t>
            </a:r>
            <a:endParaRPr lang="x-none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215DA-28FE-12C3-9AB0-DFF12F01D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Рисунок 244" descr="Окрестности со сплошной заливкой">
            <a:extLst>
              <a:ext uri="{FF2B5EF4-FFF2-40B4-BE49-F238E27FC236}">
                <a16:creationId xmlns:a16="http://schemas.microsoft.com/office/drawing/2014/main" id="{404E784F-D344-4D00-FA77-29A3E9D28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7918" y="3110239"/>
            <a:ext cx="360000" cy="360000"/>
          </a:xfrm>
          <a:prstGeom prst="rect">
            <a:avLst/>
          </a:prstGeom>
        </p:spPr>
      </p:pic>
      <p:pic>
        <p:nvPicPr>
          <p:cNvPr id="197" name="Рисунок 196" descr="Маркер со сплошной заливкой">
            <a:extLst>
              <a:ext uri="{FF2B5EF4-FFF2-40B4-BE49-F238E27FC236}">
                <a16:creationId xmlns:a16="http://schemas.microsoft.com/office/drawing/2014/main" id="{552603FA-FC26-3ED1-0722-31139F3F78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7918" y="1855616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D52451-27ED-0F83-1F60-67CACD6C4EAB}"/>
              </a:ext>
            </a:extLst>
          </p:cNvPr>
          <p:cNvSpPr txBox="1"/>
          <p:nvPr/>
        </p:nvSpPr>
        <p:spPr>
          <a:xfrm>
            <a:off x="627016" y="55017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КАЧЕСТВО ЖИЗНИ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EFFD9A6-7901-10D3-CA6A-1E13E190FD2B}"/>
              </a:ext>
            </a:extLst>
          </p:cNvPr>
          <p:cNvSpPr/>
          <p:nvPr/>
        </p:nvSpPr>
        <p:spPr>
          <a:xfrm>
            <a:off x="627017" y="163628"/>
            <a:ext cx="1084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жизни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FA1F9945-3B22-C6C5-76F1-63D93E06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id="{CCA2C116-2B09-FD7A-D597-99FBE645A23E}"/>
              </a:ext>
            </a:extLst>
          </p:cNvPr>
          <p:cNvSpPr/>
          <p:nvPr/>
        </p:nvSpPr>
        <p:spPr>
          <a:xfrm flipH="1">
            <a:off x="627016" y="1759729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6" name="Скругленный прямоугольник 155">
            <a:extLst>
              <a:ext uri="{FF2B5EF4-FFF2-40B4-BE49-F238E27FC236}">
                <a16:creationId xmlns:a16="http://schemas.microsoft.com/office/drawing/2014/main" id="{E8EAE40E-81B2-FFC9-89BF-9B740E4465D8}"/>
              </a:ext>
            </a:extLst>
          </p:cNvPr>
          <p:cNvSpPr/>
          <p:nvPr/>
        </p:nvSpPr>
        <p:spPr>
          <a:xfrm flipH="1">
            <a:off x="2672915" y="1759729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7" name="Скругленный прямоугольник 156">
            <a:extLst>
              <a:ext uri="{FF2B5EF4-FFF2-40B4-BE49-F238E27FC236}">
                <a16:creationId xmlns:a16="http://schemas.microsoft.com/office/drawing/2014/main" id="{91503E06-65C0-5F7E-5104-05DC8AC407DA}"/>
              </a:ext>
            </a:extLst>
          </p:cNvPr>
          <p:cNvSpPr/>
          <p:nvPr/>
        </p:nvSpPr>
        <p:spPr>
          <a:xfrm flipH="1">
            <a:off x="627016" y="3017154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DE2841E0-CED4-F92A-C7A0-37C6D569ACC3}"/>
              </a:ext>
            </a:extLst>
          </p:cNvPr>
          <p:cNvSpPr txBox="1"/>
          <p:nvPr/>
        </p:nvSpPr>
        <p:spPr>
          <a:xfrm>
            <a:off x="764642" y="2170988"/>
            <a:ext cx="8817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209/360 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356FF621-0CE3-EED7-DE74-7E1AA24C8A86}"/>
              </a:ext>
            </a:extLst>
          </p:cNvPr>
          <p:cNvSpPr txBox="1"/>
          <p:nvPr/>
        </p:nvSpPr>
        <p:spPr>
          <a:xfrm>
            <a:off x="1576720" y="2247932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D7547331-87C6-583C-F2B3-87951F8587C2}"/>
              </a:ext>
            </a:extLst>
          </p:cNvPr>
          <p:cNvSpPr txBox="1"/>
          <p:nvPr/>
        </p:nvSpPr>
        <p:spPr>
          <a:xfrm>
            <a:off x="758475" y="3433368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33/60  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05A8436D-879B-A075-0AC7-70744B6D1D4F}"/>
              </a:ext>
            </a:extLst>
          </p:cNvPr>
          <p:cNvSpPr txBox="1"/>
          <p:nvPr/>
        </p:nvSpPr>
        <p:spPr>
          <a:xfrm>
            <a:off x="1359653" y="3510312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5D6028FC-B0B4-0EF6-32AE-E5AF1B96946A}"/>
              </a:ext>
            </a:extLst>
          </p:cNvPr>
          <p:cNvSpPr txBox="1"/>
          <p:nvPr/>
        </p:nvSpPr>
        <p:spPr>
          <a:xfrm>
            <a:off x="758475" y="3711375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жилье и прилегающие пространства 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BCB8891-149E-F558-A454-9A59865519F2}"/>
              </a:ext>
            </a:extLst>
          </p:cNvPr>
          <p:cNvSpPr txBox="1"/>
          <p:nvPr/>
        </p:nvSpPr>
        <p:spPr>
          <a:xfrm>
            <a:off x="2810540" y="2058344"/>
            <a:ext cx="119905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условно комфортный климат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9D16DF49-3F4A-8A97-F57C-FCA60C3FE27D}"/>
              </a:ext>
            </a:extLst>
          </p:cNvPr>
          <p:cNvSpPr txBox="1"/>
          <p:nvPr/>
        </p:nvSpPr>
        <p:spPr>
          <a:xfrm>
            <a:off x="632590" y="6365207"/>
            <a:ext cx="363832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*Индекс формируется Министерством строительства и жилищно-коммунального хозяйства РФ по административному центру муниципального образования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336ECF4B-F225-C078-029F-36234955F876}"/>
              </a:ext>
            </a:extLst>
          </p:cNvPr>
          <p:cNvSpPr txBox="1"/>
          <p:nvPr/>
        </p:nvSpPr>
        <p:spPr>
          <a:xfrm>
            <a:off x="771269" y="1037436"/>
            <a:ext cx="3638327" cy="1938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"/>
              </a:lnSpc>
            </a:pPr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набрано больше половины от максимального количества баллов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20"/>
              </a:lnSpc>
            </a:pPr>
            <a:endParaRPr 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520"/>
              </a:lnSpc>
            </a:pPr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набрано меньше половины от максимального количества баллов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Овал 199">
            <a:extLst>
              <a:ext uri="{FF2B5EF4-FFF2-40B4-BE49-F238E27FC236}">
                <a16:creationId xmlns:a16="http://schemas.microsoft.com/office/drawing/2014/main" id="{15D9CCFB-099B-E167-CF29-02692564828D}"/>
              </a:ext>
            </a:extLst>
          </p:cNvPr>
          <p:cNvSpPr/>
          <p:nvPr/>
        </p:nvSpPr>
        <p:spPr>
          <a:xfrm>
            <a:off x="642962" y="1025383"/>
            <a:ext cx="70348" cy="70348"/>
          </a:xfrm>
          <a:prstGeom prst="ellipse">
            <a:avLst/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2" name="Овал 201">
            <a:extLst>
              <a:ext uri="{FF2B5EF4-FFF2-40B4-BE49-F238E27FC236}">
                <a16:creationId xmlns:a16="http://schemas.microsoft.com/office/drawing/2014/main" id="{3EDA5452-0DA0-7C38-DEAA-8AB38AC5413E}"/>
              </a:ext>
            </a:extLst>
          </p:cNvPr>
          <p:cNvSpPr/>
          <p:nvPr/>
        </p:nvSpPr>
        <p:spPr>
          <a:xfrm>
            <a:off x="642962" y="1155152"/>
            <a:ext cx="70348" cy="70348"/>
          </a:xfrm>
          <a:prstGeom prst="ellipse">
            <a:avLst/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5" name="Скругленный прямоугольник 204">
            <a:extLst>
              <a:ext uri="{FF2B5EF4-FFF2-40B4-BE49-F238E27FC236}">
                <a16:creationId xmlns:a16="http://schemas.microsoft.com/office/drawing/2014/main" id="{C2E91F4A-34CD-9D5D-A847-4E399627CC02}"/>
              </a:ext>
            </a:extLst>
          </p:cNvPr>
          <p:cNvSpPr/>
          <p:nvPr/>
        </p:nvSpPr>
        <p:spPr>
          <a:xfrm flipH="1">
            <a:off x="2681012" y="3016060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99FF7127-A7D9-83DD-3190-7FF99DA60017}"/>
              </a:ext>
            </a:extLst>
          </p:cNvPr>
          <p:cNvSpPr txBox="1"/>
          <p:nvPr/>
        </p:nvSpPr>
        <p:spPr>
          <a:xfrm>
            <a:off x="2812471" y="3432274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45/60  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ECCDD3AF-7CAB-866E-239B-480DEDBF22EB}"/>
              </a:ext>
            </a:extLst>
          </p:cNvPr>
          <p:cNvSpPr txBox="1"/>
          <p:nvPr/>
        </p:nvSpPr>
        <p:spPr>
          <a:xfrm>
            <a:off x="3413649" y="3509218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E70D385-76D0-2BAA-441E-627CDCF8D567}"/>
              </a:ext>
            </a:extLst>
          </p:cNvPr>
          <p:cNvSpPr txBox="1"/>
          <p:nvPr/>
        </p:nvSpPr>
        <p:spPr>
          <a:xfrm>
            <a:off x="2812472" y="3710281"/>
            <a:ext cx="144565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улично-дорожная сеть</a:t>
            </a:r>
          </a:p>
        </p:txBody>
      </p:sp>
      <p:pic>
        <p:nvPicPr>
          <p:cNvPr id="243" name="Рисунок 242" descr="Облачно с прояснениями со сплошной заливкой">
            <a:extLst>
              <a:ext uri="{FF2B5EF4-FFF2-40B4-BE49-F238E27FC236}">
                <a16:creationId xmlns:a16="http://schemas.microsoft.com/office/drawing/2014/main" id="{E90CF940-2637-98EA-385D-7A1D916B81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22729" y="1859255"/>
            <a:ext cx="360000" cy="360000"/>
          </a:xfrm>
          <a:prstGeom prst="rect">
            <a:avLst/>
          </a:prstGeom>
        </p:spPr>
      </p:pic>
      <p:pic>
        <p:nvPicPr>
          <p:cNvPr id="247" name="Рисунок 246" descr="Дорога со сплошной заливкой">
            <a:extLst>
              <a:ext uri="{FF2B5EF4-FFF2-40B4-BE49-F238E27FC236}">
                <a16:creationId xmlns:a16="http://schemas.microsoft.com/office/drawing/2014/main" id="{314E387F-F4FA-9534-23C9-D88BE19F19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22729" y="3115598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3F0953-6AC5-CDBC-60E9-7D86ECD0577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ГО "город Дербент"</a:t>
            </a:r>
          </a:p>
        </p:txBody>
      </p:sp>
      <p:sp>
        <p:nvSpPr>
          <p:cNvPr id="58" name="Скругленный прямоугольник 180">
            <a:extLst>
              <a:ext uri="{FF2B5EF4-FFF2-40B4-BE49-F238E27FC236}">
                <a16:creationId xmlns:a16="http://schemas.microsoft.com/office/drawing/2014/main" id="{15F9B98A-64A5-450E-BFDD-72B329393AF4}"/>
              </a:ext>
            </a:extLst>
          </p:cNvPr>
          <p:cNvSpPr/>
          <p:nvPr/>
        </p:nvSpPr>
        <p:spPr>
          <a:xfrm>
            <a:off x="740605" y="2561892"/>
            <a:ext cx="1706021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188,1 — средний балл по городам РД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Рисунок 58" descr="Город со сплошной заливкой">
            <a:extLst>
              <a:ext uri="{FF2B5EF4-FFF2-40B4-BE49-F238E27FC236}">
                <a16:creationId xmlns:a16="http://schemas.microsoft.com/office/drawing/2014/main" id="{CBCF4D89-EDE4-43DA-AE27-2A965F8CFF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84285" y="1854859"/>
            <a:ext cx="360000" cy="360000"/>
          </a:xfrm>
          <a:prstGeom prst="rect">
            <a:avLst/>
          </a:prstGeom>
        </p:spPr>
      </p:pic>
      <p:pic>
        <p:nvPicPr>
          <p:cNvPr id="60" name="Рисунок 59" descr="Поделиться со сплошной заливкой">
            <a:extLst>
              <a:ext uri="{FF2B5EF4-FFF2-40B4-BE49-F238E27FC236}">
                <a16:creationId xmlns:a16="http://schemas.microsoft.com/office/drawing/2014/main" id="{223111C9-A4FD-4A3C-B2B2-07915CFF86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59474" y="3130120"/>
            <a:ext cx="360000" cy="360000"/>
          </a:xfrm>
          <a:prstGeom prst="rect">
            <a:avLst/>
          </a:prstGeom>
        </p:spPr>
      </p:pic>
      <p:sp>
        <p:nvSpPr>
          <p:cNvPr id="61" name="Скругленный прямоугольник 158">
            <a:extLst>
              <a:ext uri="{FF2B5EF4-FFF2-40B4-BE49-F238E27FC236}">
                <a16:creationId xmlns:a16="http://schemas.microsoft.com/office/drawing/2014/main" id="{7A27D3E0-1B8F-48A4-A5A4-6585685439DA}"/>
              </a:ext>
            </a:extLst>
          </p:cNvPr>
          <p:cNvSpPr/>
          <p:nvPr/>
        </p:nvSpPr>
        <p:spPr>
          <a:xfrm flipH="1">
            <a:off x="4881351" y="1757509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Скругленный прямоугольник 159">
            <a:extLst>
              <a:ext uri="{FF2B5EF4-FFF2-40B4-BE49-F238E27FC236}">
                <a16:creationId xmlns:a16="http://schemas.microsoft.com/office/drawing/2014/main" id="{F3C6B499-DF6B-484A-852A-367823DECA9C}"/>
              </a:ext>
            </a:extLst>
          </p:cNvPr>
          <p:cNvSpPr/>
          <p:nvPr/>
        </p:nvSpPr>
        <p:spPr>
          <a:xfrm flipH="1">
            <a:off x="6927250" y="1757509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Скругленный прямоугольник 160">
            <a:extLst>
              <a:ext uri="{FF2B5EF4-FFF2-40B4-BE49-F238E27FC236}">
                <a16:creationId xmlns:a16="http://schemas.microsoft.com/office/drawing/2014/main" id="{756E4ADE-142E-4F94-99CD-35994830D0C8}"/>
              </a:ext>
            </a:extLst>
          </p:cNvPr>
          <p:cNvSpPr/>
          <p:nvPr/>
        </p:nvSpPr>
        <p:spPr>
          <a:xfrm flipH="1">
            <a:off x="4881351" y="3014934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4" name="Скругленный прямоугольник 161">
            <a:extLst>
              <a:ext uri="{FF2B5EF4-FFF2-40B4-BE49-F238E27FC236}">
                <a16:creationId xmlns:a16="http://schemas.microsoft.com/office/drawing/2014/main" id="{2E82907F-7B23-49B9-992E-F316C5CB5FC5}"/>
              </a:ext>
            </a:extLst>
          </p:cNvPr>
          <p:cNvSpPr/>
          <p:nvPr/>
        </p:nvSpPr>
        <p:spPr>
          <a:xfrm flipH="1">
            <a:off x="6927250" y="3014934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05C6377-9EB9-4FCE-8EBB-E15044AF840C}"/>
              </a:ext>
            </a:extLst>
          </p:cNvPr>
          <p:cNvSpPr txBox="1"/>
          <p:nvPr/>
        </p:nvSpPr>
        <p:spPr>
          <a:xfrm>
            <a:off x="5011934" y="2171535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32/60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653AA5D-AB95-440C-A1BE-CC4B222AC698}"/>
              </a:ext>
            </a:extLst>
          </p:cNvPr>
          <p:cNvSpPr txBox="1"/>
          <p:nvPr/>
        </p:nvSpPr>
        <p:spPr>
          <a:xfrm>
            <a:off x="5613112" y="2248479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457D4AC-1E63-4C01-9BDA-AA4380E796C7}"/>
              </a:ext>
            </a:extLst>
          </p:cNvPr>
          <p:cNvSpPr txBox="1"/>
          <p:nvPr/>
        </p:nvSpPr>
        <p:spPr>
          <a:xfrm>
            <a:off x="5011934" y="2449542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озелененные пространства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87952EC-9B56-4E13-887A-62EEE22C0D08}"/>
              </a:ext>
            </a:extLst>
          </p:cNvPr>
          <p:cNvSpPr txBox="1"/>
          <p:nvPr/>
        </p:nvSpPr>
        <p:spPr>
          <a:xfrm>
            <a:off x="7065930" y="2170441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41/60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814C552-645F-4378-BCCD-07B10E3FF59C}"/>
              </a:ext>
            </a:extLst>
          </p:cNvPr>
          <p:cNvSpPr txBox="1"/>
          <p:nvPr/>
        </p:nvSpPr>
        <p:spPr>
          <a:xfrm>
            <a:off x="7667108" y="2247385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C7B2514-9B6F-4A86-8E05-9E6F4A593025}"/>
              </a:ext>
            </a:extLst>
          </p:cNvPr>
          <p:cNvSpPr txBox="1"/>
          <p:nvPr/>
        </p:nvSpPr>
        <p:spPr>
          <a:xfrm>
            <a:off x="7065930" y="2448448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общегородское пространство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AC12BB6-D763-4247-B3DD-89E28F9A14A3}"/>
              </a:ext>
            </a:extLst>
          </p:cNvPr>
          <p:cNvSpPr txBox="1"/>
          <p:nvPr/>
        </p:nvSpPr>
        <p:spPr>
          <a:xfrm>
            <a:off x="5011932" y="3427687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21/60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A7F2C82-9328-4997-B901-D2149D6F878A}"/>
              </a:ext>
            </a:extLst>
          </p:cNvPr>
          <p:cNvSpPr txBox="1"/>
          <p:nvPr/>
        </p:nvSpPr>
        <p:spPr>
          <a:xfrm>
            <a:off x="5613110" y="3504631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800FF52-2F39-40F7-87D9-44B1C2F7B0B1}"/>
              </a:ext>
            </a:extLst>
          </p:cNvPr>
          <p:cNvSpPr txBox="1"/>
          <p:nvPr/>
        </p:nvSpPr>
        <p:spPr>
          <a:xfrm>
            <a:off x="5011932" y="3705694"/>
            <a:ext cx="18098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социально-досуговая</a:t>
            </a:r>
            <a:r>
              <a:rPr lang="en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6C0C94F-E903-47C0-BEDA-B7D1D26019A2}"/>
              </a:ext>
            </a:extLst>
          </p:cNvPr>
          <p:cNvSpPr txBox="1"/>
          <p:nvPr/>
        </p:nvSpPr>
        <p:spPr>
          <a:xfrm>
            <a:off x="7065928" y="3426593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37/60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ECCE31C-7E64-46CE-A750-560A8237D6A8}"/>
              </a:ext>
            </a:extLst>
          </p:cNvPr>
          <p:cNvSpPr txBox="1"/>
          <p:nvPr/>
        </p:nvSpPr>
        <p:spPr>
          <a:xfrm>
            <a:off x="7667106" y="3503537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BB418A7-BDCE-47CB-BAB0-34C1AB2F047F}"/>
              </a:ext>
            </a:extLst>
          </p:cNvPr>
          <p:cNvSpPr txBox="1"/>
          <p:nvPr/>
        </p:nvSpPr>
        <p:spPr>
          <a:xfrm>
            <a:off x="7065928" y="3704600"/>
            <a:ext cx="17945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общественно-деловая</a:t>
            </a:r>
            <a:r>
              <a:rPr lang="en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 </a:t>
            </a:r>
          </a:p>
        </p:txBody>
      </p:sp>
      <p:pic>
        <p:nvPicPr>
          <p:cNvPr id="77" name="Рисунок 76" descr="Пейзаж холма со сплошной заливкой">
            <a:extLst>
              <a:ext uri="{FF2B5EF4-FFF2-40B4-BE49-F238E27FC236}">
                <a16:creationId xmlns:a16="http://schemas.microsoft.com/office/drawing/2014/main" id="{E7F41D1A-2DE4-4AD5-81DE-E083D1538A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59474" y="1854859"/>
            <a:ext cx="360000" cy="360000"/>
          </a:xfrm>
          <a:prstGeom prst="rect">
            <a:avLst/>
          </a:prstGeom>
        </p:spPr>
      </p:pic>
      <p:pic>
        <p:nvPicPr>
          <p:cNvPr id="78" name="Рисунок 77" descr="Руководство по настройке удаленной работы со сплошной заливкой">
            <a:extLst>
              <a:ext uri="{FF2B5EF4-FFF2-40B4-BE49-F238E27FC236}">
                <a16:creationId xmlns:a16="http://schemas.microsoft.com/office/drawing/2014/main" id="{1AD6525F-98D3-4F54-811C-6623537BBD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384285" y="311666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17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30881</TotalTime>
  <Words>3243</Words>
  <Application>Microsoft Office PowerPoint</Application>
  <PresentationFormat>Лист A4 (210x297 мм)</PresentationFormat>
  <Paragraphs>753</Paragraphs>
  <Slides>32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WORK PC</cp:lastModifiedBy>
  <cp:revision>287</cp:revision>
  <cp:lastPrinted>2024-10-23T07:02:18Z</cp:lastPrinted>
  <dcterms:created xsi:type="dcterms:W3CDTF">2023-11-22T14:19:10Z</dcterms:created>
  <dcterms:modified xsi:type="dcterms:W3CDTF">2024-10-29T08:42:10Z</dcterms:modified>
</cp:coreProperties>
</file>