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0" r:id="rId2"/>
    <p:sldId id="266" r:id="rId3"/>
    <p:sldId id="268" r:id="rId4"/>
    <p:sldId id="289" r:id="rId5"/>
    <p:sldId id="269" r:id="rId6"/>
    <p:sldId id="270" r:id="rId7"/>
    <p:sldId id="274" r:id="rId8"/>
    <p:sldId id="273" r:id="rId9"/>
    <p:sldId id="272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4D1"/>
    <a:srgbClr val="B014BC"/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1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mtClean="0"/>
                      <a:t>3</a:t>
                    </a:r>
                    <a:r>
                      <a:rPr lang="ru-RU" smtClean="0"/>
                      <a:t>1,8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7.7702498523779195E-2"/>
                  <c:y val="-8.4007390475327404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5,7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0.14103530863960245"/>
                  <c:y val="-0.13065403275206244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dirty="0" smtClean="0"/>
                      <a:t>62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Percent val="1"/>
            </c:dLbl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468167600</c:v>
                </c:pt>
                <c:pt idx="1">
                  <c:v>84000000</c:v>
                </c:pt>
                <c:pt idx="2">
                  <c:v>921616075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623925135048875"/>
          <c:y val="0.14762576697456625"/>
          <c:w val="0.33467826222129304"/>
          <c:h val="0.72317867628091614"/>
        </c:manualLayout>
      </c:layout>
      <c:txPr>
        <a:bodyPr/>
        <a:lstStyle/>
        <a:p>
          <a:pPr>
            <a:defRPr sz="800" b="1">
              <a:latin typeface="Museo Cyrl 500" pitchFamily="50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25"/>
          <c:dLbls>
            <c:dLbl>
              <c:idx val="1"/>
              <c:delete val="1"/>
            </c:dLbl>
            <c:showPercent val="1"/>
          </c:dLbls>
          <c:cat>
            <c:strRef>
              <c:f>Лист1!$A$2:$A$3</c:f>
              <c:strCache>
                <c:ptCount val="2"/>
                <c:pt idx="0">
                  <c:v>Текущий бюджет</c:v>
                </c:pt>
                <c:pt idx="1">
                  <c:v>Бюджетные инвестиции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1766458675</c:v>
                </c:pt>
                <c:pt idx="1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800" b="1">
              <a:latin typeface="Museo Cyrl 500" pitchFamily="50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1"/>
            <c:spPr>
              <a:solidFill>
                <a:srgbClr val="C00000"/>
              </a:solidFill>
            </c:spPr>
          </c:dPt>
          <c:dPt>
            <c:idx val="1"/>
            <c:bubble3D val="1"/>
            <c:spPr>
              <a:solidFill>
                <a:srgbClr val="FFC000"/>
              </a:solidFill>
            </c:spPr>
          </c:dPt>
          <c:dPt>
            <c:idx val="2"/>
            <c:bubble3D val="1"/>
            <c:spPr>
              <a:solidFill>
                <a:srgbClr val="0070C0"/>
              </a:solidFill>
            </c:spPr>
          </c:dPt>
          <c:dPt>
            <c:idx val="3"/>
            <c:bubble3D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1"/>
            <c:spPr>
              <a:solidFill>
                <a:srgbClr val="00B0F0"/>
              </a:solidFill>
            </c:spPr>
          </c:dPt>
          <c:dPt>
            <c:idx val="5"/>
            <c:bubble3D val="1"/>
            <c:spPr>
              <a:solidFill>
                <a:srgbClr val="CC04D1"/>
              </a:solidFill>
            </c:spPr>
          </c:dPt>
          <c:dPt>
            <c:idx val="6"/>
            <c:bubble3D val="1"/>
            <c:spPr>
              <a:solidFill>
                <a:srgbClr val="FFFF00"/>
              </a:solidFill>
            </c:spPr>
          </c:dPt>
          <c:dPt>
            <c:idx val="7"/>
            <c:bubble3D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8.6835952819458266E-3"/>
                  <c:y val="-1.9593611694043441E-2"/>
                </c:manualLayout>
              </c:layout>
              <c:showVal val="1"/>
            </c:dLbl>
            <c:dLbl>
              <c:idx val="4"/>
              <c:layout>
                <c:manualLayout>
                  <c:x val="8.6835952819458266E-3"/>
                  <c:y val="-1.5239475762033874E-2"/>
                </c:manualLayout>
              </c:layout>
              <c:showVal val="1"/>
            </c:dLbl>
            <c:dLbl>
              <c:idx val="5"/>
              <c:layout>
                <c:manualLayout>
                  <c:x val="7.4430816702392493E-3"/>
                  <c:y val="-2.394774762605343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>
                    <a:latin typeface="Museo Cyrl 500" pitchFamily="50" charset="-52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 на ГСМ</c:v>
                </c:pt>
                <c:pt idx="2">
                  <c:v>УСН</c:v>
                </c:pt>
                <c:pt idx="3">
                  <c:v>ЕНВД</c:v>
                </c:pt>
                <c:pt idx="4">
                  <c:v>ЕСН</c:v>
                </c:pt>
                <c:pt idx="5">
                  <c:v>Налог на имущество физ.лиц</c:v>
                </c:pt>
                <c:pt idx="6">
                  <c:v>Земельный налог</c:v>
                </c:pt>
                <c:pt idx="7">
                  <c:v>Патент</c:v>
                </c:pt>
                <c:pt idx="8">
                  <c:v>Гос.пошлина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275372000</c:v>
                </c:pt>
                <c:pt idx="1">
                  <c:v>3698600</c:v>
                </c:pt>
                <c:pt idx="2">
                  <c:v>80700000</c:v>
                </c:pt>
                <c:pt idx="3">
                  <c:v>25260000</c:v>
                </c:pt>
                <c:pt idx="4">
                  <c:v>60000</c:v>
                </c:pt>
                <c:pt idx="5">
                  <c:v>5116000</c:v>
                </c:pt>
                <c:pt idx="6">
                  <c:v>72955000</c:v>
                </c:pt>
                <c:pt idx="7">
                  <c:v>130000</c:v>
                </c:pt>
                <c:pt idx="8">
                  <c:v>4876000</c:v>
                </c:pt>
              </c:numCache>
            </c:numRef>
          </c:val>
          <c:bubble3D val="1"/>
        </c:ser>
        <c:dLbls>
          <c:showVal val="1"/>
        </c:dLbls>
        <c:gapWidth val="95"/>
        <c:gapDepth val="95"/>
        <c:shape val="box"/>
        <c:axId val="80421248"/>
        <c:axId val="80422784"/>
        <c:axId val="0"/>
      </c:bar3DChart>
      <c:catAx>
        <c:axId val="804212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>
                <a:latin typeface="Museo Cyrl 500" pitchFamily="50" charset="-52"/>
              </a:defRPr>
            </a:pPr>
            <a:endParaRPr lang="ru-RU"/>
          </a:p>
        </c:txPr>
        <c:crossAx val="80422784"/>
        <c:crosses val="autoZero"/>
        <c:auto val="1"/>
        <c:lblAlgn val="ctr"/>
        <c:lblOffset val="100"/>
      </c:catAx>
      <c:valAx>
        <c:axId val="80422784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804212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4861832143886251E-2"/>
          <c:y val="8.7040566968937E-2"/>
          <c:w val="0.61854464140460963"/>
          <c:h val="0.91295943303106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17"/>
          </c:dPt>
          <c:dPt>
            <c:idx val="1"/>
            <c:explosion val="5"/>
          </c:dPt>
          <c:dPt>
            <c:idx val="2"/>
            <c:explosion val="17"/>
          </c:dPt>
          <c:dPt>
            <c:idx val="3"/>
            <c:explosion val="10"/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4"/>
              <c:layout>
                <c:manualLayout>
                  <c:x val="5.6930354586285075E-3"/>
                  <c:y val="-1.1769165758907308E-2"/>
                </c:manualLayout>
              </c:layout>
              <c:showVal val="1"/>
              <c:showPercent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продажи земельных участков
</c:v>
                </c:pt>
                <c:pt idx="1">
                  <c:v>Доходы от оказания платных услуг  и компенсации затрат  государства
</c:v>
                </c:pt>
                <c:pt idx="2">
                  <c:v>Штрафы санкции, возмещение ущерба
</c:v>
                </c:pt>
                <c:pt idx="3">
                  <c:v>Доходы получаемые в виде арендной платы за земельные участки.
</c:v>
                </c:pt>
                <c:pt idx="4">
                  <c:v>Доходы от сдач в аренду имущества находящегося в оперативном управлении городских округов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8000000</c:v>
                </c:pt>
                <c:pt idx="1">
                  <c:v>55500000</c:v>
                </c:pt>
                <c:pt idx="2">
                  <c:v>7000000</c:v>
                </c:pt>
                <c:pt idx="3">
                  <c:v>13000000</c:v>
                </c:pt>
                <c:pt idx="4">
                  <c:v>500000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490549969589396"/>
          <c:y val="7.330027872840357E-2"/>
          <c:w val="0.33696052931870019"/>
          <c:h val="0.82929780177820001"/>
        </c:manualLayout>
      </c:layout>
      <c:txPr>
        <a:bodyPr/>
        <a:lstStyle/>
        <a:p>
          <a:pPr>
            <a:defRPr lang="ru-RU" sz="1050" b="0" i="0" u="none" strike="noStrike" kern="1200" baseline="0">
              <a:solidFill>
                <a:prstClr val="black"/>
              </a:solidFill>
              <a:latin typeface="Museo Cyrl 700" pitchFamily="50" charset="-52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2.1257809525005158E-3"/>
                  <c:y val="-6.6435068090713693E-3"/>
                </c:manualLayout>
              </c:layout>
              <c:showVal val="1"/>
            </c:dLbl>
            <c:dLbl>
              <c:idx val="2"/>
              <c:layout>
                <c:manualLayout>
                  <c:x val="4.0389838097509741E-2"/>
                  <c:y val="-3.100303177566641E-2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Субвенция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27294630</c:v>
                </c:pt>
                <c:pt idx="1">
                  <c:v>892434545</c:v>
                </c:pt>
                <c:pt idx="2">
                  <c:v>1886900</c:v>
                </c:pt>
              </c:numCache>
            </c:numRef>
          </c:val>
        </c:ser>
        <c:gapWidth val="0"/>
        <c:gapDepth val="0"/>
        <c:shape val="cylinder"/>
        <c:axId val="87102976"/>
        <c:axId val="87104512"/>
        <c:axId val="0"/>
      </c:bar3DChart>
      <c:catAx>
        <c:axId val="87102976"/>
        <c:scaling>
          <c:orientation val="minMax"/>
        </c:scaling>
        <c:axPos val="b"/>
        <c:majorTickMark val="none"/>
        <c:tickLblPos val="nextTo"/>
        <c:crossAx val="87104512"/>
        <c:crosses val="autoZero"/>
        <c:auto val="1"/>
        <c:lblAlgn val="ctr"/>
        <c:lblOffset val="100"/>
      </c:catAx>
      <c:valAx>
        <c:axId val="87104512"/>
        <c:scaling>
          <c:orientation val="minMax"/>
        </c:scaling>
        <c:delete val="1"/>
        <c:axPos val="l"/>
        <c:numFmt formatCode="#,##0.00" sourceLinked="1"/>
        <c:tickLblPos val="none"/>
        <c:crossAx val="871029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5102278345308623E-3"/>
                  <c:y val="-3.8748327348212467E-3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3,0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-3.9731856365047794E-2"/>
                  <c:y val="-0.54017887116485108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0,2</a:t>
                    </a:r>
                    <a:r>
                      <a:rPr lang="ru-RU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Percent val="1"/>
            </c:dLbl>
            <c:dLbl>
              <c:idx val="2"/>
              <c:layout>
                <c:manualLayout>
                  <c:x val="0.11120123265774207"/>
                  <c:y val="0.35709855044673583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dirty="0" smtClean="0"/>
                      <a:t>96,8 %</a:t>
                    </a:r>
                    <a:endParaRPr lang="en-US" dirty="0"/>
                  </a:p>
                </c:rich>
              </c:tx>
              <c:spPr/>
              <c:showPercent val="1"/>
            </c:dLbl>
            <c:showPercent val="1"/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27294630</c:v>
                </c:pt>
                <c:pt idx="1">
                  <c:v>892434545</c:v>
                </c:pt>
                <c:pt idx="2">
                  <c:v>1886900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2387804547294055"/>
          <c:y val="0.31254930230077871"/>
          <c:w val="0.23432733982336607"/>
          <c:h val="0.47403897986683996"/>
        </c:manualLayout>
      </c:layout>
      <c:txPr>
        <a:bodyPr/>
        <a:lstStyle/>
        <a:p>
          <a:pPr>
            <a:defRPr sz="800" b="1">
              <a:latin typeface="Museo Cyrl 500" pitchFamily="50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0.14549</cdr:x>
      <cdr:y>0.11993</cdr:y>
    </cdr:from>
    <cdr:to>
      <cdr:x>0.31639</cdr:x>
      <cdr:y>0.15745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8141" y="687794"/>
          <a:ext cx="1748117" cy="215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1522FD3-AEB0-4C29-9A6D-E414FEEAF7A5}" type="datetimeFigureOut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6B16FEE-BE95-42CF-9789-099A9DB7E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534-D6D4-479D-997F-E30C8E385850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29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52E-F930-45AB-92A4-0BBCD9201B5C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819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240D-530F-4E7C-97E9-A8D51C494DE2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6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FF3F-EE69-4C3C-A10E-832AF794F83A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11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06C-4958-4777-B163-174702630586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8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01B2-0B42-4D4A-B597-87EDF102B4D2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942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5FB5-3696-4151-8476-2D7020109FF2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18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6A4D-FE6A-4E28-A188-6AEF64A347F9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34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7C0-FB9E-4DB5-A9D1-3E0F4B16CFA2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9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F9B5-4CB7-4CB4-A881-CF8297EDEF72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42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C13F-C6A9-42D8-93D8-F4ED75E79C1F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38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EFEB-BF85-47A6-9309-363D6088CA28}" type="datetime1">
              <a:rPr lang="ru-RU" smtClean="0"/>
              <a:pPr/>
              <a:t>17.01.2019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44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124635" y="442762"/>
            <a:ext cx="9454557" cy="1484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Бюджет для граждан 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на 2019 год 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8" y="6038850"/>
            <a:ext cx="11016484" cy="4604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Решение  Собрания депутатов от 26.12.2018 г. № 4-1</a:t>
            </a:r>
          </a:p>
          <a:p>
            <a:endParaRPr lang="ru-RU" sz="5400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pic>
        <p:nvPicPr>
          <p:cNvPr id="41" name="Picture 4" descr="C:\Users\RSM\Desktop\бюджет\Без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491" y="1969123"/>
            <a:ext cx="4278780" cy="3858309"/>
          </a:xfrm>
          <a:prstGeom prst="rect">
            <a:avLst/>
          </a:prstGeom>
          <a:noFill/>
        </p:spPr>
      </p:pic>
      <p:sp>
        <p:nvSpPr>
          <p:cNvPr id="25602" name="AutoShape 2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https://photos-3.dropbox.com/t/2/AAAtqm_BYse4wXjiHEhxGwBLiL7PTKKGYRYIW1y9VSqWaQ/12/624680837/png/32x32/1/_/1/2/6.png/EPmgh4oFGBMgAigC/NCIu3GsCkcyA48NH8SbpUIkj3wBflEPMGNkDuh-tx-k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305" y="690292"/>
            <a:ext cx="2294964" cy="229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17638" y="215526"/>
            <a:ext cx="9148762" cy="618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 социально – экономического развития города Дербент на 2019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408673" y="808693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- 123 700 чел. – среднесписочная численность населения города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- 100,4 - индекс потребительских цен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- 9 286,00 руб. - прожиточный минимум по республике Дагестан 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- 18 857,50 руб. - среднемесячная заработная плата</a:t>
            </a:r>
          </a:p>
        </p:txBody>
      </p:sp>
      <p:pic>
        <p:nvPicPr>
          <p:cNvPr id="5" name="Рисунок 8" descr="C:\Users\Мадина\Desktop\Новая папка\c57f8d25bb271d6c335b30cdbe4644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952" y="4163171"/>
            <a:ext cx="273843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72283" y="4096090"/>
            <a:ext cx="2223247" cy="228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251" y="3918607"/>
            <a:ext cx="3308904" cy="248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350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параметры бюджета города Дербент на 2019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64732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00000">
            <a:off x="7846955" y="1854200"/>
            <a:ext cx="2928938" cy="423863"/>
          </a:xfrm>
          <a:prstGeom prst="homePlate">
            <a:avLst>
              <a:gd name="adj" fmla="val 105315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Общегосударственные вопросы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84 804 700,00 рублей.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0800000">
            <a:off x="7832668" y="2349500"/>
            <a:ext cx="2955925" cy="447675"/>
          </a:xfrm>
          <a:prstGeom prst="homePlate">
            <a:avLst>
              <a:gd name="adj" fmla="val 99012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198 208 991,00 рублей.</a:t>
            </a: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rot="10800000">
            <a:off x="7788218" y="2873375"/>
            <a:ext cx="2997200" cy="469900"/>
          </a:xfrm>
          <a:prstGeom prst="homePlate">
            <a:avLst>
              <a:gd name="adj" fmla="val 116494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Культура и кинематография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13 117 900,00 рублей.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 rot="10800000">
            <a:off x="7839018" y="3417888"/>
            <a:ext cx="2960687" cy="430212"/>
          </a:xfrm>
          <a:prstGeom prst="homePlate">
            <a:avLst>
              <a:gd name="adj" fmla="val 116738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Средства массовой информации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5 177 400,00 рублей.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10800000">
            <a:off x="7843780" y="3938588"/>
            <a:ext cx="2981325" cy="423862"/>
          </a:xfrm>
          <a:prstGeom prst="homePlate">
            <a:avLst>
              <a:gd name="adj" fmla="val 116740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Национальная экономика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196 676 500,00 рублей.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 rot="10800000">
            <a:off x="7848543" y="4457700"/>
            <a:ext cx="2989262" cy="428625"/>
          </a:xfrm>
          <a:prstGeom prst="homePlate">
            <a:avLst>
              <a:gd name="adj" fmla="val 11675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Физическая культура и спорт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2 042 600,00 рублей.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10800000">
            <a:off x="7821555" y="4999038"/>
            <a:ext cx="3016250" cy="614362"/>
          </a:xfrm>
          <a:prstGeom prst="homePlate">
            <a:avLst>
              <a:gd name="adj" fmla="val 11676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Национальная безопасность и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 правоохранительная деятельность 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11 833 500,00 рублей.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 rot="10800000">
            <a:off x="7799294" y="5672227"/>
            <a:ext cx="3078198" cy="600075"/>
          </a:xfrm>
          <a:prstGeom prst="homePlate">
            <a:avLst>
              <a:gd name="adj" fmla="val 116753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Обслуживание государственного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 и муниципального долга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139 200,00 рублей.</a:t>
            </a: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-5400000">
            <a:off x="4948974" y="2357877"/>
            <a:ext cx="1728787" cy="233997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rgbClr val="FF99FF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БЮДЖЕТ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43380" y="1079146"/>
            <a:ext cx="2338388" cy="1368425"/>
          </a:xfrm>
          <a:prstGeom prst="rect">
            <a:avLst/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в расчете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 1 человека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11 914,18 руб.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43380" y="4608158"/>
            <a:ext cx="2338388" cy="1584325"/>
          </a:xfrm>
          <a:prstGeom prst="rect">
            <a:avLst/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Расходы в расчете на 1 человека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14 280,18 руб.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rot="10800000">
            <a:off x="3862330" y="1079146"/>
            <a:ext cx="701675" cy="5553075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бюджета 1 473 783 675,00 рублей.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 rot="10800000">
            <a:off x="7061143" y="1079146"/>
            <a:ext cx="701675" cy="5499100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Расходы бюджета 1 766 458 675,00 рублей.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617605" y="1168869"/>
            <a:ext cx="2260600" cy="1368425"/>
          </a:xfrm>
          <a:prstGeom prst="homePlate">
            <a:avLst>
              <a:gd name="adj" fmla="val 41299"/>
            </a:avLst>
          </a:prstGeom>
          <a:solidFill>
            <a:srgbClr val="CCFFCC"/>
          </a:solidFill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468 167 600,00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1560455" y="4560641"/>
            <a:ext cx="2262188" cy="1368425"/>
          </a:xfrm>
          <a:prstGeom prst="homePlate">
            <a:avLst>
              <a:gd name="adj" fmla="val 41328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921 616 075,00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569980" y="2929466"/>
            <a:ext cx="2262188" cy="1368425"/>
          </a:xfrm>
          <a:prstGeom prst="homePlate">
            <a:avLst>
              <a:gd name="adj" fmla="val 41328"/>
            </a:avLst>
          </a:prstGeom>
          <a:solidFill>
            <a:srgbClr val="FF5050"/>
          </a:solidFill>
          <a:ln w="158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84 000 000,00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7824730" y="993421"/>
            <a:ext cx="2955925" cy="352425"/>
          </a:xfrm>
          <a:prstGeom prst="homePlate">
            <a:avLst>
              <a:gd name="adj" fmla="val 133771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Образование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1 205 961 077,00 рублей.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10800000">
            <a:off x="7842193" y="1423633"/>
            <a:ext cx="2933700" cy="396875"/>
          </a:xfrm>
          <a:prstGeom prst="homePlate">
            <a:avLst>
              <a:gd name="adj" fmla="val 117006"/>
            </a:avLst>
          </a:prstGeom>
          <a:solidFill>
            <a:srgbClr val="CC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Социальная политика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48 496 807,00 рублей.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350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 налоговых и неналоговых доходов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на душу населения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64732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658501" y="3720354"/>
            <a:ext cx="2339788" cy="1855682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468 167 600,00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  <a:p>
            <a:pPr algn="ctr"/>
            <a:endParaRPr lang="ru-RU" sz="1600" dirty="0"/>
          </a:p>
        </p:txBody>
      </p:sp>
      <p:sp>
        <p:nvSpPr>
          <p:cNvPr id="25" name="Овал 24"/>
          <p:cNvSpPr/>
          <p:nvPr/>
        </p:nvSpPr>
        <p:spPr>
          <a:xfrm>
            <a:off x="1819865" y="860599"/>
            <a:ext cx="2250141" cy="1873636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84 000 000,00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</a:p>
          <a:p>
            <a:pPr algn="ctr"/>
            <a:endParaRPr lang="ru-RU" sz="16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4105835" y="3585874"/>
            <a:ext cx="923378" cy="519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078971" y="2205305"/>
            <a:ext cx="744054" cy="349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4912688" y="1963271"/>
            <a:ext cx="2250141" cy="1981200"/>
          </a:xfrm>
          <a:prstGeom prst="ellips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Итого</a:t>
            </a:r>
          </a:p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и неналоговые доходы </a:t>
            </a:r>
          </a:p>
          <a:p>
            <a:pPr algn="ctr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552 167 600,00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рублей.</a:t>
            </a:r>
            <a:endParaRPr lang="ru-RU" sz="15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endParaRPr lang="ru-RU" sz="16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225582" y="2949377"/>
            <a:ext cx="358559" cy="8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522" y="1189079"/>
            <a:ext cx="3887090" cy="29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8622926" y="2421031"/>
            <a:ext cx="16853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в расчете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на 1 человека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Museo Cyrl 900" pitchFamily="50" charset="-52"/>
              </a:rPr>
              <a:t>4 463,76 руб. </a:t>
            </a:r>
          </a:p>
          <a:p>
            <a:endParaRPr lang="ru-RU" sz="15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3820" y="274638"/>
            <a:ext cx="9182100" cy="469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характеристики бюджета города Дербент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> на 2019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64732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graphicFrame>
        <p:nvGraphicFramePr>
          <p:cNvPr id="5" name="Group 2507"/>
          <p:cNvGraphicFramePr>
            <a:graphicFrameLocks/>
          </p:cNvGraphicFramePr>
          <p:nvPr/>
        </p:nvGraphicFramePr>
        <p:xfrm>
          <a:off x="1039906" y="758825"/>
          <a:ext cx="5195641" cy="3550488"/>
        </p:xfrm>
        <a:graphic>
          <a:graphicData uri="http://schemas.openxmlformats.org/drawingml/2006/table">
            <a:tbl>
              <a:tblPr/>
              <a:tblGrid>
                <a:gridCol w="3183358"/>
                <a:gridCol w="2012283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План на 2019 год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Доходы - всего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1 473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783 675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468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167 600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неналоговые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84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000 000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- Межбюджетные</a:t>
                      </a:r>
                      <a:r>
                        <a:rPr lang="ru-RU" sz="1200" b="1" kern="1200" baseline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трансферты</a:t>
                      </a: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921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616 075</a:t>
                      </a: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Расходы - всего,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766 458 675,00</a:t>
                      </a: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текущий бюджет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1 766 458 675,00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бюджетные инвестиции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условно утверждаемые расходы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Дефицит (-), профицит (+)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-292</a:t>
                      </a:r>
                      <a:r>
                        <a:rPr lang="ru-RU" sz="1200" b="1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675 000,00</a:t>
                      </a:r>
                      <a:endParaRPr lang="ru-RU" sz="1200" b="1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971553" y="728629"/>
          <a:ext cx="4682565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840072" y="3774141"/>
          <a:ext cx="4455458" cy="216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5300" y="217488"/>
            <a:ext cx="10576112" cy="34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Museo Cyrl 900" pitchFamily="50" charset="-52"/>
                <a:ea typeface="+mj-ea"/>
                <a:cs typeface="+mj-cs"/>
              </a:rPr>
              <a:t>Доходы бюджета города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30940" y="836613"/>
            <a:ext cx="961016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бюджета города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65268" y="69215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903638" y="1647825"/>
            <a:ext cx="2341562" cy="10969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Доходы бюджета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85763" y="3406775"/>
            <a:ext cx="2703512" cy="23082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638525" y="3424238"/>
            <a:ext cx="2728913" cy="2303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715100" y="3402013"/>
            <a:ext cx="3030538" cy="2316162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Museo Cyrl 900" pitchFamily="50" charset="-52"/>
              </a:rPr>
              <a:t>Безвозмездные поступления - это финансовая помощь из бюджетов других уровней (межбюджетные трансферты)</a:t>
            </a: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 rot="2313247">
            <a:off x="7384900" y="2205038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7897213">
            <a:off x="3005782" y="2150269"/>
            <a:ext cx="1611312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5664050" y="2832100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64490" y="0"/>
            <a:ext cx="8915400" cy="502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atin typeface="Museo Cyrl 900" pitchFamily="50" charset="-52"/>
                <a:ea typeface="+mj-ea"/>
                <a:cs typeface="+mj-cs"/>
              </a:rPr>
              <a:t>Налоговые доходы 468 167 600,00руб.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611075" y="494167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84729" y="564776"/>
          <a:ext cx="10336306" cy="600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49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Museo Cyrl 900" pitchFamily="50" charset="-52"/>
                <a:ea typeface="+mj-ea"/>
                <a:cs typeface="+mj-cs"/>
              </a:rPr>
              <a:t>Неналоговые доходы 84 000 000,00 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359501" y="46728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353670" y="699248"/>
          <a:ext cx="9484659" cy="569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49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Museo Cyrl 900" pitchFamily="50" charset="-52"/>
                <a:ea typeface="+mj-ea"/>
                <a:cs typeface="+mj-cs"/>
              </a:rPr>
              <a:t>Безвозмездные поступления 921 616 075,00 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359501" y="46728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85590" y="730681"/>
          <a:ext cx="7799943" cy="573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971553" y="728629"/>
          <a:ext cx="4682565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458</Words>
  <Application>Microsoft Office PowerPoint</Application>
  <PresentationFormat>Произвольный</PresentationFormat>
  <Paragraphs>129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press</dc:creator>
  <cp:lastModifiedBy>user</cp:lastModifiedBy>
  <cp:revision>111</cp:revision>
  <dcterms:created xsi:type="dcterms:W3CDTF">2016-11-30T07:21:36Z</dcterms:created>
  <dcterms:modified xsi:type="dcterms:W3CDTF">2019-01-17T13:31:18Z</dcterms:modified>
</cp:coreProperties>
</file>