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embedTrueTypeFonts="1">
  <p:sldMasterIdLst>
    <p:sldMasterId id="2147483648" r:id="rId1"/>
  </p:sldMasterIdLst>
  <p:notesMasterIdLst>
    <p:notesMasterId r:id="rId18"/>
  </p:notesMasterIdLst>
  <p:sldIdLst>
    <p:sldId id="534" r:id="rId2"/>
    <p:sldId id="532" r:id="rId3"/>
    <p:sldId id="551" r:id="rId4"/>
    <p:sldId id="553" r:id="rId5"/>
    <p:sldId id="555" r:id="rId6"/>
    <p:sldId id="539" r:id="rId7"/>
    <p:sldId id="537" r:id="rId8"/>
    <p:sldId id="541" r:id="rId9"/>
    <p:sldId id="547" r:id="rId10"/>
    <p:sldId id="548" r:id="rId11"/>
    <p:sldId id="538" r:id="rId12"/>
    <p:sldId id="545" r:id="rId13"/>
    <p:sldId id="546" r:id="rId14"/>
    <p:sldId id="550" r:id="rId15"/>
    <p:sldId id="543" r:id="rId16"/>
    <p:sldId id="544" r:id="rId17"/>
  </p:sldIdLst>
  <p:sldSz cx="12192000" cy="6858000"/>
  <p:notesSz cx="6808788" cy="9940925"/>
  <p:embeddedFontLst>
    <p:embeddedFont>
      <p:font typeface="Golos Text" panose="020B0604020202020204" charset="0"/>
      <p:regular r:id="rId19"/>
      <p:bold r:id="rId20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7" userDrawn="1">
          <p15:clr>
            <a:srgbClr val="A4A3A4"/>
          </p15:clr>
        </p15:guide>
        <p15:guide id="2" pos="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аврентьева Екатерина Владимировна" initials="ЛЕВ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FC9E61"/>
    <a:srgbClr val="D8ECAA"/>
    <a:srgbClr val="D0EBB3"/>
    <a:srgbClr val="79FFB6"/>
    <a:srgbClr val="CDFFE4"/>
    <a:srgbClr val="FFB9B9"/>
    <a:srgbClr val="FFE1E1"/>
    <a:srgbClr val="FFF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3" autoAdjust="0"/>
    <p:restoredTop sz="59443" autoAdjust="0"/>
  </p:normalViewPr>
  <p:slideViewPr>
    <p:cSldViewPr snapToGrid="0">
      <p:cViewPr varScale="1">
        <p:scale>
          <a:sx n="167" d="100"/>
          <a:sy n="167" d="100"/>
        </p:scale>
        <p:origin x="138" y="150"/>
      </p:cViewPr>
      <p:guideLst>
        <p:guide orient="horz" pos="527"/>
        <p:guide pos="5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9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6" cy="498772"/>
          </a:xfrm>
          <a:prstGeom prst="rect">
            <a:avLst/>
          </a:prstGeom>
        </p:spPr>
        <p:txBody>
          <a:bodyPr vert="horz" lIns="91558" tIns="45779" rIns="91558" bIns="45779" rtlCol="0"/>
          <a:lstStyle>
            <a:lvl1pPr algn="l">
              <a:defRPr sz="1200">
                <a:latin typeface="Golos Text" panose="020B0503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6" cy="498772"/>
          </a:xfrm>
          <a:prstGeom prst="rect">
            <a:avLst/>
          </a:prstGeom>
        </p:spPr>
        <p:txBody>
          <a:bodyPr vert="horz" lIns="91558" tIns="45779" rIns="91558" bIns="45779" rtlCol="0"/>
          <a:lstStyle>
            <a:lvl1pPr algn="r">
              <a:defRPr sz="1200">
                <a:latin typeface="Golos Text" panose="020B0503020202020204" pitchFamily="34" charset="0"/>
              </a:defRPr>
            </a:lvl1pPr>
          </a:lstStyle>
          <a:p>
            <a:fld id="{3060417C-DB5E-4138-9AC4-4803921C546D}" type="datetimeFigureOut">
              <a:rPr lang="ru-RU" smtClean="0"/>
              <a:pPr/>
              <a:t>10.04.2025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8" tIns="45779" rIns="91558" bIns="45779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558" tIns="45779" rIns="91558" bIns="4577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6" cy="498771"/>
          </a:xfrm>
          <a:prstGeom prst="rect">
            <a:avLst/>
          </a:prstGeom>
        </p:spPr>
        <p:txBody>
          <a:bodyPr vert="horz" lIns="91558" tIns="45779" rIns="91558" bIns="45779" rtlCol="0" anchor="b"/>
          <a:lstStyle>
            <a:lvl1pPr algn="l">
              <a:defRPr sz="1200">
                <a:latin typeface="Golos Text" panose="020B050302020202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6" cy="498771"/>
          </a:xfrm>
          <a:prstGeom prst="rect">
            <a:avLst/>
          </a:prstGeom>
        </p:spPr>
        <p:txBody>
          <a:bodyPr vert="horz" lIns="91558" tIns="45779" rIns="91558" bIns="45779" rtlCol="0" anchor="b"/>
          <a:lstStyle>
            <a:lvl1pPr algn="r">
              <a:defRPr sz="1200">
                <a:latin typeface="Golos Text" panose="020B0503020202020204" pitchFamily="34" charset="0"/>
              </a:defRPr>
            </a:lvl1pPr>
          </a:lstStyle>
          <a:p>
            <a:fld id="{0BEAF0D0-AF07-4E5D-A6A0-4E0E1B0CE45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57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Golos Text" panose="020B05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05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0A48A9E-B7EE-7A17-DC25-EC561037217B}"/>
              </a:ext>
            </a:extLst>
          </p:cNvPr>
          <p:cNvSpPr/>
          <p:nvPr userDrawn="1"/>
        </p:nvSpPr>
        <p:spPr>
          <a:xfrm>
            <a:off x="-9525" y="0"/>
            <a:ext cx="560388" cy="63087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37AA835-D37C-D111-DD1C-BEEC47028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47" y="192478"/>
            <a:ext cx="10004077" cy="22159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>
              <a:defRPr lang="ru-RU" sz="1600" b="1" cap="all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8" name="Номер слайда 5">
            <a:extLst>
              <a:ext uri="{FF2B5EF4-FFF2-40B4-BE49-F238E27FC236}">
                <a16:creationId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EC7472C-9B3D-6C07-49B9-DBD24EFD07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537" y="102988"/>
            <a:ext cx="331788" cy="34488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8E2FD8EC-6A87-1FB0-543A-25D2BF867D9D}"/>
              </a:ext>
            </a:extLst>
          </p:cNvPr>
          <p:cNvSpPr txBox="1"/>
          <p:nvPr userDrawn="1"/>
        </p:nvSpPr>
        <p:spPr>
          <a:xfrm rot="16200000">
            <a:off x="-828938" y="4957589"/>
            <a:ext cx="2208740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ОПЕРАТИВНОЕ СОВЕЩАНИЕ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CA74C32-ACB1-951D-81F5-990CA0862D7A}"/>
              </a:ext>
            </a:extLst>
          </p:cNvPr>
          <p:cNvCxnSpPr/>
          <p:nvPr userDrawn="1"/>
        </p:nvCxnSpPr>
        <p:spPr>
          <a:xfrm>
            <a:off x="-9525" y="4019550"/>
            <a:ext cx="560388" cy="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/>
            </a:solidFill>
            <a:prstDash val="solid"/>
            <a:tail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93515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 сноско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27D606-3F67-D5E6-EC71-6DC7C5C30579}"/>
              </a:ext>
            </a:extLst>
          </p:cNvPr>
          <p:cNvSpPr/>
          <p:nvPr userDrawn="1"/>
        </p:nvSpPr>
        <p:spPr>
          <a:xfrm>
            <a:off x="-9525" y="0"/>
            <a:ext cx="560388" cy="63087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1E87950-3614-A0A0-4167-20CAB27E7953}"/>
              </a:ext>
            </a:extLst>
          </p:cNvPr>
          <p:cNvSpPr/>
          <p:nvPr userDrawn="1"/>
        </p:nvSpPr>
        <p:spPr>
          <a:xfrm>
            <a:off x="-9525" y="6315075"/>
            <a:ext cx="4305300" cy="542925"/>
          </a:xfrm>
          <a:custGeom>
            <a:avLst/>
            <a:gdLst>
              <a:gd name="connsiteX0" fmla="*/ 0 w 4305300"/>
              <a:gd name="connsiteY0" fmla="*/ 0 h 542925"/>
              <a:gd name="connsiteX1" fmla="*/ 571500 w 4305300"/>
              <a:gd name="connsiteY1" fmla="*/ 0 h 542925"/>
              <a:gd name="connsiteX2" fmla="*/ 4305300 w 4305300"/>
              <a:gd name="connsiteY2" fmla="*/ 542925 h 542925"/>
              <a:gd name="connsiteX3" fmla="*/ 0 w 4305300"/>
              <a:gd name="connsiteY3" fmla="*/ 542925 h 542925"/>
              <a:gd name="connsiteX4" fmla="*/ 0 w 4305300"/>
              <a:gd name="connsiteY4" fmla="*/ 0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5300" h="542925">
                <a:moveTo>
                  <a:pt x="0" y="0"/>
                </a:moveTo>
                <a:lnTo>
                  <a:pt x="571500" y="0"/>
                </a:lnTo>
                <a:lnTo>
                  <a:pt x="4305300" y="542925"/>
                </a:lnTo>
                <a:lnTo>
                  <a:pt x="0" y="54292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8" name="Номер слайда 5">
            <a:extLst>
              <a:ext uri="{FF2B5EF4-FFF2-40B4-BE49-F238E27FC236}">
                <a16:creationId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EC7472C-9B3D-6C07-49B9-DBD24EFD07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537" y="102988"/>
            <a:ext cx="331788" cy="34488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" name="Text Placeholder 24">
            <a:extLst>
              <a:ext uri="{FF2B5EF4-FFF2-40B4-BE49-F238E27FC236}">
                <a16:creationId xmlns:a16="http://schemas.microsoft.com/office/drawing/2014/main" id="{2010541B-5266-4C88-EF4A-5287EA5AC6B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9074991" y="5972175"/>
            <a:ext cx="2863967" cy="655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indent="0">
              <a:spcBef>
                <a:spcPts val="0"/>
              </a:spcBef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* — </a:t>
            </a:r>
            <a:r>
              <a:rPr lang="ru-RU" dirty="0"/>
              <a:t>сноска</a:t>
            </a:r>
          </a:p>
        </p:txBody>
      </p:sp>
      <p:sp>
        <p:nvSpPr>
          <p:cNvPr id="3" name="Title 6">
            <a:extLst>
              <a:ext uri="{FF2B5EF4-FFF2-40B4-BE49-F238E27FC236}">
                <a16:creationId xmlns:a16="http://schemas.microsoft.com/office/drawing/2014/main" id="{2221D979-641B-9C3E-4168-1834AE40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47" y="192478"/>
            <a:ext cx="10239467" cy="221599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>
              <a:defRPr lang="ru-RU" sz="1600" b="1" cap="all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B5807B-E050-9A04-E776-833A92BA84EF}"/>
              </a:ext>
            </a:extLst>
          </p:cNvPr>
          <p:cNvSpPr txBox="1"/>
          <p:nvPr userDrawn="1"/>
        </p:nvSpPr>
        <p:spPr>
          <a:xfrm rot="16200000">
            <a:off x="-828938" y="4896034"/>
            <a:ext cx="220874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ФИНАНСОВОЕ ОБЕСПЕЧЕНИЕ </a:t>
            </a:r>
            <a:b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</a:b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ФНС РОССИИ </a:t>
            </a:r>
            <a:r>
              <a:rPr lang="ru-RU" sz="1000" b="1" cap="all" spc="-50" baseline="0" dirty="0">
                <a:solidFill>
                  <a:schemeClr val="accent1"/>
                </a:solidFill>
                <a:ea typeface="Golos Text" panose="020B0503020202020204" pitchFamily="34" charset="0"/>
              </a:rPr>
              <a:t>В 2025 – 2027 годах</a:t>
            </a:r>
          </a:p>
        </p:txBody>
      </p:sp>
    </p:spTree>
    <p:extLst>
      <p:ext uri="{BB962C8B-B14F-4D97-AF65-F5344CB8AC3E}">
        <p14:creationId xmlns:p14="http://schemas.microsoft.com/office/powerpoint/2010/main" val="220439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6FCE374-540F-21E1-B8E3-96B2D4BDE96C}"/>
              </a:ext>
            </a:extLst>
          </p:cNvPr>
          <p:cNvSpPr/>
          <p:nvPr userDrawn="1"/>
        </p:nvSpPr>
        <p:spPr>
          <a:xfrm>
            <a:off x="0" y="0"/>
            <a:ext cx="2628900" cy="6858000"/>
          </a:xfrm>
          <a:prstGeom prst="rect">
            <a:avLst/>
          </a:prstGeom>
          <a:solidFill>
            <a:schemeClr val="accent6"/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757DE8C-3834-DE78-5803-6B2628D4E75A}"/>
              </a:ext>
            </a:extLst>
          </p:cNvPr>
          <p:cNvSpPr/>
          <p:nvPr userDrawn="1"/>
        </p:nvSpPr>
        <p:spPr>
          <a:xfrm>
            <a:off x="2628899" y="1"/>
            <a:ext cx="5138278" cy="6857999"/>
          </a:xfrm>
          <a:custGeom>
            <a:avLst/>
            <a:gdLst>
              <a:gd name="connsiteX0" fmla="*/ 0 w 5138278"/>
              <a:gd name="connsiteY0" fmla="*/ 0 h 6857999"/>
              <a:gd name="connsiteX1" fmla="*/ 5138278 w 5138278"/>
              <a:gd name="connsiteY1" fmla="*/ 0 h 6857999"/>
              <a:gd name="connsiteX2" fmla="*/ 729260 w 5138278"/>
              <a:gd name="connsiteY2" fmla="*/ 641744 h 6857999"/>
              <a:gd name="connsiteX3" fmla="*/ 729260 w 5138278"/>
              <a:gd name="connsiteY3" fmla="*/ 6228617 h 6857999"/>
              <a:gd name="connsiteX4" fmla="*/ 4974731 w 5138278"/>
              <a:gd name="connsiteY4" fmla="*/ 6857999 h 6857999"/>
              <a:gd name="connsiteX5" fmla="*/ 0 w 5138278"/>
              <a:gd name="connsiteY5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38278" h="6857999">
                <a:moveTo>
                  <a:pt x="0" y="0"/>
                </a:moveTo>
                <a:lnTo>
                  <a:pt x="5138278" y="0"/>
                </a:lnTo>
                <a:lnTo>
                  <a:pt x="729260" y="641744"/>
                </a:lnTo>
                <a:lnTo>
                  <a:pt x="729260" y="6228617"/>
                </a:lnTo>
                <a:lnTo>
                  <a:pt x="4974731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  <a:ln w="6350">
            <a:noFill/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18" name="Номер слайда 5">
            <a:extLst>
              <a:ext uri="{FF2B5EF4-FFF2-40B4-BE49-F238E27FC236}">
                <a16:creationId xmlns:a16="http://schemas.microsoft.com/office/drawing/2014/main" id="{D8669BFE-3DB8-7D6E-17C1-274DC0BF77D5}"/>
              </a:ext>
            </a:extLst>
          </p:cNvPr>
          <p:cNvSpPr txBox="1">
            <a:spLocks/>
          </p:cNvSpPr>
          <p:nvPr userDrawn="1"/>
        </p:nvSpPr>
        <p:spPr>
          <a:xfrm>
            <a:off x="0" y="6308726"/>
            <a:ext cx="550863" cy="549274"/>
          </a:xfrm>
          <a:prstGeom prst="rect">
            <a:avLst/>
          </a:prstGeom>
          <a:solidFill>
            <a:schemeClr val="bg1">
              <a:lumMod val="85000"/>
              <a:alpha val="64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Стр.</a:t>
            </a:r>
            <a:r>
              <a:rPr lang="en-US" sz="800" b="0" dirty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fld id="{2245CF44-F5A7-4881-A3C6-C17067F190D2}" type="slidenum">
              <a:rPr lang="en-US" sz="800" b="0" smtClean="0">
                <a:solidFill>
                  <a:schemeClr val="tx2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pPr algn="ctr"/>
              <a:t>‹#›</a:t>
            </a:fld>
            <a:endParaRPr lang="en-US" sz="800" b="0" dirty="0">
              <a:solidFill>
                <a:schemeClr val="tx2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36FCBEA-7CB6-2731-2154-F08D4AFD6E6B}"/>
              </a:ext>
            </a:extLst>
          </p:cNvPr>
          <p:cNvGrpSpPr/>
          <p:nvPr userDrawn="1"/>
        </p:nvGrpSpPr>
        <p:grpSpPr>
          <a:xfrm>
            <a:off x="0" y="0"/>
            <a:ext cx="550862" cy="550862"/>
            <a:chOff x="11641138" y="5205414"/>
            <a:chExt cx="550862" cy="550862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5325DF2-8AB5-AE36-E39D-2122AAB85A78}"/>
                </a:ext>
              </a:extLst>
            </p:cNvPr>
            <p:cNvSpPr/>
            <p:nvPr userDrawn="1"/>
          </p:nvSpPr>
          <p:spPr>
            <a:xfrm>
              <a:off x="11641138" y="5205414"/>
              <a:ext cx="550862" cy="550862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1EC7472C-9B3D-6C07-49B9-DBD24EFD07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750675" y="5308402"/>
              <a:ext cx="331788" cy="344886"/>
            </a:xfrm>
            <a:prstGeom prst="rect">
              <a:avLst/>
            </a:prstGeom>
          </p:spPr>
        </p:pic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0D3F662-F6FC-AF01-D2D0-8803AF7464A2}"/>
              </a:ext>
            </a:extLst>
          </p:cNvPr>
          <p:cNvCxnSpPr>
            <a:cxnSpLocks/>
          </p:cNvCxnSpPr>
          <p:nvPr userDrawn="1"/>
        </p:nvCxnSpPr>
        <p:spPr>
          <a:xfrm flipV="1">
            <a:off x="550863" y="0"/>
            <a:ext cx="0" cy="6858000"/>
          </a:xfrm>
          <a:prstGeom prst="lin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6350">
            <a:solidFill>
              <a:schemeClr val="bg1">
                <a:lumMod val="9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F60E1F1-1DDA-8682-CAFF-211FA5461D2C}"/>
              </a:ext>
            </a:extLst>
          </p:cNvPr>
          <p:cNvSpPr txBox="1"/>
          <p:nvPr userDrawn="1"/>
        </p:nvSpPr>
        <p:spPr>
          <a:xfrm rot="16200000">
            <a:off x="-828938" y="4896034"/>
            <a:ext cx="2208740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defTabSz="1219170" rtl="0" eaLnBrk="1" fontAlgn="auto" latinLnBrk="0" hangingPunct="1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ФИНАНСОВОЕ ОБЕСПЕЧЕНИЕ </a:t>
            </a:r>
            <a:b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</a:br>
            <a:r>
              <a:rPr lang="ru-RU" sz="1000" b="1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Golos Text" panose="020B0503020202020204" pitchFamily="34" charset="0"/>
              </a:rPr>
              <a:t>ФНС РОССИИ </a:t>
            </a:r>
            <a:r>
              <a:rPr lang="ru-RU" sz="1000" b="1" cap="all" spc="-50" baseline="0" dirty="0">
                <a:solidFill>
                  <a:schemeClr val="accent1"/>
                </a:solidFill>
                <a:ea typeface="Golos Text" panose="020B0503020202020204" pitchFamily="34" charset="0"/>
              </a:rPr>
              <a:t>В 2025 – 2027 годах</a:t>
            </a:r>
          </a:p>
        </p:txBody>
      </p:sp>
    </p:spTree>
    <p:extLst>
      <p:ext uri="{BB962C8B-B14F-4D97-AF65-F5344CB8AC3E}">
        <p14:creationId xmlns:p14="http://schemas.microsoft.com/office/powerpoint/2010/main" val="298798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12" y="1914"/>
            <a:ext cx="12190191" cy="685561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9" y="1606873"/>
            <a:ext cx="9760919" cy="4829253"/>
          </a:xfrm>
          <a:prstGeom prst="rect">
            <a:avLst/>
          </a:prstGeo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902186" y="5127078"/>
            <a:ext cx="1231491" cy="376853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1096847" y="501071"/>
            <a:ext cx="9782922" cy="1105803"/>
          </a:xfrm>
          <a:prstGeom prst="rect">
            <a:avLst/>
          </a:prstGeo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>
          <a:xfrm>
            <a:off x="11098777" y="6041425"/>
            <a:ext cx="826282" cy="631834"/>
          </a:xfrm>
          <a:prstGeom prst="rect">
            <a:avLst/>
          </a:prstGeom>
        </p:spPr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664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812" y="1914"/>
            <a:ext cx="12190191" cy="68556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8" y="501068"/>
            <a:ext cx="10485554" cy="1105804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>
          <a:xfrm>
            <a:off x="609602" y="6356353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>
          <a:xfrm>
            <a:off x="11098777" y="6041425"/>
            <a:ext cx="826282" cy="631834"/>
          </a:xfrm>
          <a:prstGeom prst="rect">
            <a:avLst/>
          </a:prstGeom>
        </p:spPr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>
          <a:xfrm>
            <a:off x="4165603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72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33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3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p14:dur="0" advClick="0" advTm="7000"/>
    </mc:Choice>
    <mc:Fallback xmlns="">
      <p:transition advClick="0" advTm="7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46">
          <p15:clr>
            <a:srgbClr val="F26B43"/>
          </p15:clr>
        </p15:guide>
        <p15:guide id="3" orient="horz" pos="3974">
          <p15:clr>
            <a:srgbClr val="F26B43"/>
          </p15:clr>
        </p15:guide>
        <p15:guide id="4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66890&amp;dst=26420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94119&amp;dst=100154" TargetMode="External"/><Relationship Id="rId3" Type="http://schemas.openxmlformats.org/officeDocument/2006/relationships/hyperlink" Target="https://login.consultant.ru/link/?req=doc&amp;base=LAW&amp;n=494119&amp;dst=100133" TargetMode="External"/><Relationship Id="rId7" Type="http://schemas.openxmlformats.org/officeDocument/2006/relationships/hyperlink" Target="https://login.consultant.ru/link/?req=doc&amp;base=LAW&amp;n=494119&amp;dst=100142" TargetMode="External"/><Relationship Id="rId2" Type="http://schemas.openxmlformats.org/officeDocument/2006/relationships/hyperlink" Target="https://login.consultant.ru/link/?req=doc&amp;base=LAW&amp;n=494119&amp;dst=100128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login.consultant.ru/link/?req=doc&amp;base=LAW&amp;n=493219&amp;dst=26429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s://login.consultant.ru/link/?req=doc&amp;base=LAW&amp;n=494119&amp;dst=100136" TargetMode="External"/><Relationship Id="rId10" Type="http://schemas.openxmlformats.org/officeDocument/2006/relationships/image" Target="../media/image9.png"/><Relationship Id="rId4" Type="http://schemas.openxmlformats.org/officeDocument/2006/relationships/hyperlink" Target="https://login.consultant.ru/link/?req=doc&amp;base=LAW&amp;n=494119&amp;dst=100134" TargetMode="External"/><Relationship Id="rId9" Type="http://schemas.openxmlformats.org/officeDocument/2006/relationships/hyperlink" Target="https://login.consultant.ru/link/?req=doc&amp;base=LAW&amp;n=494119&amp;dst=100156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sa.gov.ru/use-of-technology/elektronnye-reestryy/reestr-klassifitsirovannykh-obektov-gostinitsy-i-inye-sredstva-razmeshcheniya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4480" y="429752"/>
            <a:ext cx="1749441" cy="1438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00580" y="2906515"/>
            <a:ext cx="10098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33CC"/>
                </a:solidFill>
                <a:latin typeface="Golos Text" panose="020B0604020202020204" charset="0"/>
                <a:ea typeface="Golos Text" panose="020B0604020202020204" charset="0"/>
                <a:cs typeface="Times New Roman" panose="02020603050405020304" pitchFamily="18" charset="0"/>
              </a:rPr>
              <a:t>Введение в действие и порядок исчисления ТУРИСТИЧЕСКОГО НАЛОГА</a:t>
            </a:r>
          </a:p>
          <a:p>
            <a:pPr algn="ctr"/>
            <a:endParaRPr lang="ru-RU" sz="3200" b="1" dirty="0">
              <a:solidFill>
                <a:srgbClr val="0033CC"/>
              </a:solidFill>
              <a:latin typeface="Golos Text" panose="020B0604020202020204" charset="0"/>
              <a:ea typeface="Golos Text" panose="020B060402020202020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35307" y="545935"/>
            <a:ext cx="87846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33CC"/>
                </a:solidFill>
                <a:latin typeface="Golos Text" panose="020B0604020202020204" charset="0"/>
                <a:ea typeface="Golos Text" panose="020B0604020202020204" charset="0"/>
                <a:cs typeface="Times New Roman" panose="02020603050405020304" pitchFamily="18" charset="0"/>
              </a:rPr>
              <a:t>Управление ФНС России по РД</a:t>
            </a:r>
          </a:p>
        </p:txBody>
      </p:sp>
    </p:spTree>
    <p:extLst>
      <p:ext uri="{BB962C8B-B14F-4D97-AF65-F5344CB8AC3E}">
        <p14:creationId xmlns:p14="http://schemas.microsoft.com/office/powerpoint/2010/main" val="2453575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87829" y="1005982"/>
            <a:ext cx="11064238" cy="4829253"/>
          </a:xfrm>
        </p:spPr>
        <p:txBody>
          <a:bodyPr/>
          <a:lstStyle/>
          <a:p>
            <a:pPr algn="ctr"/>
            <a:r>
              <a:rPr lang="ru-RU" sz="1800" i="1" dirty="0">
                <a:latin typeface="+mn-lt"/>
              </a:rPr>
              <a:t>Пример исчисления налога при заключении договора с ЛЬГОТНОЙ КАТЕГОРИЕЙ</a:t>
            </a:r>
          </a:p>
          <a:p>
            <a:pPr marL="0" algn="just"/>
            <a:endParaRPr lang="ru-RU" sz="1800" b="0" i="1" dirty="0"/>
          </a:p>
          <a:p>
            <a:pPr marL="0" algn="just">
              <a:lnSpc>
                <a:spcPct val="114000"/>
              </a:lnSpc>
            </a:pPr>
            <a:r>
              <a:rPr lang="ru-RU" sz="1800" b="0" i="1" dirty="0"/>
              <a:t>        Семья из 3-х человек проживала в гостинице 5 дней.</a:t>
            </a:r>
          </a:p>
          <a:p>
            <a:pPr marL="0" algn="just">
              <a:lnSpc>
                <a:spcPct val="114000"/>
              </a:lnSpc>
            </a:pPr>
            <a:r>
              <a:rPr lang="ru-RU" sz="1800" b="0" i="1" dirty="0"/>
              <a:t>        Стоимость номера в сутки составляет 4 000 руб. (без НДС). Стоимость услуг по временному проживанию за 5 дней составила 20 000 руб. </a:t>
            </a:r>
            <a:r>
              <a:rPr lang="ru-RU" sz="1800" i="1" dirty="0"/>
              <a:t>Договор</a:t>
            </a:r>
            <a:r>
              <a:rPr lang="ru-RU" sz="1800" b="0" i="1" dirty="0"/>
              <a:t> на оказание услуг по временному проживанию  </a:t>
            </a:r>
            <a:r>
              <a:rPr lang="ru-RU" sz="1800" i="1" dirty="0"/>
              <a:t>заключен</a:t>
            </a:r>
            <a:r>
              <a:rPr lang="ru-RU" sz="1800" b="0" i="1" dirty="0"/>
              <a:t> с отцом, предоставившем </a:t>
            </a:r>
            <a:r>
              <a:rPr lang="ru-RU" sz="1800" i="1" dirty="0"/>
              <a:t>удостоверение ветерана боевых действий.</a:t>
            </a:r>
          </a:p>
          <a:p>
            <a:pPr>
              <a:lnSpc>
                <a:spcPct val="114000"/>
              </a:lnSpc>
            </a:pPr>
            <a:r>
              <a:rPr lang="ru-RU" sz="1800" b="0" i="1" dirty="0">
                <a:latin typeface="+mn-lt"/>
              </a:rPr>
              <a:t>П.2 ст. 418.4 НК РФ - в налоговую базу по туристическому налогу НЕ включается стоимость услуги по временному проживанию, оказываемой физическим лицам, относящимся к одной из льготных категорий.</a:t>
            </a:r>
          </a:p>
          <a:p>
            <a:pPr marL="361950" indent="82550">
              <a:lnSpc>
                <a:spcPct val="114000"/>
              </a:lnSpc>
            </a:pPr>
            <a:r>
              <a:rPr lang="ru-RU" sz="1800" b="0" i="1" dirty="0"/>
              <a:t>Таким образом, стоимость оказанной услуги по проживанию в указанном примере </a:t>
            </a:r>
          </a:p>
          <a:p>
            <a:pPr marL="0">
              <a:lnSpc>
                <a:spcPct val="114000"/>
              </a:lnSpc>
            </a:pPr>
            <a:r>
              <a:rPr lang="ru-RU" sz="1800" i="1" dirty="0">
                <a:solidFill>
                  <a:srgbClr val="0000FF"/>
                </a:solidFill>
              </a:rPr>
              <a:t>НЕ будет включена </a:t>
            </a:r>
            <a:r>
              <a:rPr lang="ru-RU" sz="1800" b="0" i="1" dirty="0"/>
              <a:t>гостиницей </a:t>
            </a:r>
            <a:r>
              <a:rPr lang="ru-RU" sz="1800" i="1" dirty="0">
                <a:solidFill>
                  <a:srgbClr val="0000FF"/>
                </a:solidFill>
              </a:rPr>
              <a:t>в налоговую базу </a:t>
            </a:r>
            <a:r>
              <a:rPr lang="ru-RU" sz="1800" b="0" i="1" dirty="0"/>
              <a:t>по туристическому налогу.</a:t>
            </a:r>
          </a:p>
          <a:p>
            <a:pPr marL="0" indent="361950"/>
            <a:endParaRPr lang="ru-RU" sz="1800" b="0" i="1" dirty="0">
              <a:solidFill>
                <a:srgbClr val="0000FF"/>
              </a:solidFill>
            </a:endParaRPr>
          </a:p>
          <a:p>
            <a:pPr marL="0" indent="361950"/>
            <a:r>
              <a:rPr lang="ru-RU" sz="1800" b="0" i="1" dirty="0">
                <a:solidFill>
                  <a:srgbClr val="0000FF"/>
                </a:solidFill>
              </a:rPr>
              <a:t>                                                            </a:t>
            </a:r>
            <a:r>
              <a:rPr lang="ru-RU" sz="1800" b="0" dirty="0">
                <a:solidFill>
                  <a:srgbClr val="0000FF"/>
                </a:solidFill>
              </a:rPr>
              <a:t>Письмо Минфина России от 17.10.2024 N 03-05-08/100577</a:t>
            </a:r>
          </a:p>
          <a:p>
            <a:pPr marL="0" indent="361950"/>
            <a:endParaRPr lang="ru-RU" sz="1800" b="0" i="1" dirty="0"/>
          </a:p>
          <a:p>
            <a:endParaRPr lang="ru-RU" b="0" dirty="0">
              <a:hlinkClick r:id="rId2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847" y="357380"/>
            <a:ext cx="9782922" cy="3480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1280161" y="770709"/>
            <a:ext cx="10032274" cy="875210"/>
          </a:xfrm>
          <a:prstGeom prst="horizontalScroll">
            <a:avLst>
              <a:gd name="adj" fmla="val 25000"/>
            </a:avLst>
          </a:prstGeom>
          <a:noFill/>
          <a:ln w="222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9</a:t>
            </a:fld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678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10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162" y="357379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07192" y="784309"/>
            <a:ext cx="10727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Исчисление налога производится </a:t>
            </a:r>
            <a:r>
              <a:rPr lang="ru-RU" sz="2400" b="1" dirty="0"/>
              <a:t>в момент </a:t>
            </a:r>
            <a:r>
              <a:rPr lang="ru-RU" sz="2400" dirty="0"/>
              <a:t>осуществления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полного расчета </a:t>
            </a:r>
            <a:r>
              <a:rPr lang="ru-RU" sz="2400" dirty="0"/>
              <a:t>за проживание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3475" y="1615306"/>
            <a:ext cx="111528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b="1" i="1" dirty="0"/>
              <a:t>Пример :</a:t>
            </a:r>
          </a:p>
          <a:p>
            <a:pPr algn="just"/>
            <a:r>
              <a:rPr lang="ru-RU" i="1" u="sng" dirty="0"/>
              <a:t>В марте </a:t>
            </a:r>
            <a:r>
              <a:rPr lang="ru-RU" i="1" dirty="0"/>
              <a:t>2025 года гражданин </a:t>
            </a:r>
            <a:r>
              <a:rPr lang="ru-RU" i="1" u="sng" dirty="0"/>
              <a:t>авансом</a:t>
            </a:r>
            <a:r>
              <a:rPr lang="ru-RU" i="1" dirty="0"/>
              <a:t> оплатил 50% услуги по временному проживанию в гостинице </a:t>
            </a:r>
            <a:r>
              <a:rPr lang="ru-RU" i="1" u="sng" dirty="0"/>
              <a:t>в июле 2025 </a:t>
            </a:r>
            <a:r>
              <a:rPr lang="ru-RU" i="1" dirty="0"/>
              <a:t>года. </a:t>
            </a:r>
          </a:p>
          <a:p>
            <a:pPr algn="just"/>
            <a:r>
              <a:rPr lang="ru-RU" i="1" dirty="0"/>
              <a:t>В </a:t>
            </a:r>
            <a:r>
              <a:rPr lang="ru-RU" b="1" i="1" dirty="0">
                <a:solidFill>
                  <a:srgbClr val="0000FF"/>
                </a:solidFill>
              </a:rPr>
              <a:t>июне</a:t>
            </a:r>
            <a:r>
              <a:rPr lang="ru-RU" i="1" dirty="0"/>
              <a:t> он произвел </a:t>
            </a:r>
            <a:r>
              <a:rPr lang="ru-RU" b="1" i="1" dirty="0">
                <a:solidFill>
                  <a:srgbClr val="0000FF"/>
                </a:solidFill>
              </a:rPr>
              <a:t>полный расчет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/>
              <a:t>за услуги по временному проживанию - внёс оставшиеся 50%. </a:t>
            </a:r>
          </a:p>
          <a:p>
            <a:pPr algn="just"/>
            <a:r>
              <a:rPr lang="ru-RU" i="1" dirty="0"/>
              <a:t>Туристический налог в этом случае необходимо исчислить </a:t>
            </a:r>
            <a:r>
              <a:rPr lang="ru-RU" b="1" i="1" dirty="0">
                <a:solidFill>
                  <a:srgbClr val="0000FF"/>
                </a:solidFill>
              </a:rPr>
              <a:t>во II квартале 2025 года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1515" y="3857730"/>
            <a:ext cx="1098298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</a:rPr>
              <a:t>Налоговая декларация:</a:t>
            </a:r>
            <a:r>
              <a:rPr lang="ru-RU" sz="2200" dirty="0"/>
              <a:t> в налоговый орган по месту учета средства размещения 25 числа первого месяца следующего за отчетным кварталом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/>
              <a:t>НАЛОГ исчисляется - </a:t>
            </a:r>
            <a:r>
              <a:rPr lang="ru-RU" sz="2200" b="1" dirty="0"/>
              <a:t>по каждому ОКТМО, </a:t>
            </a:r>
            <a:r>
              <a:rPr lang="ru-RU" sz="2200" dirty="0"/>
              <a:t>т.е. по каждому муниципальному образованию, на территории которого расположено средство размещения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636541" y="5738927"/>
            <a:ext cx="11139743" cy="6771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ru-RU" sz="2200" b="1" dirty="0">
                <a:solidFill>
                  <a:srgbClr val="FF0000"/>
                </a:solidFill>
              </a:rPr>
              <a:t>Уплата налога</a:t>
            </a:r>
            <a:r>
              <a:rPr lang="ru-RU" sz="2200" dirty="0">
                <a:solidFill>
                  <a:srgbClr val="FF0000"/>
                </a:solidFill>
              </a:rPr>
              <a:t>: </a:t>
            </a:r>
            <a:r>
              <a:rPr lang="ru-RU" sz="2200" dirty="0"/>
              <a:t>в составе </a:t>
            </a:r>
            <a:r>
              <a:rPr lang="ru-RU" sz="2200" b="1" dirty="0">
                <a:solidFill>
                  <a:srgbClr val="FF0000"/>
                </a:solidFill>
              </a:rPr>
              <a:t> ЕНП </a:t>
            </a:r>
            <a:r>
              <a:rPr lang="ru-RU" sz="2200" dirty="0"/>
              <a:t>не позднее </a:t>
            </a:r>
            <a:r>
              <a:rPr lang="ru-RU" sz="2200" b="1" dirty="0"/>
              <a:t>28 числа </a:t>
            </a:r>
            <a:r>
              <a:rPr lang="ru-RU" sz="2200" dirty="0"/>
              <a:t>первого месяца следующего квартала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623475" y="3431079"/>
            <a:ext cx="4933904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</a:rPr>
              <a:t>Налоговый период</a:t>
            </a:r>
            <a:r>
              <a:rPr lang="ru-RU" sz="2200" dirty="0">
                <a:solidFill>
                  <a:srgbClr val="FF0000"/>
                </a:solidFill>
              </a:rPr>
              <a:t>:</a:t>
            </a:r>
            <a:r>
              <a:rPr lang="ru-RU" sz="2200" dirty="0"/>
              <a:t> квартал</a:t>
            </a:r>
          </a:p>
        </p:txBody>
      </p:sp>
    </p:spTree>
    <p:extLst>
      <p:ext uri="{BB962C8B-B14F-4D97-AF65-F5344CB8AC3E}">
        <p14:creationId xmlns:p14="http://schemas.microsoft.com/office/powerpoint/2010/main" val="359760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11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716" y="296523"/>
            <a:ext cx="9782922" cy="5047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7629" y="765948"/>
            <a:ext cx="11129569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FF0000"/>
                </a:solidFill>
              </a:rPr>
              <a:t>Налоговая декларация: </a:t>
            </a:r>
            <a:r>
              <a:rPr lang="ru-RU" sz="2200" b="1" dirty="0"/>
              <a:t>Приказ ФНС России от 05.11.2024 N ЕД-7-3/992@</a:t>
            </a:r>
          </a:p>
          <a:p>
            <a:pPr algn="just"/>
            <a:r>
              <a:rPr lang="ru-RU" sz="1900" dirty="0"/>
              <a:t>(форма, порядок заполнения, формат представления)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34102" y="1370373"/>
            <a:ext cx="42367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Рекомендуемая </a:t>
            </a:r>
            <a:r>
              <a:rPr lang="ru-RU" b="1" dirty="0"/>
              <a:t>последовательность</a:t>
            </a:r>
            <a:r>
              <a:rPr lang="ru-RU" dirty="0"/>
              <a:t> заполнения:</a:t>
            </a:r>
          </a:p>
          <a:p>
            <a:r>
              <a:rPr lang="ru-RU" dirty="0">
                <a:solidFill>
                  <a:srgbClr val="0000FF"/>
                </a:solidFill>
              </a:rPr>
              <a:t>Раздел 2</a:t>
            </a:r>
          </a:p>
          <a:p>
            <a:r>
              <a:rPr lang="ru-RU" dirty="0">
                <a:solidFill>
                  <a:srgbClr val="0000FF"/>
                </a:solidFill>
              </a:rPr>
              <a:t>Раздел 1</a:t>
            </a:r>
          </a:p>
          <a:p>
            <a:r>
              <a:rPr lang="ru-RU" dirty="0">
                <a:solidFill>
                  <a:srgbClr val="0000FF"/>
                </a:solidFill>
              </a:rPr>
              <a:t>Титульный лист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6062" y="1622418"/>
            <a:ext cx="874175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FF"/>
                </a:solidFill>
              </a:rPr>
              <a:t>Титульный лист</a:t>
            </a:r>
          </a:p>
          <a:p>
            <a:r>
              <a:rPr lang="ru-RU" dirty="0"/>
              <a:t>  </a:t>
            </a:r>
          </a:p>
          <a:p>
            <a:r>
              <a:rPr lang="ru-RU" dirty="0">
                <a:solidFill>
                  <a:srgbClr val="0000FF"/>
                </a:solidFill>
              </a:rPr>
              <a:t>Раздел 1.</a:t>
            </a:r>
            <a:r>
              <a:rPr lang="ru-RU" dirty="0"/>
              <a:t> Сумма налога, подлежащая уплате в бюджет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КБК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код по ОКТМО </a:t>
            </a:r>
            <a:r>
              <a:rPr lang="ru-RU" b="1" dirty="0"/>
              <a:t>по месту нахождения средства размещения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Сумма налога в разрезе каждого ОКТМО</a:t>
            </a:r>
          </a:p>
          <a:p>
            <a:endParaRPr lang="ru-RU" dirty="0"/>
          </a:p>
          <a:p>
            <a:r>
              <a:rPr lang="ru-RU" dirty="0">
                <a:solidFill>
                  <a:srgbClr val="0000FF"/>
                </a:solidFill>
              </a:rPr>
              <a:t>Раздел 2</a:t>
            </a:r>
            <a:r>
              <a:rPr lang="ru-RU" dirty="0"/>
              <a:t>. Сведения об объектах налогообложения и </a:t>
            </a:r>
            <a:r>
              <a:rPr lang="ru-RU" b="1" dirty="0"/>
              <a:t>расчет суммы налога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отдельно </a:t>
            </a:r>
            <a:r>
              <a:rPr lang="ru-RU" b="1" dirty="0"/>
              <a:t>по каждому средству </a:t>
            </a:r>
            <a:r>
              <a:rPr lang="ru-RU" dirty="0"/>
              <a:t>размещения (номер в Реестре,  название, адрес, категория, ОКТМО и т.д.)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Стоимость услуг, количество ФЛ, необлагаемая стоимость, количество ФЛ-льготников, расчет налога по ставке и минимальный налог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702689" y="5822366"/>
            <a:ext cx="4254882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</a:rPr>
              <a:t>Налоговый период</a:t>
            </a:r>
            <a:r>
              <a:rPr lang="ru-RU" sz="2000" dirty="0">
                <a:solidFill>
                  <a:srgbClr val="FF0000"/>
                </a:solidFill>
              </a:rPr>
              <a:t>:</a:t>
            </a:r>
            <a:r>
              <a:rPr lang="ru-RU" sz="2000" dirty="0"/>
              <a:t> квартал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4712084" y="5674517"/>
            <a:ext cx="6439988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000" b="1" dirty="0">
                <a:solidFill>
                  <a:srgbClr val="FF0000"/>
                </a:solidFill>
              </a:rPr>
              <a:t>Срок представления</a:t>
            </a:r>
            <a:r>
              <a:rPr lang="ru-RU" sz="2000" dirty="0">
                <a:solidFill>
                  <a:srgbClr val="FF0000"/>
                </a:solidFill>
              </a:rPr>
              <a:t>:</a:t>
            </a:r>
            <a:r>
              <a:rPr lang="ru-RU" sz="2000" dirty="0"/>
              <a:t> </a:t>
            </a:r>
          </a:p>
          <a:p>
            <a:pPr algn="just"/>
            <a:r>
              <a:rPr lang="ru-RU" sz="2000" b="1" dirty="0"/>
              <a:t>25 число месяца</a:t>
            </a:r>
            <a:r>
              <a:rPr lang="ru-RU" sz="2000" dirty="0"/>
              <a:t>, следующего за окончанием квартала (25.04, 25.07, 25.10, 25.01)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7821039" y="1305905"/>
            <a:ext cx="4066159" cy="1632856"/>
          </a:xfrm>
          <a:prstGeom prst="wedgeRoundRectCallou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663500" y="5213087"/>
            <a:ext cx="10606139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Представляется</a:t>
            </a:r>
            <a:r>
              <a:rPr lang="ru-RU" sz="2000" dirty="0"/>
              <a:t> в налоговый орган </a:t>
            </a:r>
            <a:r>
              <a:rPr lang="ru-RU" sz="2000" b="1" dirty="0"/>
              <a:t>по месту нахождения средства размещения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96401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12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99" y="279540"/>
            <a:ext cx="9782922" cy="5047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07192" y="653680"/>
            <a:ext cx="107273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</a:rPr>
              <a:t>Налоговая декларация: </a:t>
            </a:r>
            <a:r>
              <a:rPr lang="ru-RU" sz="2200" dirty="0"/>
              <a:t>Приказ ФНС России от 05.11.2024 N ЕД-7-3/992@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05394" y="1111325"/>
            <a:ext cx="109336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000FF"/>
                </a:solidFill>
              </a:rPr>
              <a:t>Раздел 2</a:t>
            </a:r>
            <a:r>
              <a:rPr lang="ru-RU" sz="2200" dirty="0"/>
              <a:t>. </a:t>
            </a:r>
            <a:r>
              <a:rPr lang="ru-RU" sz="2200" b="1" dirty="0"/>
              <a:t>Сведения об объектах налогообложения и расчет суммы налога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29992" y="1513565"/>
            <a:ext cx="8813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Расчет налога - вторая страница </a:t>
            </a:r>
            <a:r>
              <a:rPr lang="ru-RU" i="1" dirty="0">
                <a:hlinkClick r:id="rId2"/>
              </a:rPr>
              <a:t>раздела. 2.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5394" y="1833444"/>
            <a:ext cx="111543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общая стоимость оказанных услуг </a:t>
            </a:r>
            <a:r>
              <a:rPr lang="ru-RU" dirty="0">
                <a:hlinkClick r:id="rId3"/>
              </a:rPr>
              <a:t>(строка 070)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количество физ. лиц </a:t>
            </a:r>
            <a:r>
              <a:rPr lang="ru-RU" dirty="0">
                <a:hlinkClick r:id="rId4"/>
              </a:rPr>
              <a:t>(строка 075)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необлагаемая стоимость услуг </a:t>
            </a:r>
            <a:r>
              <a:rPr lang="ru-RU" dirty="0">
                <a:hlinkClick r:id="rId5"/>
              </a:rPr>
              <a:t>(строка 080),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(строка 086)</a:t>
            </a:r>
            <a:endParaRPr lang="ru-RU" u="sng" dirty="0">
              <a:solidFill>
                <a:schemeClr val="accent2">
                  <a:lumMod val="75000"/>
                </a:schemeClr>
              </a:solidFill>
              <a:hlinkClick r:id="rId5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количество ФЛ-льготников по общим </a:t>
            </a:r>
            <a:r>
              <a:rPr lang="ru-RU" u="sng" dirty="0"/>
              <a:t>льготам НК РФ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строка 085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количество ФЛ-льготников по </a:t>
            </a:r>
            <a:r>
              <a:rPr lang="ru-RU" u="sng" dirty="0"/>
              <a:t>местным льготам</a:t>
            </a:r>
            <a:r>
              <a:rPr lang="ru-RU" u="sng" dirty="0">
                <a:hlinkClick r:id="rId6"/>
              </a:rPr>
              <a:t> </a:t>
            </a:r>
            <a:r>
              <a:rPr lang="ru-RU" dirty="0">
                <a:hlinkClick r:id="rId7"/>
              </a:rPr>
              <a:t>(строка 087)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стоимость услуг, по которым исчислен минимальный налог (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строка 090)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Общая сумма </a:t>
            </a:r>
            <a:r>
              <a:rPr lang="ru-RU" u="sng" dirty="0"/>
              <a:t>налоговой базы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(стр. 100):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сумма налога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(стр. 120)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сумма минимального налога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(стр. 130)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сумму налога, на которую установлена </a:t>
            </a:r>
            <a:r>
              <a:rPr lang="ru-RU" u="sng" dirty="0"/>
              <a:t>льгота для гостиниц</a:t>
            </a:r>
            <a:r>
              <a:rPr lang="ru-RU" dirty="0">
                <a:hlinkClick r:id="rId8"/>
              </a:rPr>
              <a:t>(строка 140)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Сумма </a:t>
            </a:r>
            <a:r>
              <a:rPr lang="ru-RU" u="sng" dirty="0"/>
              <a:t>налога к уплате </a:t>
            </a:r>
            <a:r>
              <a:rPr lang="ru-RU" dirty="0"/>
              <a:t>в бюджет </a:t>
            </a:r>
            <a:r>
              <a:rPr lang="ru-RU" dirty="0">
                <a:hlinkClick r:id="rId9"/>
              </a:rPr>
              <a:t>(строка 150)</a:t>
            </a:r>
            <a:r>
              <a:rPr lang="ru-RU" dirty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11" name="Консультант Плюс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916" y="3840479"/>
            <a:ext cx="7570454" cy="7707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Консультант Плюс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26" y="5826035"/>
            <a:ext cx="4457963" cy="75651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Стрелка вправо 12"/>
          <p:cNvSpPr/>
          <p:nvPr/>
        </p:nvSpPr>
        <p:spPr>
          <a:xfrm>
            <a:off x="5637447" y="6080761"/>
            <a:ext cx="744584" cy="95533"/>
          </a:xfrm>
          <a:prstGeom prst="rightArrow">
            <a:avLst/>
          </a:prstGeom>
          <a:solidFill>
            <a:schemeClr val="accent1"/>
          </a:solidFill>
          <a:ln w="25400">
            <a:solidFill>
              <a:srgbClr val="0000FF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07292" y="5943861"/>
            <a:ext cx="4017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Переносится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в стр. 020 </a:t>
            </a:r>
            <a:r>
              <a:rPr lang="ru-RU" dirty="0"/>
              <a:t>Раздела 1</a:t>
            </a:r>
          </a:p>
        </p:txBody>
      </p:sp>
    </p:spTree>
    <p:extLst>
      <p:ext uri="{BB962C8B-B14F-4D97-AF65-F5344CB8AC3E}">
        <p14:creationId xmlns:p14="http://schemas.microsoft.com/office/powerpoint/2010/main" val="1032268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 txBox="1">
            <a:spLocks/>
          </p:cNvSpPr>
          <p:nvPr/>
        </p:nvSpPr>
        <p:spPr>
          <a:xfrm>
            <a:off x="1370457" y="379659"/>
            <a:ext cx="10004077" cy="38779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1600" b="1" kern="1200" cap="all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+mj-cs"/>
              </a:defRPr>
            </a:lvl1pPr>
          </a:lstStyle>
          <a:p>
            <a:pPr algn="ctr"/>
            <a:r>
              <a:rPr lang="ru-RU" sz="2800" dirty="0">
                <a:solidFill>
                  <a:srgbClr val="0000FF"/>
                </a:solidFill>
              </a:rPr>
              <a:t>ТУРИСТИЧЕСКИЙ НАЛОГ на территории РД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2960" y="915947"/>
            <a:ext cx="10989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00FF"/>
                </a:solidFill>
              </a:rPr>
              <a:t>Действует на территории РД </a:t>
            </a:r>
            <a:r>
              <a:rPr lang="ru-RU" sz="2400" dirty="0"/>
              <a:t>9 городов, 11 районов и 150 сельских поселений.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2901" y="2342047"/>
            <a:ext cx="10879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Налоговая ставка на 2025 год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  <a:r>
              <a:rPr lang="ru-RU" sz="2400" dirty="0">
                <a:solidFill>
                  <a:srgbClr val="0000FF"/>
                </a:solidFill>
              </a:rPr>
              <a:t>1%</a:t>
            </a:r>
          </a:p>
          <a:p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8455" y="3009832"/>
            <a:ext cx="1043400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Дополнительные ЛЬГОТЫ (распространенные категории):</a:t>
            </a:r>
          </a:p>
          <a:p>
            <a:pPr algn="ctr"/>
            <a:endParaRPr lang="ru-RU" sz="1200" b="1" dirty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ФЛ, проживающие на территории  МО;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Дети до 14 (18) лет;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Пенсионеры;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Члены многодетной семьи (имеющие трех и более несовершеннолетних детей);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Члены семей участников СВО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rgbClr val="0000FF"/>
                </a:solidFill>
              </a:rPr>
              <a:t>и др. </a:t>
            </a:r>
            <a:r>
              <a:rPr lang="ru-RU" dirty="0"/>
              <a:t>(указаны в МПА МО)</a:t>
            </a:r>
          </a:p>
          <a:p>
            <a:pPr algn="just"/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b="1" dirty="0"/>
              <a:t>Льготы предоставляются </a:t>
            </a:r>
            <a:r>
              <a:rPr lang="ru-RU" b="1" dirty="0">
                <a:solidFill>
                  <a:srgbClr val="0000FF"/>
                </a:solidFill>
              </a:rPr>
              <a:t>ТОЛЬКО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/>
              <a:t>при предъявлении подтверждающих документов</a:t>
            </a:r>
          </a:p>
          <a:p>
            <a:pPr algn="just"/>
            <a:endParaRPr lang="ru-RU" b="1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13</a:t>
            </a:fld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68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14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333" y="357379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75657" y="875467"/>
            <a:ext cx="10175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Официальные РАЗЪЯСНЕНИЯ ФНС России и Минфина России: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92331" y="1397166"/>
            <a:ext cx="106592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200" b="1" dirty="0" err="1">
                <a:solidFill>
                  <a:srgbClr val="0000FF"/>
                </a:solidFill>
              </a:rPr>
              <a:t>nalog</a:t>
            </a:r>
            <a:r>
              <a:rPr lang="ru-RU" sz="2200" b="1" dirty="0">
                <a:solidFill>
                  <a:srgbClr val="0000FF"/>
                </a:solidFill>
              </a:rPr>
              <a:t>.</a:t>
            </a:r>
            <a:r>
              <a:rPr lang="en-US" sz="2200" b="1" dirty="0" err="1">
                <a:solidFill>
                  <a:srgbClr val="0000FF"/>
                </a:solidFill>
              </a:rPr>
              <a:t>gov</a:t>
            </a:r>
            <a:r>
              <a:rPr lang="ru-RU" sz="2200" b="1" dirty="0">
                <a:solidFill>
                  <a:srgbClr val="0000FF"/>
                </a:solidFill>
              </a:rPr>
              <a:t>.</a:t>
            </a:r>
            <a:r>
              <a:rPr lang="en-US" sz="2200" b="1" dirty="0" err="1">
                <a:solidFill>
                  <a:srgbClr val="0000FF"/>
                </a:solidFill>
              </a:rPr>
              <a:t>ru</a:t>
            </a:r>
            <a:r>
              <a:rPr lang="ru-RU" sz="2200" b="1" dirty="0">
                <a:solidFill>
                  <a:srgbClr val="0000FF"/>
                </a:solidFill>
              </a:rPr>
              <a:t> </a:t>
            </a:r>
            <a:r>
              <a:rPr lang="ru-RU" sz="2200" dirty="0"/>
              <a:t>Раздел «Часто задаваемые вопросы»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ФНС России от 25.12.2024 NСД-4-3/14611@ «О порядке определения налоговой базы по туристическому налогу»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ФНС России от 25.12.2024 NСД-4-3/14600@ «О порядке исчисления минимального налога»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ФНС России от 25.12.2024 N СД-4-3/14609@ «О порядке исчисления туристического налога»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ФНС России от 12.11.2024 N СД-4-3/12869@ «О направлении письма Минфина России от 05.11.2024 N 03-05-08/108773»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Минфина России от 08.11.2024 N 03-05-08/109965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Письмо Минфина России от 17.10.2024 N 03-05-08/100577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200" dirty="0"/>
              <a:t>Приказ ФНС России от 05.11.2024 N ЕД-7-3/992@ «Об утверждении формы, порядка заполнения и формата представления налоговой декларации по туристическому налогу в электронной форме»</a:t>
            </a:r>
          </a:p>
        </p:txBody>
      </p:sp>
    </p:spTree>
    <p:extLst>
      <p:ext uri="{BB962C8B-B14F-4D97-AF65-F5344CB8AC3E}">
        <p14:creationId xmlns:p14="http://schemas.microsoft.com/office/powerpoint/2010/main" val="2338425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4284" y="285205"/>
            <a:ext cx="1744584" cy="15435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12674" y="3166106"/>
            <a:ext cx="10004077" cy="126220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7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solidFill>
                  <a:srgbClr val="0000FF"/>
                </a:solidFill>
              </a:rPr>
              <a:t>Благодарим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2146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1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350" y="422694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1048048" y="1152081"/>
            <a:ext cx="5614008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3200" b="1" dirty="0">
                <a:solidFill>
                  <a:srgbClr val="00B050"/>
                </a:solidFill>
              </a:rPr>
              <a:t>Глава 33.1 НК РФ</a:t>
            </a:r>
          </a:p>
          <a:p>
            <a:pPr algn="ctr"/>
            <a:r>
              <a:rPr lang="ru-RU" sz="3200" b="1" dirty="0">
                <a:solidFill>
                  <a:srgbClr val="00B050"/>
                </a:solidFill>
              </a:rPr>
              <a:t>Статьи 418.1-418.9 НК РФ</a:t>
            </a:r>
            <a:endParaRPr lang="ru-RU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7199730" y="1152080"/>
            <a:ext cx="4237240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с 01.01.2025 </a:t>
            </a:r>
          </a:p>
          <a:p>
            <a:pPr algn="ctr"/>
            <a:r>
              <a:rPr lang="ru-RU" sz="3200" b="1" dirty="0">
                <a:solidFill>
                  <a:srgbClr val="0000FF"/>
                </a:solidFill>
              </a:rPr>
              <a:t>местный налог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6709" y="2510422"/>
            <a:ext cx="58235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Введение в действие</a:t>
            </a:r>
          </a:p>
          <a:p>
            <a:r>
              <a:rPr lang="ru-RU" sz="2400" dirty="0"/>
              <a:t>Налоговые ставки </a:t>
            </a:r>
          </a:p>
          <a:p>
            <a:r>
              <a:rPr lang="ru-RU" sz="2400" dirty="0"/>
              <a:t>Дополнительные налоговые льготы</a:t>
            </a:r>
          </a:p>
          <a:p>
            <a:r>
              <a:rPr lang="ru-RU" sz="2400" dirty="0"/>
              <a:t>Прекращение действия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662056" y="2671829"/>
            <a:ext cx="518054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Нормативно-правовой документ</a:t>
            </a:r>
          </a:p>
          <a:p>
            <a:pPr algn="ctr"/>
            <a:r>
              <a:rPr lang="ru-RU" sz="2400" b="1" dirty="0">
                <a:solidFill>
                  <a:srgbClr val="0000FF"/>
                </a:solidFill>
              </a:rPr>
              <a:t>муниципального образования</a:t>
            </a:r>
          </a:p>
          <a:p>
            <a:pPr algn="ctr"/>
            <a:r>
              <a:rPr lang="ru-RU" sz="2000" dirty="0"/>
              <a:t>(НПА МО)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6043102" y="2463170"/>
            <a:ext cx="538649" cy="1695290"/>
          </a:xfrm>
          <a:prstGeom prst="rightBrace">
            <a:avLst/>
          </a:prstGeom>
          <a:gradFill>
            <a:gsLst>
              <a:gs pos="0">
                <a:schemeClr val="bg1">
                  <a:alpha val="99000"/>
                </a:schemeClr>
              </a:gs>
              <a:gs pos="41000">
                <a:schemeClr val="bg1">
                  <a:alpha val="0"/>
                </a:schemeClr>
              </a:gs>
            </a:gsLst>
            <a:lin ang="3600000" scaled="0"/>
          </a:gradFill>
          <a:ln w="28575">
            <a:solidFill>
              <a:srgbClr val="0000FF"/>
            </a:solidFill>
            <a:prstDash val="solid"/>
            <a:tail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52743" y="4209977"/>
            <a:ext cx="1016290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Подлежит исчислению и уплате </a:t>
            </a:r>
            <a:r>
              <a:rPr lang="ru-RU" sz="2400" u="sng" dirty="0">
                <a:solidFill>
                  <a:srgbClr val="0000FF"/>
                </a:solidFill>
              </a:rPr>
              <a:t>на территории </a:t>
            </a:r>
            <a:r>
              <a:rPr lang="ru-RU" sz="2400" dirty="0"/>
              <a:t>муниципального образования, </a:t>
            </a:r>
            <a:r>
              <a:rPr lang="ru-RU" sz="2400" u="sng" dirty="0">
                <a:solidFill>
                  <a:srgbClr val="0000FF"/>
                </a:solidFill>
              </a:rPr>
              <a:t>принявшего НПА о введении </a:t>
            </a:r>
            <a:r>
              <a:rPr lang="ru-RU" sz="2400" dirty="0"/>
              <a:t>туристического налога</a:t>
            </a:r>
          </a:p>
          <a:p>
            <a:pPr algn="ctr"/>
            <a:endParaRPr lang="ru-RU" dirty="0">
              <a:solidFill>
                <a:srgbClr val="0000FF"/>
              </a:solidFill>
            </a:endParaRPr>
          </a:p>
          <a:p>
            <a:pPr algn="ctr"/>
            <a:r>
              <a:rPr lang="ru-RU" sz="2400" dirty="0"/>
              <a:t>В разных муниципальных образованиях могут быть установлены</a:t>
            </a:r>
          </a:p>
          <a:p>
            <a:pPr algn="ctr"/>
            <a:r>
              <a:rPr lang="ru-RU" sz="2400" u="sng" dirty="0">
                <a:solidFill>
                  <a:srgbClr val="0000FF"/>
                </a:solidFill>
              </a:rPr>
              <a:t>разные ставки и льготы</a:t>
            </a:r>
            <a:endParaRPr lang="ru-RU" sz="200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5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649197" y="216231"/>
            <a:ext cx="4752704" cy="511863"/>
          </a:xfrm>
          <a:prstGeom prst="wedgeRoundRectCallou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9197" y="327884"/>
            <a:ext cx="532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КТО УПЛАЧИВАЕТ?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881058" y="3318972"/>
            <a:ext cx="2196244" cy="17074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rgbClr val="0000FF"/>
                </a:solidFill>
              </a:rPr>
              <a:t>к средствам размещения </a:t>
            </a:r>
          </a:p>
          <a:p>
            <a:pPr algn="ctr"/>
            <a:r>
              <a:rPr lang="ru-RU" b="1" dirty="0">
                <a:solidFill>
                  <a:srgbClr val="0000FF"/>
                </a:solidFill>
              </a:rPr>
              <a:t>НЕ относятся жилые помещения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7005" y="2004429"/>
            <a:ext cx="502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</a:rPr>
              <a:t>1.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68137" y="2814858"/>
            <a:ext cx="110642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ПОНЯТИЯ </a:t>
            </a:r>
            <a:r>
              <a:rPr lang="ru-RU" b="1" dirty="0"/>
              <a:t>- </a:t>
            </a:r>
            <a:r>
              <a:rPr lang="ru-RU" b="1" dirty="0">
                <a:solidFill>
                  <a:srgbClr val="0000FF"/>
                </a:solidFill>
              </a:rPr>
              <a:t>ФЗ  №132-ФЗ "Об основах туристской деятельности в Российской Федерации»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63088" y="3461189"/>
            <a:ext cx="87657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С 01.03.2025г. </a:t>
            </a:r>
            <a:r>
              <a:rPr lang="ru-RU" sz="2000" b="1" dirty="0"/>
              <a:t>НОВОЕ ПОЛОЖЕНИЕ О КЛАССИФИКАЦИИ СРЕДСТВ РАЗМЕЩЕНИЯ </a:t>
            </a:r>
          </a:p>
          <a:p>
            <a:pPr algn="ctr"/>
            <a:r>
              <a:rPr lang="ru-RU" sz="2000" dirty="0"/>
              <a:t>Устанавливаются обязательные </a:t>
            </a:r>
            <a:r>
              <a:rPr lang="ru-RU" sz="2000" b="1" dirty="0"/>
              <a:t>требования</a:t>
            </a:r>
            <a:r>
              <a:rPr lang="ru-RU" sz="2000" dirty="0"/>
              <a:t> к типам средств размещения и базовые требования к их категориям.  </a:t>
            </a:r>
          </a:p>
          <a:p>
            <a:pPr algn="ctr"/>
            <a:endParaRPr lang="ru-RU" sz="2000" dirty="0"/>
          </a:p>
          <a:p>
            <a:pPr algn="ctr"/>
            <a:r>
              <a:rPr lang="ru-RU" sz="2000" dirty="0"/>
              <a:t>С 2025г. - все средства размещения </a:t>
            </a:r>
            <a:r>
              <a:rPr lang="ru-RU" sz="2000" b="1" dirty="0"/>
              <a:t>обязаны будут пройти классификацию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0365" y="3448125"/>
            <a:ext cx="822959" cy="1394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657005" y="5565741"/>
            <a:ext cx="1102118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0000FF"/>
                </a:solidFill>
              </a:rPr>
              <a:t>Реестр</a:t>
            </a:r>
            <a:r>
              <a:rPr lang="ru-RU" sz="2200" dirty="0">
                <a:solidFill>
                  <a:srgbClr val="0000FF"/>
                </a:solidFill>
              </a:rPr>
              <a:t>: </a:t>
            </a:r>
            <a:r>
              <a:rPr lang="en-US" sz="2000" dirty="0">
                <a:solidFill>
                  <a:srgbClr val="0000FF"/>
                </a:solidFill>
                <a:hlinkClick r:id="rId3"/>
              </a:rPr>
              <a:t>https://fsa.gov.ru/use-of-technology/elektronnye-reestryy/reestr-klassifitsirovannykh-obektov-gostinitsy-i-inye-sredstva-razmeshcheniya</a:t>
            </a:r>
            <a:r>
              <a:rPr lang="ru-RU" sz="2000" dirty="0">
                <a:solidFill>
                  <a:srgbClr val="0000FF"/>
                </a:solidFill>
              </a:rPr>
              <a:t> </a:t>
            </a:r>
          </a:p>
          <a:p>
            <a:pPr algn="ctr"/>
            <a:r>
              <a:rPr lang="ru-RU" sz="2000" dirty="0"/>
              <a:t>(ведётся Федеральной службой по аккредитации РФ)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212176" y="1914319"/>
            <a:ext cx="10467458" cy="70344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оказывают услуги по временному проживанию в средствах размещения,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включенных в реестр классифицированных средств размещения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69623" y="901437"/>
            <a:ext cx="1066798" cy="8537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ЮЛ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01815" y="901437"/>
            <a:ext cx="1066798" cy="8537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ФЛ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69520" y="298313"/>
            <a:ext cx="2886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3 категории</a:t>
            </a:r>
          </a:p>
          <a:p>
            <a:pPr algn="ctr"/>
            <a:r>
              <a:rPr lang="ru-RU" sz="1600" dirty="0"/>
              <a:t>(п. 1, 2, 3 ст. 418.3 НК РФ)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19292" y="1055127"/>
            <a:ext cx="28868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п. 1 ст. 418.3 НК РФ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9243" y="395297"/>
            <a:ext cx="28868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ст. 418.2 НК РФ</a:t>
            </a:r>
          </a:p>
        </p:txBody>
      </p:sp>
      <p:sp>
        <p:nvSpPr>
          <p:cNvPr id="28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2</a:t>
            </a:fld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649197" y="497289"/>
            <a:ext cx="4752704" cy="511863"/>
          </a:xfrm>
          <a:prstGeom prst="wedgeRoundRectCallou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3022" y="529252"/>
            <a:ext cx="532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КТО УПЛАЧИВАЕТ?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7005" y="2284914"/>
            <a:ext cx="675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</a:rPr>
              <a:t>2.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66998" y="2175928"/>
            <a:ext cx="9081355" cy="70344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оказывают услуги по временному проживанию в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санаторно-курортных учреждениях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69623" y="1130540"/>
            <a:ext cx="1066798" cy="8537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ЮЛ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4800" y="2994259"/>
            <a:ext cx="101367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санаторно-курортные учреждения  </a:t>
            </a:r>
            <a:r>
              <a:rPr lang="ru-RU" sz="2200" b="1" dirty="0">
                <a:solidFill>
                  <a:srgbClr val="0033CC"/>
                </a:solidFill>
              </a:rPr>
              <a:t>признаются</a:t>
            </a:r>
            <a:r>
              <a:rPr lang="ru-RU" sz="2200" dirty="0">
                <a:solidFill>
                  <a:srgbClr val="0033CC"/>
                </a:solidFill>
              </a:rPr>
              <a:t> </a:t>
            </a:r>
            <a:r>
              <a:rPr lang="ru-RU" sz="2200" b="1" dirty="0">
                <a:solidFill>
                  <a:srgbClr val="0033CC"/>
                </a:solidFill>
              </a:rPr>
              <a:t>включенными в реестр</a:t>
            </a:r>
            <a:r>
              <a:rPr lang="ru-RU" sz="2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/>
              <a:t>классифицированных средств размещения в целях исчисления туристического налога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03364" y="3987137"/>
            <a:ext cx="10607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!     </a:t>
            </a:r>
            <a:r>
              <a:rPr lang="ru-RU" sz="2800" b="1" dirty="0">
                <a:solidFill>
                  <a:srgbClr val="0000FF"/>
                </a:solidFill>
              </a:rPr>
              <a:t>Санатории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/>
              <a:t>= минимальный налог    </a:t>
            </a:r>
            <a:r>
              <a:rPr lang="ru-RU" sz="2800" b="1" dirty="0">
                <a:solidFill>
                  <a:srgbClr val="FF0000"/>
                </a:solidFill>
              </a:rPr>
              <a:t>!</a:t>
            </a:r>
            <a:endParaRPr lang="ru-RU" sz="2800" u="sng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48641" y="5026938"/>
            <a:ext cx="107180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Минимальный налог </a:t>
            </a:r>
            <a:r>
              <a:rPr lang="ru-RU" b="1" dirty="0"/>
              <a:t>НЕ исчисляется санаторием</a:t>
            </a:r>
            <a:r>
              <a:rPr lang="ru-RU" dirty="0"/>
              <a:t>, при наличии медицинских показаний, оплата которых осуществляется </a:t>
            </a:r>
            <a:r>
              <a:rPr lang="ru-RU" b="1" dirty="0"/>
              <a:t>за счет бюджетов </a:t>
            </a:r>
            <a:r>
              <a:rPr lang="ru-RU" dirty="0"/>
              <a:t>различных уровней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19291" y="1388118"/>
            <a:ext cx="4404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п. 2 ст. 418.3 НК РФ</a:t>
            </a:r>
          </a:p>
        </p:txBody>
      </p:sp>
      <p:sp>
        <p:nvSpPr>
          <p:cNvPr id="23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3</a:t>
            </a:fld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98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649197" y="216231"/>
            <a:ext cx="4752704" cy="511863"/>
          </a:xfrm>
          <a:prstGeom prst="wedgeRoundRectCallou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49197" y="327884"/>
            <a:ext cx="532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КТО УПЛАЧИВАЕТ?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7005" y="1939114"/>
            <a:ext cx="675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</a:rPr>
              <a:t>3.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32411" y="1722121"/>
            <a:ext cx="9133607" cy="9818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оказывают услуги по временному проживанию и 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</a:rPr>
              <a:t>информация о средствах размещения содержится на сайте МО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(</a:t>
            </a:r>
            <a:r>
              <a:rPr lang="ru-RU" sz="2400" b="1" dirty="0">
                <a:solidFill>
                  <a:srgbClr val="FF0000"/>
                </a:solidFill>
              </a:rPr>
              <a:t>не включенные в реестр)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969623" y="836122"/>
            <a:ext cx="1066798" cy="8537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ЮЛ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01815" y="836122"/>
            <a:ext cx="1066798" cy="8537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ФЛ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1817" y="341495"/>
            <a:ext cx="933437" cy="1582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419292" y="1055127"/>
            <a:ext cx="28868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п. 3 ст. 418.3 НК РФ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190560" y="566105"/>
            <a:ext cx="17812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Особенности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</a:rPr>
              <a:t>2025г.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7005" y="2873829"/>
            <a:ext cx="635775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МО</a:t>
            </a:r>
            <a:r>
              <a:rPr lang="ru-RU" dirty="0"/>
              <a:t> </a:t>
            </a:r>
            <a:r>
              <a:rPr lang="ru-RU" b="1" u="sng" dirty="0"/>
              <a:t>размещает на сайте информацию</a:t>
            </a:r>
            <a:r>
              <a:rPr lang="ru-RU" dirty="0"/>
              <a:t> о средствах размещения и </a:t>
            </a:r>
            <a:r>
              <a:rPr lang="ru-RU" b="1" u="sng" dirty="0"/>
              <a:t>направляет</a:t>
            </a:r>
            <a:r>
              <a:rPr lang="ru-RU" dirty="0"/>
              <a:t> её:</a:t>
            </a:r>
          </a:p>
          <a:p>
            <a:pPr marL="274638" indent="-274638" algn="just">
              <a:buFont typeface="+mj-lt"/>
              <a:buAutoNum type="arabicPeriod"/>
            </a:pPr>
            <a:r>
              <a:rPr lang="ru-RU" dirty="0"/>
              <a:t>в налоговый орган - </a:t>
            </a:r>
            <a:r>
              <a:rPr lang="ru-RU" b="1" dirty="0"/>
              <a:t> УФНС России по РД</a:t>
            </a:r>
            <a:r>
              <a:rPr lang="ru-RU" dirty="0"/>
              <a:t>; </a:t>
            </a:r>
          </a:p>
          <a:p>
            <a:pPr marL="274638" indent="-274638" algn="just">
              <a:buFont typeface="+mj-lt"/>
              <a:buAutoNum type="arabicPeriod"/>
            </a:pPr>
            <a:r>
              <a:rPr lang="ru-RU" dirty="0"/>
              <a:t>в орган исполнительной власти субъекта РФ осуществляющий гос. контроль в сфере туристской индустрии;</a:t>
            </a:r>
          </a:p>
          <a:p>
            <a:pPr marL="274638" indent="-274638" algn="just">
              <a:buFont typeface="+mj-lt"/>
              <a:buAutoNum type="arabicPeriod"/>
            </a:pPr>
            <a:r>
              <a:rPr lang="ru-RU" dirty="0"/>
              <a:t>в территориальный орган федерального органа исполнит. власти, осуществляющий ведение Единого реестра объектов классификации - </a:t>
            </a:r>
            <a:r>
              <a:rPr lang="ru-RU" b="1" dirty="0"/>
              <a:t>Управление Федеральной службы по аккредитации по Южному и Северо-Кавказскому федеральным округам </a:t>
            </a:r>
            <a:r>
              <a:rPr lang="ru-RU" sz="1600" dirty="0"/>
              <a:t>(г. Ростов-на-Дону).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06183" y="2873829"/>
            <a:ext cx="45990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Со дня размещения сведений </a:t>
            </a:r>
          </a:p>
          <a:p>
            <a:pPr algn="ctr"/>
            <a:r>
              <a:rPr lang="ru-RU" sz="2000" dirty="0"/>
              <a:t>на сайте МО средства размещения</a:t>
            </a:r>
          </a:p>
          <a:p>
            <a:pPr algn="ctr"/>
            <a:r>
              <a:rPr lang="ru-RU" sz="2000" b="1" dirty="0">
                <a:solidFill>
                  <a:srgbClr val="0033CC"/>
                </a:solidFill>
              </a:rPr>
              <a:t>признаются включенными в Реестр </a:t>
            </a:r>
          </a:p>
          <a:p>
            <a:pPr algn="ctr"/>
            <a:r>
              <a:rPr lang="ru-RU" sz="2000" dirty="0"/>
              <a:t>классифицированных средств размещения</a:t>
            </a:r>
          </a:p>
          <a:p>
            <a:pPr algn="ctr"/>
            <a:r>
              <a:rPr lang="ru-RU" sz="2000" dirty="0"/>
              <a:t>в целях исчисления туристического налога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249567" y="5711582"/>
            <a:ext cx="38819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FF"/>
                </a:solidFill>
              </a:rPr>
              <a:t>Форма сведений  для УФНС - Письмо ФНС России от 24.12.2024 N СД-4-3/14521@</a:t>
            </a:r>
          </a:p>
        </p:txBody>
      </p:sp>
      <p:sp>
        <p:nvSpPr>
          <p:cNvPr id="23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4</a:t>
            </a:fld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58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5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162" y="383505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903713" y="850953"/>
            <a:ext cx="10878198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</a:rPr>
              <a:t>Налоговая база </a:t>
            </a:r>
            <a:r>
              <a:rPr lang="ru-RU" sz="2000" dirty="0"/>
              <a:t>(ст. 418.4 НК РФ): </a:t>
            </a:r>
            <a:r>
              <a:rPr lang="ru-RU" sz="2200" b="1" dirty="0"/>
              <a:t>стоимость</a:t>
            </a:r>
            <a:r>
              <a:rPr lang="ru-RU" sz="2200" dirty="0"/>
              <a:t> оказываемой услуги по предоставлению мест для временного проживания </a:t>
            </a:r>
            <a:r>
              <a:rPr lang="ru-RU" sz="2200" b="1" dirty="0"/>
              <a:t>БЕЗ НАЛОГА </a:t>
            </a:r>
            <a:r>
              <a:rPr lang="ru-RU" b="1" dirty="0"/>
              <a:t>И</a:t>
            </a:r>
            <a:r>
              <a:rPr lang="ru-RU" sz="2200" b="1" dirty="0"/>
              <a:t> НДС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729145" y="1690284"/>
            <a:ext cx="6024353" cy="40164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</a:rPr>
              <a:t>Льготы по НК РФ </a:t>
            </a:r>
            <a:r>
              <a:rPr lang="ru-RU" sz="2600" dirty="0"/>
              <a:t>(</a:t>
            </a:r>
            <a:r>
              <a:rPr lang="ru-RU" dirty="0"/>
              <a:t>п.2. ст. 418.4 НК РФ)</a:t>
            </a:r>
            <a:endParaRPr lang="ru-RU" b="1" dirty="0">
              <a:solidFill>
                <a:srgbClr val="FF0000"/>
              </a:solidFill>
            </a:endParaRPr>
          </a:p>
          <a:p>
            <a:pPr algn="just"/>
            <a:r>
              <a:rPr lang="ru-RU" sz="2000" dirty="0">
                <a:solidFill>
                  <a:srgbClr val="FF0000"/>
                </a:solidFill>
              </a:rPr>
              <a:t>(стоимость проживания не включается в НБ) </a:t>
            </a:r>
            <a:r>
              <a:rPr lang="ru-RU" sz="2600" dirty="0"/>
              <a:t>:</a:t>
            </a: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Герои СССР, Герои РФ;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Герои Соц. Труда, Герои Труда РФ;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участники и инвалиды ВОВ, награжденные знаками «Житель блокадного Ленинграда, осажденного Севастополя, Сталинграда»;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лица, работавшие в период ВОВ для обеспечения обороноспособности;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участники СВО, ветераны и инвалиды боевых действий;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1900" dirty="0"/>
              <a:t>инвалиды I и II групп, инвалиды с детства, дети-инвалиды.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250333" y="1679546"/>
            <a:ext cx="441964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</a:rPr>
              <a:t>Налоговая ставка </a:t>
            </a:r>
            <a:r>
              <a:rPr lang="ru-RU" sz="2200" dirty="0">
                <a:solidFill>
                  <a:srgbClr val="FF0000"/>
                </a:solidFill>
              </a:rPr>
              <a:t>(максимальный размер): </a:t>
            </a:r>
          </a:p>
          <a:p>
            <a:pPr lvl="0"/>
            <a:r>
              <a:rPr lang="ru-RU" sz="2000" dirty="0"/>
              <a:t>в 2025 г. - 1%;</a:t>
            </a:r>
          </a:p>
          <a:p>
            <a:pPr lvl="0"/>
            <a:r>
              <a:rPr lang="ru-RU" sz="2000" dirty="0"/>
              <a:t>в 2026 г. - 2%;</a:t>
            </a:r>
          </a:p>
          <a:p>
            <a:pPr lvl="0"/>
            <a:r>
              <a:rPr lang="ru-RU" sz="2000" dirty="0"/>
              <a:t>в 2027 г. - 3%;</a:t>
            </a:r>
          </a:p>
          <a:p>
            <a:pPr lvl="0"/>
            <a:r>
              <a:rPr lang="ru-RU" sz="2000" dirty="0"/>
              <a:t>в 2028 г. - 4%;</a:t>
            </a:r>
          </a:p>
          <a:p>
            <a:pPr lvl="0"/>
            <a:r>
              <a:rPr lang="ru-RU" sz="2000" dirty="0"/>
              <a:t>в 2029 г. и далее - 5%.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610302" y="4075552"/>
            <a:ext cx="50596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0000FF"/>
                </a:solidFill>
              </a:rPr>
              <a:t>НПА МО </a:t>
            </a:r>
            <a:r>
              <a:rPr lang="ru-RU" sz="2000" b="1" u="sng" dirty="0">
                <a:solidFill>
                  <a:srgbClr val="0000FF"/>
                </a:solidFill>
              </a:rPr>
              <a:t>могут</a:t>
            </a:r>
            <a:r>
              <a:rPr lang="ru-RU" sz="2000" dirty="0">
                <a:solidFill>
                  <a:srgbClr val="0000FF"/>
                </a:solidFill>
              </a:rPr>
              <a:t> дифференцировать налоговые ставки с учетом </a:t>
            </a:r>
            <a:r>
              <a:rPr lang="ru-RU" sz="2000" b="1" u="sng" dirty="0">
                <a:solidFill>
                  <a:srgbClr val="0000FF"/>
                </a:solidFill>
              </a:rPr>
              <a:t>сезонности</a:t>
            </a:r>
            <a:r>
              <a:rPr lang="ru-RU" sz="2000" dirty="0">
                <a:solidFill>
                  <a:srgbClr val="0000FF"/>
                </a:solidFill>
              </a:rPr>
              <a:t> и (или) </a:t>
            </a:r>
            <a:r>
              <a:rPr lang="ru-RU" sz="2000" b="1" u="sng" dirty="0">
                <a:solidFill>
                  <a:srgbClr val="0000FF"/>
                </a:solidFill>
              </a:rPr>
              <a:t>категории</a:t>
            </a:r>
            <a:r>
              <a:rPr lang="ru-RU" sz="2000" dirty="0">
                <a:solidFill>
                  <a:srgbClr val="0000FF"/>
                </a:solidFill>
              </a:rPr>
              <a:t> средства размещения</a:t>
            </a:r>
          </a:p>
          <a:p>
            <a:pPr algn="ctr"/>
            <a:r>
              <a:rPr lang="ru-RU" sz="2000" dirty="0">
                <a:solidFill>
                  <a:srgbClr val="0000FF"/>
                </a:solidFill>
              </a:rPr>
              <a:t>(в рамках значений, </a:t>
            </a:r>
          </a:p>
          <a:p>
            <a:pPr algn="ctr"/>
            <a:r>
              <a:rPr lang="ru-RU" sz="2000" dirty="0">
                <a:solidFill>
                  <a:srgbClr val="0000FF"/>
                </a:solidFill>
              </a:rPr>
              <a:t>установленных НК РФ)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6433" y="5673512"/>
            <a:ext cx="61470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FF"/>
                </a:solidFill>
              </a:rPr>
              <a:t>МО вправе устанавливать дополнительные льготные  категории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39736" y="6326208"/>
            <a:ext cx="2939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п.3. ст. 418.4 НК РФ</a:t>
            </a:r>
          </a:p>
        </p:txBody>
      </p:sp>
    </p:spTree>
    <p:extLst>
      <p:ext uri="{BB962C8B-B14F-4D97-AF65-F5344CB8AC3E}">
        <p14:creationId xmlns:p14="http://schemas.microsoft.com/office/powerpoint/2010/main" val="2978945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6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1946" y="338716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538042-01BB-1B18-54BD-A1C0940108D6}"/>
              </a:ext>
            </a:extLst>
          </p:cNvPr>
          <p:cNvSpPr txBox="1"/>
          <p:nvPr/>
        </p:nvSpPr>
        <p:spPr>
          <a:xfrm>
            <a:off x="854328" y="737433"/>
            <a:ext cx="10998727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ru-RU" sz="2600" b="1" dirty="0">
                <a:solidFill>
                  <a:srgbClr val="FF0000"/>
                </a:solidFill>
              </a:rPr>
              <a:t>Порядок исчисления налога: </a:t>
            </a:r>
          </a:p>
          <a:p>
            <a:pPr algn="ctr"/>
            <a:endParaRPr lang="ru-RU" sz="2400" dirty="0"/>
          </a:p>
        </p:txBody>
      </p:sp>
      <p:pic>
        <p:nvPicPr>
          <p:cNvPr id="7" name="Консультант Плюс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887" y="1201170"/>
            <a:ext cx="8458200" cy="13068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Овал 7"/>
          <p:cNvSpPr/>
          <p:nvPr/>
        </p:nvSpPr>
        <p:spPr>
          <a:xfrm>
            <a:off x="4506686" y="1959511"/>
            <a:ext cx="3485006" cy="44405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Консультант Плюс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824" y="3203589"/>
            <a:ext cx="8548688" cy="1216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480648" y="5156642"/>
            <a:ext cx="10607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!     </a:t>
            </a:r>
            <a:r>
              <a:rPr lang="ru-RU" sz="2800" b="1" dirty="0">
                <a:solidFill>
                  <a:srgbClr val="0000FF"/>
                </a:solidFill>
              </a:rPr>
              <a:t>Санатории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/>
              <a:t>= минимальный налог    </a:t>
            </a:r>
            <a:r>
              <a:rPr lang="ru-RU" sz="2800" b="1" dirty="0">
                <a:solidFill>
                  <a:srgbClr val="FF0000"/>
                </a:solidFill>
              </a:rPr>
              <a:t>!</a:t>
            </a:r>
            <a:endParaRPr lang="ru-RU" sz="2800" u="sng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15684" y="5784366"/>
            <a:ext cx="99957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Минимальный налог </a:t>
            </a:r>
            <a:r>
              <a:rPr lang="ru-RU" b="1" dirty="0"/>
              <a:t>НЕ исчисляется санаторием</a:t>
            </a:r>
            <a:r>
              <a:rPr lang="ru-RU" dirty="0"/>
              <a:t>, при наличии медицинских показаний, оплата которых осуществляется </a:t>
            </a:r>
            <a:r>
              <a:rPr lang="ru-RU" b="1" dirty="0"/>
              <a:t>за счет бюджетов </a:t>
            </a:r>
            <a:r>
              <a:rPr lang="ru-RU" dirty="0"/>
              <a:t>различных уровней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49696" y="2544195"/>
            <a:ext cx="104085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Рассчитанную сумму налога необходимо </a:t>
            </a:r>
            <a:r>
              <a:rPr lang="ru-RU" b="1" dirty="0">
                <a:solidFill>
                  <a:srgbClr val="0000FF"/>
                </a:solidFill>
              </a:rPr>
              <a:t>сравнить с минимальной суммой </a:t>
            </a:r>
            <a:r>
              <a:rPr lang="ru-RU" dirty="0"/>
              <a:t>туристического налога (п. 1 ст. 418.7 НК РФ)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06581" y="4445790"/>
            <a:ext cx="10118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Если исчисленная сумма окажется меньше суммы минимального налога, заплатить нужно минимальный налог</a:t>
            </a:r>
          </a:p>
        </p:txBody>
      </p:sp>
      <p:sp>
        <p:nvSpPr>
          <p:cNvPr id="12" name="Овал 11"/>
          <p:cNvSpPr/>
          <p:nvPr/>
        </p:nvSpPr>
        <p:spPr>
          <a:xfrm>
            <a:off x="5212080" y="3513909"/>
            <a:ext cx="1436914" cy="54587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07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7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082" y="239813"/>
            <a:ext cx="9782922" cy="3808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97726" y="798570"/>
            <a:ext cx="94836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Пример РАСЧЕТА  налоговой базы 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0080" y="1180965"/>
            <a:ext cx="1060703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	</a:t>
            </a:r>
            <a:r>
              <a:rPr lang="ru-RU" b="1" i="1" dirty="0"/>
              <a:t>УСЛОВИЕ:</a:t>
            </a:r>
            <a:r>
              <a:rPr lang="ru-RU" i="1" dirty="0"/>
              <a:t> </a:t>
            </a:r>
          </a:p>
          <a:p>
            <a:pPr algn="just"/>
            <a:r>
              <a:rPr lang="ru-RU" i="1" dirty="0"/>
              <a:t>	С 01.01.2025 стоимость услуг по временному проживанию в гостинице составляет 2 400 руб. в сутки, в том числе НДС 20% - 400 руб.</a:t>
            </a:r>
          </a:p>
          <a:p>
            <a:pPr algn="just"/>
            <a:r>
              <a:rPr lang="ru-RU" i="1" dirty="0"/>
              <a:t>	Ставка туристического налога на 1 квартал 2025 года установлена в размере 1%.</a:t>
            </a:r>
          </a:p>
          <a:p>
            <a:pPr algn="just"/>
            <a:endParaRPr lang="ru-RU" sz="1000" i="1" dirty="0"/>
          </a:p>
          <a:p>
            <a:pPr algn="just"/>
            <a:r>
              <a:rPr lang="ru-RU" i="1" dirty="0"/>
              <a:t>	</a:t>
            </a:r>
            <a:r>
              <a:rPr lang="ru-RU" b="1" i="1" dirty="0"/>
              <a:t>РАСЧЕТ: </a:t>
            </a:r>
          </a:p>
          <a:p>
            <a:pPr algn="just"/>
            <a:r>
              <a:rPr lang="ru-RU" i="1" dirty="0"/>
              <a:t>	</a:t>
            </a:r>
            <a:r>
              <a:rPr lang="ru-RU" i="1" dirty="0">
                <a:solidFill>
                  <a:srgbClr val="0000FF"/>
                </a:solidFill>
              </a:rPr>
              <a:t>Налоговая база определяется как стоимость услуги проживания без туристического налога и без НДС</a:t>
            </a:r>
            <a:r>
              <a:rPr lang="ru-RU" i="1" dirty="0"/>
              <a:t>.</a:t>
            </a:r>
          </a:p>
          <a:p>
            <a:pPr algn="just"/>
            <a:r>
              <a:rPr lang="ru-RU" i="1" dirty="0"/>
              <a:t>	1) Рассчитаем стоимость проживания  без НДС  и сумму НДС:</a:t>
            </a:r>
          </a:p>
          <a:p>
            <a:pPr algn="just"/>
            <a:r>
              <a:rPr lang="ru-RU" i="1" dirty="0"/>
              <a:t>1.1.) сумма НДС составит  2400 х 20/ 120 = 400 руб.</a:t>
            </a:r>
          </a:p>
          <a:p>
            <a:pPr algn="just"/>
            <a:r>
              <a:rPr lang="ru-RU" i="1" dirty="0"/>
              <a:t>1.2.) стоимость проживания без НДС  составит 2 400 - 400 = 2 000 руб. </a:t>
            </a:r>
          </a:p>
          <a:p>
            <a:pPr algn="just"/>
            <a:endParaRPr lang="ru-RU" sz="1000" i="1" dirty="0"/>
          </a:p>
          <a:p>
            <a:pPr algn="just"/>
            <a:r>
              <a:rPr lang="ru-RU" i="1" dirty="0"/>
              <a:t>	2) Рассчитаем стоимость проживания без туристического налога , т.е. </a:t>
            </a:r>
            <a:r>
              <a:rPr lang="ru-RU" i="1" u="sng" dirty="0"/>
              <a:t>налоговую базу:</a:t>
            </a:r>
          </a:p>
          <a:p>
            <a:pPr algn="just"/>
            <a:r>
              <a:rPr lang="ru-RU" i="1" dirty="0"/>
              <a:t>2.1.) учитывая, что </a:t>
            </a:r>
            <a:r>
              <a:rPr lang="ru-RU" b="1" i="1" dirty="0">
                <a:solidFill>
                  <a:srgbClr val="0000FF"/>
                </a:solidFill>
              </a:rPr>
              <a:t>сумма туристического налога</a:t>
            </a:r>
            <a:r>
              <a:rPr lang="ru-RU" i="1" dirty="0">
                <a:solidFill>
                  <a:srgbClr val="0000FF"/>
                </a:solidFill>
              </a:rPr>
              <a:t> </a:t>
            </a:r>
            <a:r>
              <a:rPr lang="ru-RU" i="1" dirty="0"/>
              <a:t>не определена, то определяем её расчетным методом : 2 000 x 1 / 101 = </a:t>
            </a:r>
            <a:r>
              <a:rPr lang="ru-RU" b="1" i="1" dirty="0"/>
              <a:t>19,8 руб.</a:t>
            </a:r>
          </a:p>
          <a:p>
            <a:pPr algn="just"/>
            <a:endParaRPr lang="ru-RU" sz="1000" i="1" dirty="0"/>
          </a:p>
          <a:p>
            <a:pPr algn="just"/>
            <a:r>
              <a:rPr lang="ru-RU" i="1" dirty="0"/>
              <a:t>2.2.) Рассчитаем </a:t>
            </a:r>
            <a:r>
              <a:rPr lang="ru-RU" b="1" i="1" dirty="0">
                <a:solidFill>
                  <a:srgbClr val="0000FF"/>
                </a:solidFill>
              </a:rPr>
              <a:t>налоговую базу </a:t>
            </a:r>
            <a:r>
              <a:rPr lang="ru-RU" i="1" dirty="0"/>
              <a:t>по туристическому налогу: </a:t>
            </a:r>
          </a:p>
          <a:p>
            <a:pPr algn="just"/>
            <a:r>
              <a:rPr lang="ru-RU" i="1" dirty="0"/>
              <a:t>2 400 - 400 - 19,8 = </a:t>
            </a:r>
            <a:r>
              <a:rPr lang="ru-RU" b="1" i="1" dirty="0"/>
              <a:t>1 980,2 руб.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35531" y="6124443"/>
            <a:ext cx="78115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rgbClr val="0000FF"/>
                </a:solidFill>
              </a:rPr>
              <a:t>Письмо ФНС России от 25.12.2024 N СД-4-3/14611@</a:t>
            </a: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1397725" y="565223"/>
            <a:ext cx="9627325" cy="832501"/>
          </a:xfrm>
          <a:prstGeom prst="horizontalScroll">
            <a:avLst>
              <a:gd name="adj" fmla="val 25000"/>
            </a:avLst>
          </a:prstGeom>
          <a:noFill/>
          <a:ln w="222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22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61704" y="679410"/>
            <a:ext cx="11332028" cy="4829253"/>
          </a:xfrm>
        </p:spPr>
        <p:txBody>
          <a:bodyPr/>
          <a:lstStyle/>
          <a:p>
            <a:pPr marL="0" algn="ctr"/>
            <a:r>
              <a:rPr lang="ru-RU" sz="1800" i="1" dirty="0"/>
              <a:t>Пример исчисления  МИНИМАЛЬНОГО налога</a:t>
            </a:r>
          </a:p>
          <a:p>
            <a:pPr marL="0" algn="just"/>
            <a:r>
              <a:rPr lang="ru-RU" sz="1800" b="0" i="1" dirty="0">
                <a:latin typeface="+mn-lt"/>
              </a:rPr>
              <a:t>       </a:t>
            </a:r>
            <a:r>
              <a:rPr lang="ru-RU" sz="1600" i="1" dirty="0">
                <a:latin typeface="+mn-lt"/>
              </a:rPr>
              <a:t>Пример 1:</a:t>
            </a:r>
          </a:p>
          <a:p>
            <a:pPr marL="0" algn="just"/>
            <a:r>
              <a:rPr lang="ru-RU" sz="1600" b="0" i="1" dirty="0">
                <a:latin typeface="+mn-lt"/>
              </a:rPr>
              <a:t>Семья из 3-х человек проживала в гостинице 5 дней.</a:t>
            </a:r>
          </a:p>
          <a:p>
            <a:pPr marL="0" algn="just"/>
            <a:r>
              <a:rPr lang="ru-RU" sz="1600" b="0" i="1" dirty="0">
                <a:latin typeface="+mn-lt"/>
              </a:rPr>
              <a:t>Стоимость номера в сутки составляет 4 000 руб. (без НДС). Стоимость услуг по временному проживанию за 5 дней составила 20 000 руб. Договор на оказание услуг по временному проживанию заключен с 1 лицом.</a:t>
            </a:r>
          </a:p>
          <a:p>
            <a:pPr marL="0" algn="just"/>
            <a:r>
              <a:rPr lang="ru-RU" sz="1600" b="0" i="1" dirty="0">
                <a:latin typeface="+mn-lt"/>
              </a:rPr>
              <a:t>Сумма </a:t>
            </a:r>
            <a:r>
              <a:rPr lang="ru-RU" sz="1600" i="1" dirty="0">
                <a:latin typeface="+mn-lt"/>
              </a:rPr>
              <a:t>туристического налога </a:t>
            </a:r>
            <a:r>
              <a:rPr lang="ru-RU" sz="1600" b="0" i="1" dirty="0">
                <a:latin typeface="+mn-lt"/>
              </a:rPr>
              <a:t>составляет </a:t>
            </a:r>
            <a:r>
              <a:rPr lang="ru-RU" sz="1600" i="1" dirty="0">
                <a:latin typeface="+mn-lt"/>
              </a:rPr>
              <a:t>198 руб. (</a:t>
            </a:r>
            <a:r>
              <a:rPr lang="ru-RU" sz="1600" b="0" i="1" dirty="0">
                <a:latin typeface="+mn-lt"/>
              </a:rPr>
              <a:t>20 000 x 1 / 101 = 198).</a:t>
            </a:r>
          </a:p>
          <a:p>
            <a:pPr marL="0" algn="just"/>
            <a:r>
              <a:rPr lang="ru-RU" sz="1600" b="0" i="1" dirty="0">
                <a:latin typeface="+mn-lt"/>
              </a:rPr>
              <a:t>Сумма </a:t>
            </a:r>
            <a:r>
              <a:rPr lang="ru-RU" sz="1600" i="1" dirty="0">
                <a:latin typeface="+mn-lt"/>
              </a:rPr>
              <a:t>минимального налога </a:t>
            </a:r>
            <a:r>
              <a:rPr lang="ru-RU" sz="1600" b="0" i="1" dirty="0">
                <a:latin typeface="+mn-lt"/>
              </a:rPr>
              <a:t>равна </a:t>
            </a:r>
            <a:r>
              <a:rPr lang="ru-RU" sz="1600" i="1" dirty="0">
                <a:latin typeface="+mn-lt"/>
              </a:rPr>
              <a:t>500 руб. </a:t>
            </a:r>
            <a:r>
              <a:rPr lang="ru-RU" sz="1600" b="0" i="1" dirty="0">
                <a:latin typeface="+mn-lt"/>
              </a:rPr>
              <a:t>(100 x 5 = 500).</a:t>
            </a:r>
          </a:p>
          <a:p>
            <a:pPr marL="0" algn="just"/>
            <a:r>
              <a:rPr lang="ru-RU" sz="1600" b="0" i="1" dirty="0">
                <a:latin typeface="+mn-lt"/>
              </a:rPr>
              <a:t>Таким образом, в указанном случае </a:t>
            </a:r>
            <a:r>
              <a:rPr lang="ru-RU" sz="1600" i="1" dirty="0">
                <a:solidFill>
                  <a:srgbClr val="0000FF"/>
                </a:solidFill>
                <a:latin typeface="+mn-lt"/>
              </a:rPr>
              <a:t>гостиница уплачивает </a:t>
            </a:r>
            <a:r>
              <a:rPr lang="ru-RU" sz="1600" b="0" i="1" dirty="0">
                <a:latin typeface="+mn-lt"/>
              </a:rPr>
              <a:t>туристический налог в размере </a:t>
            </a:r>
            <a:r>
              <a:rPr lang="ru-RU" sz="1600" i="1" dirty="0">
                <a:solidFill>
                  <a:srgbClr val="0000FF"/>
                </a:solidFill>
                <a:latin typeface="+mn-lt"/>
              </a:rPr>
              <a:t>500 руб. (минимальный налог).</a:t>
            </a:r>
          </a:p>
          <a:p>
            <a:pPr marL="0" algn="just"/>
            <a:r>
              <a:rPr lang="ru-RU" sz="1600" i="1" dirty="0">
                <a:latin typeface="+mn-lt"/>
              </a:rPr>
              <a:t>        Пример 2:</a:t>
            </a:r>
          </a:p>
          <a:p>
            <a:pPr marL="0" algn="just"/>
            <a:r>
              <a:rPr lang="ru-RU" sz="1600" b="0" i="1" dirty="0">
                <a:latin typeface="+mn-lt"/>
              </a:rPr>
              <a:t>Организация в связи с направлением своих сотрудников (17 человек) на научно-практическую конференцию забронировала несколько номеров в гостинице сроком на 1 месяц (30 дней).</a:t>
            </a:r>
          </a:p>
          <a:p>
            <a:pPr marL="0" algn="just"/>
            <a:r>
              <a:rPr lang="ru-RU" sz="1600" b="0" i="1" dirty="0">
                <a:latin typeface="+mn-lt"/>
              </a:rPr>
              <a:t>Гостиница заключила с организацией договор на оказание услуг по временному проживанию указанных лиц.</a:t>
            </a:r>
          </a:p>
          <a:p>
            <a:pPr marL="0" algn="just"/>
            <a:r>
              <a:rPr lang="ru-RU" sz="1600" b="0" i="1" dirty="0">
                <a:latin typeface="+mn-lt"/>
              </a:rPr>
              <a:t>Стоимость услуг по договору составила 300 000 руб. (без НДС).</a:t>
            </a:r>
          </a:p>
          <a:p>
            <a:pPr marL="0" algn="just"/>
            <a:r>
              <a:rPr lang="ru-RU" sz="1600" b="0" i="1" dirty="0">
                <a:latin typeface="+mn-lt"/>
              </a:rPr>
              <a:t>Сумма </a:t>
            </a:r>
            <a:r>
              <a:rPr lang="ru-RU" sz="1600" i="1" dirty="0">
                <a:latin typeface="+mn-lt"/>
              </a:rPr>
              <a:t>туристического налога </a:t>
            </a:r>
            <a:r>
              <a:rPr lang="ru-RU" sz="1600" b="0" i="1" dirty="0">
                <a:latin typeface="+mn-lt"/>
              </a:rPr>
              <a:t>равна </a:t>
            </a:r>
            <a:r>
              <a:rPr lang="ru-RU" sz="1600" i="1" dirty="0">
                <a:latin typeface="+mn-lt"/>
              </a:rPr>
              <a:t>2 970 руб</a:t>
            </a:r>
            <a:r>
              <a:rPr lang="ru-RU" sz="1600" b="0" i="1" dirty="0">
                <a:latin typeface="+mn-lt"/>
              </a:rPr>
              <a:t>. (300 000 x 1 / 101 = 2 970).</a:t>
            </a:r>
          </a:p>
          <a:p>
            <a:pPr marL="0" algn="just"/>
            <a:r>
              <a:rPr lang="ru-RU" sz="1600" b="0" i="1" dirty="0">
                <a:latin typeface="+mn-lt"/>
              </a:rPr>
              <a:t>Размер </a:t>
            </a:r>
            <a:r>
              <a:rPr lang="ru-RU" sz="1600" i="1" dirty="0">
                <a:latin typeface="+mn-lt"/>
              </a:rPr>
              <a:t>минимального налога </a:t>
            </a:r>
            <a:r>
              <a:rPr lang="ru-RU" sz="1600" b="0" i="1" dirty="0">
                <a:latin typeface="+mn-lt"/>
              </a:rPr>
              <a:t>составляет </a:t>
            </a:r>
            <a:r>
              <a:rPr lang="ru-RU" sz="1600" i="1" dirty="0">
                <a:latin typeface="+mn-lt"/>
              </a:rPr>
              <a:t>3 000 руб</a:t>
            </a:r>
            <a:r>
              <a:rPr lang="ru-RU" sz="1600" b="0" i="1" dirty="0">
                <a:latin typeface="+mn-lt"/>
              </a:rPr>
              <a:t>. (100 x 30 = 3 000).</a:t>
            </a:r>
          </a:p>
          <a:p>
            <a:pPr marL="0" algn="just"/>
            <a:r>
              <a:rPr lang="ru-RU" sz="1600" b="0" i="1" dirty="0">
                <a:latin typeface="+mn-lt"/>
              </a:rPr>
              <a:t>Таким образом, в указанном случае </a:t>
            </a:r>
            <a:r>
              <a:rPr lang="ru-RU" sz="1600" i="1" dirty="0">
                <a:solidFill>
                  <a:srgbClr val="0000FF"/>
                </a:solidFill>
                <a:latin typeface="+mn-lt"/>
              </a:rPr>
              <a:t>гостиница уплачивает</a:t>
            </a:r>
            <a:r>
              <a:rPr lang="ru-RU" sz="1600" b="0" i="1" dirty="0">
                <a:latin typeface="+mn-lt"/>
              </a:rPr>
              <a:t> туристический налог в размере </a:t>
            </a:r>
          </a:p>
          <a:p>
            <a:pPr marL="0" algn="just"/>
            <a:r>
              <a:rPr lang="ru-RU" sz="1600" i="1" dirty="0">
                <a:solidFill>
                  <a:srgbClr val="0000FF"/>
                </a:solidFill>
                <a:latin typeface="+mn-lt"/>
              </a:rPr>
              <a:t>3 000 руб. (минимальный налог).</a:t>
            </a:r>
            <a:r>
              <a:rPr lang="ru-RU" sz="1600" dirty="0">
                <a:solidFill>
                  <a:srgbClr val="0000FF"/>
                </a:solidFill>
              </a:rPr>
              <a:t>                                   </a:t>
            </a:r>
            <a:r>
              <a:rPr lang="ru-RU" sz="1600" b="0" dirty="0">
                <a:solidFill>
                  <a:srgbClr val="0000FF"/>
                </a:solidFill>
              </a:rPr>
              <a:t>Письмо ФНС России от 25.12.2024 N СД-4-3/14600@</a:t>
            </a:r>
          </a:p>
          <a:p>
            <a:pPr marL="0" algn="just"/>
            <a:endParaRPr lang="ru-RU" sz="1600" b="0" i="1" dirty="0">
              <a:latin typeface="+mn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098777" y="6178731"/>
            <a:ext cx="826282" cy="494528"/>
          </a:xfrm>
        </p:spPr>
        <p:txBody>
          <a:bodyPr/>
          <a:lstStyle/>
          <a:p>
            <a:pPr algn="ctr"/>
            <a:fld id="{E20E89E6-FE54-4E13-859C-1FA908D70D39}" type="slidenum">
              <a:rPr lang="ru-RU" b="1" smtClean="0">
                <a:solidFill>
                  <a:schemeClr val="bg1"/>
                </a:solidFill>
              </a:rPr>
              <a:pPr algn="ctr"/>
              <a:t>8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B3AFC7D-63E5-C24E-B7FA-C19FCC73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10" y="187561"/>
            <a:ext cx="9782922" cy="4655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00FF"/>
                </a:solidFill>
              </a:rPr>
              <a:t>ТУРИСТИЧЕСКИЙ НАЛОГ</a:t>
            </a: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2730137" y="431074"/>
            <a:ext cx="7106194" cy="849085"/>
          </a:xfrm>
          <a:prstGeom prst="horizontalScroll">
            <a:avLst>
              <a:gd name="adj" fmla="val 21759"/>
            </a:avLst>
          </a:prstGeom>
          <a:noFill/>
          <a:ln w="2222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622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NS-202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561FC"/>
      </a:accent1>
      <a:accent2>
        <a:srgbClr val="5494FC"/>
      </a:accent2>
      <a:accent3>
        <a:srgbClr val="8CB7FB"/>
      </a:accent3>
      <a:accent4>
        <a:srgbClr val="B5D1FA"/>
      </a:accent4>
      <a:accent5>
        <a:srgbClr val="D1E3F9"/>
      </a:accent5>
      <a:accent6>
        <a:srgbClr val="DEEBF7"/>
      </a:accent6>
      <a:hlink>
        <a:srgbClr val="0561FC"/>
      </a:hlink>
      <a:folHlink>
        <a:srgbClr val="954F72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6350">
          <a:gradFill>
            <a:gsLst>
              <a:gs pos="100000">
                <a:schemeClr val="accent1">
                  <a:alpha val="0"/>
                </a:schemeClr>
              </a:gs>
              <a:gs pos="0">
                <a:schemeClr val="accent1">
                  <a:alpha val="0"/>
                </a:schemeClr>
              </a:gs>
              <a:gs pos="23000">
                <a:schemeClr val="accent1"/>
              </a:gs>
            </a:gsLst>
            <a:lin ang="0" scaled="0"/>
          </a:gradFill>
          <a:prstDash val="solid"/>
        </a:ln>
      </a:spPr>
      <a:bodyPr rtlCol="0" anchor="ctr"/>
      <a:lstStyle>
        <a:defPPr algn="ctr">
          <a:defRPr>
            <a:solidFill>
              <a:prstClr val="white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gradFill>
          <a:gsLst>
            <a:gs pos="0">
              <a:schemeClr val="bg1">
                <a:alpha val="99000"/>
              </a:schemeClr>
            </a:gs>
            <a:gs pos="41000">
              <a:schemeClr val="bg1">
                <a:alpha val="0"/>
              </a:schemeClr>
            </a:gs>
          </a:gsLst>
          <a:lin ang="3600000" scaled="0"/>
        </a:gradFill>
        <a:ln w="6350">
          <a:solidFill>
            <a:schemeClr val="bg1">
              <a:lumMod val="85000"/>
            </a:schemeClr>
          </a:solidFill>
          <a:prstDash val="solid"/>
          <a:tailEnd type="none"/>
        </a:ln>
      </a:spPr>
      <a:bodyPr/>
      <a:lstStyle/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12078</TotalTime>
  <Words>1842</Words>
  <Application>Microsoft Office PowerPoint</Application>
  <PresentationFormat>Широкоэкранный</PresentationFormat>
  <Paragraphs>227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Golos Text</vt:lpstr>
      <vt:lpstr>Arial</vt:lpstr>
      <vt:lpstr>Wingdings</vt:lpstr>
      <vt:lpstr>Office Theme</vt:lpstr>
      <vt:lpstr>Презентация PowerPoint</vt:lpstr>
      <vt:lpstr>ТУРИСТИЧЕСКИЙ НАЛОГ</vt:lpstr>
      <vt:lpstr>Презентация PowerPoint</vt:lpstr>
      <vt:lpstr>Презентация PowerPoint</vt:lpstr>
      <vt:lpstr>Презентация PowerPoint</vt:lpstr>
      <vt:lpstr>ТУРИСТИЧЕСКИЙ НАЛОГ</vt:lpstr>
      <vt:lpstr>ТУРИСТИЧЕСКИЙ НАЛОГ</vt:lpstr>
      <vt:lpstr>ТУРИСТИЧЕСКИЙ НАЛОГ</vt:lpstr>
      <vt:lpstr>ТУРИСТИЧЕСКИЙ НАЛОГ</vt:lpstr>
      <vt:lpstr>ТУРИСТИЧЕСКИЙ НАЛОГ</vt:lpstr>
      <vt:lpstr>ТУРИСТИЧЕСКИЙ НАЛОГ</vt:lpstr>
      <vt:lpstr>ТУРИСТИЧЕСКИЙ НАЛОГ</vt:lpstr>
      <vt:lpstr>ТУРИСТИЧЕСКИЙ НАЛОГ</vt:lpstr>
      <vt:lpstr>Презентация PowerPoint</vt:lpstr>
      <vt:lpstr>ТУРИСТИЧЕСКИЙ НАЛОГ</vt:lpstr>
      <vt:lpstr>Благодарим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ФНС России</dc:title>
  <dc:creator>Hamlet Markarian</dc:creator>
  <cp:lastModifiedBy>Marwa Marwa</cp:lastModifiedBy>
  <cp:revision>1379</cp:revision>
  <cp:lastPrinted>2025-02-26T07:54:03Z</cp:lastPrinted>
  <dcterms:created xsi:type="dcterms:W3CDTF">2023-10-26T17:06:29Z</dcterms:created>
  <dcterms:modified xsi:type="dcterms:W3CDTF">2025-04-10T12:01:32Z</dcterms:modified>
</cp:coreProperties>
</file>