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23"/>
  </p:notesMasterIdLst>
  <p:sldIdLst>
    <p:sldId id="267" r:id="rId2"/>
    <p:sldId id="371" r:id="rId3"/>
    <p:sldId id="375" r:id="rId4"/>
    <p:sldId id="376" r:id="rId5"/>
    <p:sldId id="416" r:id="rId6"/>
    <p:sldId id="258" r:id="rId7"/>
    <p:sldId id="259" r:id="rId8"/>
    <p:sldId id="420" r:id="rId9"/>
    <p:sldId id="383" r:id="rId10"/>
    <p:sldId id="260" r:id="rId11"/>
    <p:sldId id="385" r:id="rId12"/>
    <p:sldId id="392" r:id="rId13"/>
    <p:sldId id="373" r:id="rId14"/>
    <p:sldId id="391" r:id="rId15"/>
    <p:sldId id="394" r:id="rId16"/>
    <p:sldId id="419" r:id="rId17"/>
    <p:sldId id="404" r:id="rId18"/>
    <p:sldId id="390" r:id="rId19"/>
    <p:sldId id="395" r:id="rId20"/>
    <p:sldId id="334" r:id="rId21"/>
    <p:sldId id="418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Объем отгруженных товаров собственного производства, выполненных работ и услуг собственными силами (по промышленным видам деятельности) тыс. руб.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6978346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19-4CEA-A64E-323489F4F9A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0-860D-44EC-9FDE-89F12F474161}"/>
              </c:ext>
            </c:extLst>
          </c:dPt>
          <c:cat>
            <c:strRef>
              <c:f>Лист1!$A$2</c:f>
              <c:strCache>
                <c:ptCount val="1"/>
                <c:pt idx="0">
                  <c:v>Объем отгруженных товаров собственного производства, выполненных работ и услуг собственными силами (по промышленным видам деятельности) тыс. руб.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6077852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19-4CEA-A64E-323489F4F9A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 г.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Объем отгруженных товаров собственного производства, выполненных работ и услуг собственными силами (по промышленным видам деятельности) тыс. руб.</c:v>
                </c:pt>
              </c:strCache>
            </c:strRef>
          </c:cat>
          <c:val>
            <c:numRef>
              <c:f>Лист1!$D$2</c:f>
              <c:numCache>
                <c:formatCode>#,##0</c:formatCode>
                <c:ptCount val="1"/>
                <c:pt idx="0">
                  <c:v>6423118.5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19-4CEA-A64E-323489F4F9A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_</c:v>
                </c:pt>
              </c:strCache>
            </c:strRef>
          </c:tx>
          <c:spPr>
            <a:noFill/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noFill/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860D-44EC-9FDE-89F12F474161}"/>
              </c:ext>
            </c:extLst>
          </c:dPt>
          <c:cat>
            <c:strRef>
              <c:f>Лист1!$A$2</c:f>
              <c:strCache>
                <c:ptCount val="1"/>
                <c:pt idx="0">
                  <c:v>Объем отгруженных товаров собственного производства, выполненных работ и услуг собственными силами (по промышленным видам деятельности) тыс. руб.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0D-44EC-9FDE-89F12F4741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0"/>
        <c:shape val="box"/>
        <c:axId val="412215824"/>
        <c:axId val="408768176"/>
        <c:axId val="0"/>
      </c:bar3DChart>
      <c:catAx>
        <c:axId val="412215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8768176"/>
        <c:crosses val="autoZero"/>
        <c:auto val="1"/>
        <c:lblAlgn val="ctr"/>
        <c:lblOffset val="100"/>
        <c:noMultiLvlLbl val="0"/>
      </c:catAx>
      <c:valAx>
        <c:axId val="408768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22158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субъектов малого и среднего предпринимательства (ед.)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г.</c:v>
                </c:pt>
                <c:pt idx="1">
                  <c:v>2023 г.</c:v>
                </c:pt>
                <c:pt idx="2">
                  <c:v>2024 г.</c:v>
                </c:pt>
                <c:pt idx="3">
                  <c:v>2025 г.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2735</c:v>
                </c:pt>
                <c:pt idx="1">
                  <c:v>2995</c:v>
                </c:pt>
                <c:pt idx="2">
                  <c:v>2843</c:v>
                </c:pt>
                <c:pt idx="3">
                  <c:v>3453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0B-404D-9EE3-95BD7E3733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1996626656"/>
        <c:axId val="1344417664"/>
        <c:axId val="0"/>
      </c:bar3DChart>
      <c:catAx>
        <c:axId val="1996626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4417664"/>
        <c:crosses val="autoZero"/>
        <c:auto val="1"/>
        <c:lblAlgn val="ctr"/>
        <c:lblOffset val="100"/>
        <c:noMultiLvlLbl val="0"/>
      </c:catAx>
      <c:valAx>
        <c:axId val="134441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96626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Налоговые и неналоговые доходы бюджета городского округа «город Дербент»  тыс. руб.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area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 бюджета муниципального района (городского округа) тыс. руб.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cat>
            <c:strRef>
              <c:f>Лист1!$A$2:$A$5</c:f>
              <c:strCache>
                <c:ptCount val="4"/>
                <c:pt idx="0">
                  <c:v>2022 г.</c:v>
                </c:pt>
                <c:pt idx="1">
                  <c:v>2023 г.</c:v>
                </c:pt>
                <c:pt idx="2">
                  <c:v>2024 г.</c:v>
                </c:pt>
                <c:pt idx="3">
                  <c:v>2025 г.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571090</c:v>
                </c:pt>
                <c:pt idx="1">
                  <c:v>648646</c:v>
                </c:pt>
                <c:pt idx="2">
                  <c:v>829879</c:v>
                </c:pt>
                <c:pt idx="3">
                  <c:v>3337170.34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7C-4AEC-A1BE-9F99B73E5D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92477920"/>
        <c:axId val="90410720"/>
        <c:axId val="1566625824"/>
      </c:area3DChart>
      <c:catAx>
        <c:axId val="1992477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410720"/>
        <c:crosses val="autoZero"/>
        <c:auto val="1"/>
        <c:lblAlgn val="ctr"/>
        <c:lblOffset val="100"/>
        <c:noMultiLvlLbl val="0"/>
      </c:catAx>
      <c:valAx>
        <c:axId val="90410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92477920"/>
        <c:crosses val="autoZero"/>
        <c:crossBetween val="midCat"/>
      </c:valAx>
      <c:serAx>
        <c:axId val="1566625824"/>
        <c:scaling>
          <c:orientation val="minMax"/>
        </c:scaling>
        <c:delete val="1"/>
        <c:axPos val="b"/>
        <c:majorTickMark val="out"/>
        <c:minorTickMark val="none"/>
        <c:tickLblPos val="nextTo"/>
        <c:crossAx val="90410720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ЗАНЯТОСТЬ НАСЕЛЕНИЯ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Численность безработных, обратившихся за содействием в трудоустройстве в Центры занятости населения</c:v>
                </c:pt>
                <c:pt idx="1">
                  <c:v>Трудоустроено чел.</c:v>
                </c:pt>
                <c:pt idx="2">
                  <c:v>Зарегистрированы в качестве 
безработных чел.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3150</c:v>
                </c:pt>
                <c:pt idx="1">
                  <c:v>1608</c:v>
                </c:pt>
                <c:pt idx="2">
                  <c:v>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98-4836-AF8B-38A77EFC68F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Численность безработных, обратившихся за содействием в трудоустройстве в Центры занятости населения</c:v>
                </c:pt>
                <c:pt idx="1">
                  <c:v>Трудоустроено чел.</c:v>
                </c:pt>
                <c:pt idx="2">
                  <c:v>Зарегистрированы в качестве 
безработных чел.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3821</c:v>
                </c:pt>
                <c:pt idx="1">
                  <c:v>1061</c:v>
                </c:pt>
                <c:pt idx="2">
                  <c:v>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98-4836-AF8B-38A77EFC68F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 г.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Численность безработных, обратившихся за содействием в трудоустройстве в Центры занятости населения</c:v>
                </c:pt>
                <c:pt idx="1">
                  <c:v>Трудоустроено чел.</c:v>
                </c:pt>
                <c:pt idx="2">
                  <c:v>Зарегистрированы в качестве 
безработных чел.</c:v>
                </c:pt>
              </c:strCache>
            </c:strRef>
          </c:cat>
          <c:val>
            <c:numRef>
              <c:f>Лист1!$D$2:$D$4</c:f>
              <c:numCache>
                <c:formatCode>#,##0</c:formatCode>
                <c:ptCount val="3"/>
                <c:pt idx="0">
                  <c:v>1226</c:v>
                </c:pt>
                <c:pt idx="1">
                  <c:v>616</c:v>
                </c:pt>
                <c:pt idx="2">
                  <c:v>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98-4836-AF8B-38A77EFC68F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2025 г.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Численность безработных, обратившихся за содействием в трудоустройстве в Центры занятости населения</c:v>
                </c:pt>
                <c:pt idx="1">
                  <c:v>Трудоустроено чел.</c:v>
                </c:pt>
                <c:pt idx="2">
                  <c:v>Зарегистрированы в качестве 
безработных чел.</c:v>
                </c:pt>
              </c:strCache>
            </c:strRef>
          </c:cat>
          <c:val>
            <c:numRef>
              <c:f>Лист1!$E$2:$E$4</c:f>
              <c:numCache>
                <c:formatCode>#,##0</c:formatCode>
                <c:ptCount val="3"/>
                <c:pt idx="0">
                  <c:v>1046</c:v>
                </c:pt>
                <c:pt idx="1">
                  <c:v>527</c:v>
                </c:pt>
                <c:pt idx="2">
                  <c:v>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98-4836-AF8B-38A77EFC68F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84152928"/>
        <c:axId val="188873968"/>
      </c:barChart>
      <c:catAx>
        <c:axId val="18415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8873968"/>
        <c:crosses val="autoZero"/>
        <c:auto val="1"/>
        <c:lblAlgn val="ctr"/>
        <c:lblOffset val="100"/>
        <c:noMultiLvlLbl val="0"/>
      </c:catAx>
      <c:valAx>
        <c:axId val="188873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152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1">
  <a:schemeClr val="dk1">
    <a:tint val="88000"/>
  </a:schemeClr>
  <a:schemeClr val="dk1">
    <a:tint val="55000"/>
  </a:schemeClr>
  <a:schemeClr val="dk1">
    <a:tint val="78000"/>
  </a:schemeClr>
  <a:schemeClr val="dk1">
    <a:tint val="92000"/>
  </a:schemeClr>
  <a:schemeClr val="dk1">
    <a:tint val="70000"/>
  </a:schemeClr>
  <a:schemeClr val="dk1">
    <a:tint val="30000"/>
  </a:schemeClr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5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7B1B8-A724-4C5A-9F4A-8571FFB306C8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03E12-BC99-4DE4-B2C6-DAB9A075F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752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03E12-BC99-4DE4-B2C6-DAB9A075F4F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388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20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3593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18345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8284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96060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70714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7DA93-4D9C-77CF-5054-BF0A682EC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494490F-0AFD-4883-F4B8-600A1C5284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635C33F-0DE6-2577-5E76-38F880651C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64622D-47AF-7FD3-B699-477337452E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65631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31559-EADC-79EB-7F8B-04D573827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9AC4695-8094-06C7-FE0F-93C5DEBC1D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05C56B6-71B7-84DB-5AF2-66510E68B5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DA50FF-5113-9FAF-68FB-99BD561CEB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34623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16327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7F9D7-69DD-4EB2-972F-98B824971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B7D7F1A-BE5B-66EE-342D-3538B66086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4178875-FF37-EE86-DAD7-380DFAB7B5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63DEEC-3F28-764A-E6C2-61F16D030F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53577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B5FD4-EAAB-4411-87A3-59508385B7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B48BDC-BCF5-4936-BA6E-CB8D0551EA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661703-5D41-4DCF-AC24-E6A374F9D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91C1-791A-4D80-A511-C26E441B051C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89AF97-7A1F-458B-A679-72A4CCE79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4FAF97-DDC1-45C0-B1A7-6DA88443A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DF0D-2614-4534-B357-847BB437B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764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C92169-4B58-4842-BFB7-38962AEFA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2F10B4-E411-45B9-9EA7-B8469F346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B6FC97-4A9A-4199-B494-EEEE20E13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91C1-791A-4D80-A511-C26E441B051C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A40AB8-03F1-40F4-A13F-6D649EE37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F5EC1A-1864-407B-B786-3C3C46B57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DF0D-2614-4534-B357-847BB437B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F19CFF-D8E3-445A-BB95-A628ECA6DF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4721439-F298-4C2D-BEF6-836F725991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0518E2-3677-44C9-AF06-F702DE4DE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91C1-791A-4D80-A511-C26E441B051C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241AAD-7BB4-4B8D-B8E9-B50FEF6B4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7A1677-5460-4369-AC37-B08160324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DF0D-2614-4534-B357-847BB437B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65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FC1D92-A6F7-4196-A7B5-99FCBC18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BDBA2B-832B-42C4-8DB4-F8361715E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B7C4D4-AEB6-4E29-A63C-A251C1720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91C1-791A-4D80-A511-C26E441B051C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A0B064-7F67-4490-862F-A36F1147F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A98EBD-9CB9-40FE-AE1C-662A57D47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DF0D-2614-4534-B357-847BB437B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124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212E68-B5EC-4B32-82E6-855363BB6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DBC7C6-015B-49CA-B97F-4B7192CE3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C3003B-A508-4A9E-A229-BEFDE7FCD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91C1-791A-4D80-A511-C26E441B051C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EF5C3E-B8F1-49C7-9383-E56239606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80717C-7ACD-4F0E-B446-75546F57C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DF0D-2614-4534-B357-847BB437B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492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B9FDEE-8E5A-43E0-BA18-301882ACE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A31A34-B78B-4C5B-B46D-CEA44709BD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FEAF2F1-256A-4B1F-B8ED-6DCCB64B9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87D9A3-3C78-4EBC-B04A-40D0DFE0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91C1-791A-4D80-A511-C26E441B051C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7850DF-9A5F-420A-967E-59357A5B0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DCDE2A-879F-42A5-9A39-C5AE0377B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DF0D-2614-4534-B357-847BB437B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795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E6EC2F-C3DA-4C9B-A221-59DC4FC93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7E6B16-3758-48CF-B4F0-CF2C1DA9F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E809BA-935F-4582-BE22-DEB4D8E8A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85FAC66-4B69-4B0D-80D8-9C84781E7C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B7D4D67-5D1B-4056-BC87-FA8D604F7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F6BE1EA-AF28-4736-89D4-E0FA039EB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91C1-791A-4D80-A511-C26E441B051C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FBAEDE1-FAB2-4A67-B9E3-E522A1D80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0E6C80B-3611-497C-9262-CD9CD1CC5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DF0D-2614-4534-B357-847BB437B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07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F50CEB-15C2-4CF6-B309-0105B14F0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2CB658-464B-4FD3-8BD5-FB9D1C373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91C1-791A-4D80-A511-C26E441B051C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413256-A2B8-415D-98F6-12B4BEB7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0040FB2-851F-4597-8404-0B6D8CC09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DF0D-2614-4534-B357-847BB437B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435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4D3C98C-6F8D-4E88-8805-CA0A8613C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91C1-791A-4D80-A511-C26E441B051C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338D36-DF73-42B7-A57D-112244BD5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C8728F-68CF-42FE-8865-C90A6C0AD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DF0D-2614-4534-B357-847BB437B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930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3A67F4-1B53-4E15-9946-791AC2AF5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2F30F5-5300-454C-A142-64BCFBA22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51E05A-72D1-4471-80DA-5533E5A61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401CEC-1C41-451A-8823-F56CBB837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91C1-791A-4D80-A511-C26E441B051C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59EE0D-1748-409D-864F-6BF8B27E2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6229D2-69CB-448E-BDE5-64AAB8B8F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DF0D-2614-4534-B357-847BB437B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600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E90C3A-A008-4266-8785-4F3934406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A2BD394-1BD5-45D5-905D-B007ADBBB9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4493DF-4BF3-46A4-A397-78150A1256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BF01F8-C1A7-4045-BA4B-3D3F379F8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91C1-791A-4D80-A511-C26E441B051C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ACDBA0-D2F7-425F-A205-966D4CB0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759C58-E967-4966-9B1F-0BD5D68F9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DF0D-2614-4534-B357-847BB437B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485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C1A0C-1C09-4689-81AC-6D0E05ABF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E09EC4-DF9C-4B03-9B2B-A57F13975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BE5CB7-225C-4833-B169-EDF0642853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891C1-791A-4D80-A511-C26E441B051C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4723C4-DA4A-4640-84F8-081600024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099CD1-C3F0-4326-A096-BF525E2E90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CDF0D-2614-4534-B357-847BB437B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50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19.sv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17" Type="http://schemas.openxmlformats.org/officeDocument/2006/relationships/image" Target="../media/image31.svg"/><Relationship Id="rId2" Type="http://schemas.openxmlformats.org/officeDocument/2006/relationships/image" Target="../media/image18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9.svg"/><Relationship Id="rId15" Type="http://schemas.openxmlformats.org/officeDocument/2006/relationships/image" Target="../media/image29.svg"/><Relationship Id="rId10" Type="http://schemas.openxmlformats.org/officeDocument/2006/relationships/image" Target="../media/image24.png"/><Relationship Id="rId4" Type="http://schemas.openxmlformats.org/officeDocument/2006/relationships/image" Target="../media/image8.png"/><Relationship Id="rId9" Type="http://schemas.openxmlformats.org/officeDocument/2006/relationships/image" Target="../media/image23.svg"/><Relationship Id="rId1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hyperlink" Target="https://mb05.ru/" TargetMode="External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hyperlink" Target="https://fondpromrd.ru/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s://krdag.ru/" TargetMode="External"/><Relationship Id="rId9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небо, на открытом воздухе, облако, пейзаж&#10;&#10;Автоматически созданное описание">
            <a:extLst>
              <a:ext uri="{FF2B5EF4-FFF2-40B4-BE49-F238E27FC236}">
                <a16:creationId xmlns:a16="http://schemas.microsoft.com/office/drawing/2014/main" id="{D0C3117E-A415-4316-A3B6-746496F5A6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207" y="1332351"/>
            <a:ext cx="8087586" cy="4639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375660" y="365822"/>
            <a:ext cx="6004603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ПРОФИЛЬ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«город Дербент» </a:t>
            </a:r>
            <a:endParaRPr lang="x-non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F35A2E48-CBA7-81AD-1A95-7B102E7F945B}"/>
              </a:ext>
            </a:extLst>
          </p:cNvPr>
          <p:cNvSpPr/>
          <p:nvPr/>
        </p:nvSpPr>
        <p:spPr>
          <a:xfrm flipH="1">
            <a:off x="6561105" y="6113325"/>
            <a:ext cx="5216932" cy="445113"/>
          </a:xfrm>
          <a:prstGeom prst="roundRect">
            <a:avLst>
              <a:gd name="adj" fmla="val 27462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algn="ctr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городского округа «город Дербент»</a:t>
            </a:r>
            <a:endParaRPr lang="x-none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F5C67211-303C-B1E1-A395-221ED7DB4133}"/>
              </a:ext>
            </a:extLst>
          </p:cNvPr>
          <p:cNvSpPr/>
          <p:nvPr/>
        </p:nvSpPr>
        <p:spPr>
          <a:xfrm>
            <a:off x="11214045" y="5830816"/>
            <a:ext cx="727622" cy="727622"/>
          </a:xfrm>
          <a:prstGeom prst="roundRect">
            <a:avLst>
              <a:gd name="adj" fmla="val 28568"/>
            </a:avLst>
          </a:prstGeom>
          <a:solidFill>
            <a:srgbClr val="FEFEFE"/>
          </a:solidFill>
          <a:ln>
            <a:noFill/>
          </a:ln>
          <a:effectLst>
            <a:outerShdw blurRad="106087" sx="89633" sy="89633" algn="ctr" rotWithShape="0">
              <a:prstClr val="black">
                <a:alpha val="9229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60E59D5-558F-443D-BABC-E56F47714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355248" y="5900295"/>
            <a:ext cx="445215" cy="58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31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F7303166-CA56-474E-A13A-5D6170EE8E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3614036"/>
              </p:ext>
            </p:extLst>
          </p:nvPr>
        </p:nvGraphicFramePr>
        <p:xfrm>
          <a:off x="1037122" y="644893"/>
          <a:ext cx="10339939" cy="5412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9747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Скругленный прямоугольник 248">
            <a:extLst>
              <a:ext uri="{FF2B5EF4-FFF2-40B4-BE49-F238E27FC236}">
                <a16:creationId xmlns:a16="http://schemas.microsoft.com/office/drawing/2014/main" id="{A4503707-C842-55D2-8184-C2281EB1EB33}"/>
              </a:ext>
            </a:extLst>
          </p:cNvPr>
          <p:cNvSpPr/>
          <p:nvPr/>
        </p:nvSpPr>
        <p:spPr>
          <a:xfrm>
            <a:off x="8741611" y="2269353"/>
            <a:ext cx="2196000" cy="242102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50" name="Скругленный прямоугольник 249">
            <a:extLst>
              <a:ext uri="{FF2B5EF4-FFF2-40B4-BE49-F238E27FC236}">
                <a16:creationId xmlns:a16="http://schemas.microsoft.com/office/drawing/2014/main" id="{C88591C5-A285-4ADE-F36B-04A9A72B35EF}"/>
              </a:ext>
            </a:extLst>
          </p:cNvPr>
          <p:cNvSpPr/>
          <p:nvPr/>
        </p:nvSpPr>
        <p:spPr>
          <a:xfrm>
            <a:off x="8741613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algn="ctr" defTabSz="457200">
              <a:defRPr/>
            </a:pPr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КУЛЬТУРА И ИСКУССТВО</a:t>
            </a:r>
            <a:endParaRPr lang="x-none" dirty="0"/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BC46FF49-74DA-9C59-D684-B1B12D37A8F7}"/>
              </a:ext>
            </a:extLst>
          </p:cNvPr>
          <p:cNvSpPr txBox="1"/>
          <p:nvPr/>
        </p:nvSpPr>
        <p:spPr>
          <a:xfrm>
            <a:off x="8929973" y="4049369"/>
            <a:ext cx="198910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туристических маршрутов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E9F12BC2-BFAA-BED4-F03C-AD706AF7061B}"/>
              </a:ext>
            </a:extLst>
          </p:cNvPr>
          <p:cNvSpPr txBox="1"/>
          <p:nvPr/>
        </p:nvSpPr>
        <p:spPr>
          <a:xfrm>
            <a:off x="8950052" y="3554109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памятников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5C27278C-6818-C17F-D51C-27DC77A4DF73}"/>
              </a:ext>
            </a:extLst>
          </p:cNvPr>
          <p:cNvSpPr txBox="1"/>
          <p:nvPr/>
        </p:nvSpPr>
        <p:spPr>
          <a:xfrm>
            <a:off x="8950052" y="3035491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музеев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FD6CFA95-6D40-CD7C-1A91-86822FB92694}"/>
              </a:ext>
            </a:extLst>
          </p:cNvPr>
          <p:cNvSpPr txBox="1"/>
          <p:nvPr/>
        </p:nvSpPr>
        <p:spPr>
          <a:xfrm>
            <a:off x="8950052" y="2508743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библиотек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1770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СОЦИАЛЬНАЯ ИНФРАСТРУКТУРА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BFEBFB40-7B6B-80BC-E2A0-D704509DB297}"/>
              </a:ext>
            </a:extLst>
          </p:cNvPr>
          <p:cNvSpPr/>
          <p:nvPr/>
        </p:nvSpPr>
        <p:spPr>
          <a:xfrm>
            <a:off x="1770016" y="2269715"/>
            <a:ext cx="2196000" cy="243592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D65F193D-8DB6-299A-5C0F-01B3FC0F7ECB}"/>
              </a:ext>
            </a:extLst>
          </p:cNvPr>
          <p:cNvSpPr/>
          <p:nvPr/>
        </p:nvSpPr>
        <p:spPr>
          <a:xfrm>
            <a:off x="1770017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algn="ctr" defTabSz="457200">
              <a:defRPr/>
            </a:pPr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</a:t>
            </a:r>
          </a:p>
        </p:txBody>
      </p:sp>
      <p:pic>
        <p:nvPicPr>
          <p:cNvPr id="38" name="Рисунок 37" descr="Квадратная академическая шапочка со сплошной заливкой">
            <a:extLst>
              <a:ext uri="{FF2B5EF4-FFF2-40B4-BE49-F238E27FC236}">
                <a16:creationId xmlns:a16="http://schemas.microsoft.com/office/drawing/2014/main" id="{FFA05D91-7D65-3FD5-3A8C-B8DBE3F1C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88015" y="1462881"/>
            <a:ext cx="360000" cy="360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2FED3015-490E-945C-F94C-90A898212B48}"/>
              </a:ext>
            </a:extLst>
          </p:cNvPr>
          <p:cNvSpPr txBox="1"/>
          <p:nvPr/>
        </p:nvSpPr>
        <p:spPr>
          <a:xfrm>
            <a:off x="1969896" y="2528250"/>
            <a:ext cx="1861486" cy="1620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учреждений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5F6319A-7A33-F378-AD5B-7BCE76E1CF7E}"/>
              </a:ext>
            </a:extLst>
          </p:cNvPr>
          <p:cNvSpPr txBox="1"/>
          <p:nvPr/>
        </p:nvSpPr>
        <p:spPr>
          <a:xfrm>
            <a:off x="1969896" y="2676418"/>
            <a:ext cx="1606501" cy="512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дошкольного образования</a:t>
            </a:r>
          </a:p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которых:</a:t>
            </a:r>
          </a:p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государственных</a:t>
            </a:r>
          </a:p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не государственных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7C3018D4-B80B-2244-D89D-F98700861577}"/>
              </a:ext>
            </a:extLst>
          </p:cNvPr>
          <p:cNvSpPr txBox="1"/>
          <p:nvPr/>
        </p:nvSpPr>
        <p:spPr>
          <a:xfrm>
            <a:off x="1969896" y="3854372"/>
            <a:ext cx="1832623" cy="1620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учреждений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B77467BC-9E22-FA87-0DA9-CDD84E703B74}"/>
              </a:ext>
            </a:extLst>
          </p:cNvPr>
          <p:cNvSpPr txBox="1"/>
          <p:nvPr/>
        </p:nvSpPr>
        <p:spPr>
          <a:xfrm>
            <a:off x="1987031" y="4059919"/>
            <a:ext cx="1798352" cy="6412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школьного образования</a:t>
            </a:r>
          </a:p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которых:</a:t>
            </a:r>
          </a:p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государственных</a:t>
            </a:r>
          </a:p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не государственное</a:t>
            </a:r>
          </a:p>
          <a:p>
            <a:pPr>
              <a:lnSpc>
                <a:spcPts val="980"/>
              </a:lnSpc>
            </a:pPr>
            <a:endParaRPr lang="ru-RU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EC0830FF-A822-D57F-D63D-53A3866C0864}"/>
              </a:ext>
            </a:extLst>
          </p:cNvPr>
          <p:cNvSpPr txBox="1"/>
          <p:nvPr/>
        </p:nvSpPr>
        <p:spPr>
          <a:xfrm>
            <a:off x="1988133" y="3328224"/>
            <a:ext cx="1606501" cy="1620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учреждений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3D8AC28B-1761-234B-F3DD-AC6E74CECC4C}"/>
              </a:ext>
            </a:extLst>
          </p:cNvPr>
          <p:cNvSpPr txBox="1"/>
          <p:nvPr/>
        </p:nvSpPr>
        <p:spPr>
          <a:xfrm>
            <a:off x="2009201" y="3530968"/>
            <a:ext cx="1861486" cy="128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доп.образования</a:t>
            </a:r>
            <a:endParaRPr lang="ru-RU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" name="Скругленный прямоугольник 178">
            <a:extLst>
              <a:ext uri="{FF2B5EF4-FFF2-40B4-BE49-F238E27FC236}">
                <a16:creationId xmlns:a16="http://schemas.microsoft.com/office/drawing/2014/main" id="{015033BA-BEB5-3488-3407-C2E590FFA5D9}"/>
              </a:ext>
            </a:extLst>
          </p:cNvPr>
          <p:cNvSpPr/>
          <p:nvPr/>
        </p:nvSpPr>
        <p:spPr>
          <a:xfrm>
            <a:off x="4092023" y="2269715"/>
            <a:ext cx="2196000" cy="243592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80" name="Скругленный прямоугольник 179">
            <a:extLst>
              <a:ext uri="{FF2B5EF4-FFF2-40B4-BE49-F238E27FC236}">
                <a16:creationId xmlns:a16="http://schemas.microsoft.com/office/drawing/2014/main" id="{F630E29E-4C57-8581-5AD9-D1B81A96CB3A}"/>
              </a:ext>
            </a:extLst>
          </p:cNvPr>
          <p:cNvSpPr/>
          <p:nvPr/>
        </p:nvSpPr>
        <p:spPr>
          <a:xfrm>
            <a:off x="4097594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algn="ctr" defTabSz="457200">
              <a:defRPr/>
            </a:pPr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ЗДРАВОХРАНЕНИЕ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61D43FCF-407D-2AD7-EC25-AC6EB4BF6BF0}"/>
              </a:ext>
            </a:extLst>
          </p:cNvPr>
          <p:cNvSpPr txBox="1"/>
          <p:nvPr/>
        </p:nvSpPr>
        <p:spPr>
          <a:xfrm>
            <a:off x="4297474" y="2797066"/>
            <a:ext cx="179852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2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801 с</a:t>
            </a:r>
            <a:r>
              <a:rPr lang="ru-RU" sz="12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тационарных муниципальных коек</a:t>
            </a:r>
          </a:p>
        </p:txBody>
      </p:sp>
      <p:pic>
        <p:nvPicPr>
          <p:cNvPr id="210" name="Рисунок 209" descr="Больница со сплошной заливкой">
            <a:extLst>
              <a:ext uri="{FF2B5EF4-FFF2-40B4-BE49-F238E27FC236}">
                <a16:creationId xmlns:a16="http://schemas.microsoft.com/office/drawing/2014/main" id="{D598D17E-8B89-4579-B8F4-45F84F356C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15592" y="1462093"/>
            <a:ext cx="360000" cy="360000"/>
          </a:xfrm>
          <a:prstGeom prst="rect">
            <a:avLst/>
          </a:prstGeom>
        </p:spPr>
      </p:pic>
      <p:sp>
        <p:nvSpPr>
          <p:cNvPr id="212" name="TextBox 211">
            <a:extLst>
              <a:ext uri="{FF2B5EF4-FFF2-40B4-BE49-F238E27FC236}">
                <a16:creationId xmlns:a16="http://schemas.microsoft.com/office/drawing/2014/main" id="{333EE292-1A91-AA33-C08E-2950E0E02A61}"/>
              </a:ext>
            </a:extLst>
          </p:cNvPr>
          <p:cNvSpPr txBox="1"/>
          <p:nvPr/>
        </p:nvSpPr>
        <p:spPr>
          <a:xfrm>
            <a:off x="4297474" y="3189379"/>
            <a:ext cx="194337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амбулаторно-поликлинических учреждений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CBA971FD-D4A6-8177-6CB5-D1248DEDE809}"/>
              </a:ext>
            </a:extLst>
          </p:cNvPr>
          <p:cNvSpPr txBox="1"/>
          <p:nvPr/>
        </p:nvSpPr>
        <p:spPr>
          <a:xfrm>
            <a:off x="4297474" y="3752142"/>
            <a:ext cx="151988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2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2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Станция скорой помощи</a:t>
            </a:r>
          </a:p>
        </p:txBody>
      </p:sp>
      <p:sp>
        <p:nvSpPr>
          <p:cNvPr id="221" name="Скругленный прямоугольник 220">
            <a:extLst>
              <a:ext uri="{FF2B5EF4-FFF2-40B4-BE49-F238E27FC236}">
                <a16:creationId xmlns:a16="http://schemas.microsoft.com/office/drawing/2014/main" id="{020D1684-D52C-C2EC-5298-DD660550B672}"/>
              </a:ext>
            </a:extLst>
          </p:cNvPr>
          <p:cNvSpPr/>
          <p:nvPr/>
        </p:nvSpPr>
        <p:spPr>
          <a:xfrm>
            <a:off x="6419603" y="2274323"/>
            <a:ext cx="2196000" cy="243592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22" name="Скругленный прямоугольник 221">
            <a:extLst>
              <a:ext uri="{FF2B5EF4-FFF2-40B4-BE49-F238E27FC236}">
                <a16:creationId xmlns:a16="http://schemas.microsoft.com/office/drawing/2014/main" id="{70CF21A7-ECCA-575E-B550-FE0CE411467E}"/>
              </a:ext>
            </a:extLst>
          </p:cNvPr>
          <p:cNvSpPr/>
          <p:nvPr/>
        </p:nvSpPr>
        <p:spPr>
          <a:xfrm>
            <a:off x="6419604" y="1381370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algn="ctr"/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</a:t>
            </a:r>
            <a:endParaRPr lang="x-none" dirty="0"/>
          </a:p>
        </p:txBody>
      </p:sp>
      <p:pic>
        <p:nvPicPr>
          <p:cNvPr id="274" name="Рисунок 273" descr="Футбольный мяч со сплошной заливкой">
            <a:extLst>
              <a:ext uri="{FF2B5EF4-FFF2-40B4-BE49-F238E27FC236}">
                <a16:creationId xmlns:a16="http://schemas.microsoft.com/office/drawing/2014/main" id="{4F199496-B661-D254-DD27-BB53D9A49E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33322" y="1462881"/>
            <a:ext cx="360000" cy="360000"/>
          </a:xfrm>
          <a:prstGeom prst="rect">
            <a:avLst/>
          </a:prstGeom>
        </p:spPr>
      </p:pic>
      <p:pic>
        <p:nvPicPr>
          <p:cNvPr id="276" name="Рисунок 275" descr="Мольберт со сплошной заливкой">
            <a:extLst>
              <a:ext uri="{FF2B5EF4-FFF2-40B4-BE49-F238E27FC236}">
                <a16:creationId xmlns:a16="http://schemas.microsoft.com/office/drawing/2014/main" id="{B52A2E31-72C8-3565-419D-42E3EC486F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655331" y="1462881"/>
            <a:ext cx="360000" cy="360000"/>
          </a:xfrm>
          <a:prstGeom prst="rect">
            <a:avLst/>
          </a:prstGeom>
        </p:spPr>
      </p:pic>
      <p:sp>
        <p:nvSpPr>
          <p:cNvPr id="277" name="TextBox 276">
            <a:extLst>
              <a:ext uri="{FF2B5EF4-FFF2-40B4-BE49-F238E27FC236}">
                <a16:creationId xmlns:a16="http://schemas.microsoft.com/office/drawing/2014/main" id="{B38CFC4B-4571-DF22-142C-09FDD201865C}"/>
              </a:ext>
            </a:extLst>
          </p:cNvPr>
          <p:cNvSpPr txBox="1"/>
          <p:nvPr/>
        </p:nvSpPr>
        <p:spPr>
          <a:xfrm>
            <a:off x="6693041" y="2450640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спортзалов</a:t>
            </a: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40BFAEC2-21A1-E0CF-DC35-664D8408F090}"/>
              </a:ext>
            </a:extLst>
          </p:cNvPr>
          <p:cNvSpPr txBox="1"/>
          <p:nvPr/>
        </p:nvSpPr>
        <p:spPr>
          <a:xfrm>
            <a:off x="6693041" y="2983997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бассейна</a:t>
            </a: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E9931E13-1699-746E-1C30-75E37FBCB28F}"/>
              </a:ext>
            </a:extLst>
          </p:cNvPr>
          <p:cNvSpPr txBox="1"/>
          <p:nvPr/>
        </p:nvSpPr>
        <p:spPr>
          <a:xfrm>
            <a:off x="6693041" y="3511780"/>
            <a:ext cx="145647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плоских спортивных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сооружений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53E2107-0B7C-4AE4-8DF9-3EA84FDA8DF7}"/>
              </a:ext>
            </a:extLst>
          </p:cNvPr>
          <p:cNvSpPr txBox="1"/>
          <p:nvPr/>
        </p:nvSpPr>
        <p:spPr>
          <a:xfrm>
            <a:off x="4297474" y="2389265"/>
            <a:ext cx="194337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2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учреждения здравоохранения</a:t>
            </a:r>
            <a:endParaRPr lang="ru-RU" sz="10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D42354-1E31-4A69-B554-D3F2349549C5}"/>
              </a:ext>
            </a:extLst>
          </p:cNvPr>
          <p:cNvSpPr txBox="1"/>
          <p:nvPr/>
        </p:nvSpPr>
        <p:spPr>
          <a:xfrm>
            <a:off x="6619481" y="4144947"/>
            <a:ext cx="16763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спортивных школ</a:t>
            </a:r>
            <a:endParaRPr lang="x-none" sz="11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23996E7-97EA-4873-8765-0327E42AD584}"/>
              </a:ext>
            </a:extLst>
          </p:cNvPr>
          <p:cNvSpPr txBox="1"/>
          <p:nvPr/>
        </p:nvSpPr>
        <p:spPr>
          <a:xfrm>
            <a:off x="4297473" y="4164883"/>
            <a:ext cx="179852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2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Частных медицинских центров</a:t>
            </a:r>
            <a:endParaRPr lang="ru-RU" sz="12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306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215DA-28FE-12C3-9AB0-DFF12F01D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Рисунок 244" descr="Окрестности со сплошной заливкой">
            <a:extLst>
              <a:ext uri="{FF2B5EF4-FFF2-40B4-BE49-F238E27FC236}">
                <a16:creationId xmlns:a16="http://schemas.microsoft.com/office/drawing/2014/main" id="{404E784F-D344-4D00-FA77-29A3E9D28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0918" y="3110239"/>
            <a:ext cx="360000" cy="360000"/>
          </a:xfrm>
          <a:prstGeom prst="rect">
            <a:avLst/>
          </a:prstGeom>
        </p:spPr>
      </p:pic>
      <p:pic>
        <p:nvPicPr>
          <p:cNvPr id="197" name="Рисунок 196" descr="Маркер со сплошной заливкой">
            <a:extLst>
              <a:ext uri="{FF2B5EF4-FFF2-40B4-BE49-F238E27FC236}">
                <a16:creationId xmlns:a16="http://schemas.microsoft.com/office/drawing/2014/main" id="{552603FA-FC26-3ED1-0722-31139F3F78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40918" y="1855616"/>
            <a:ext cx="360000" cy="36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D52451-27ED-0F83-1F60-67CACD6C4EAB}"/>
              </a:ext>
            </a:extLst>
          </p:cNvPr>
          <p:cNvSpPr txBox="1"/>
          <p:nvPr/>
        </p:nvSpPr>
        <p:spPr>
          <a:xfrm>
            <a:off x="1770016" y="550177"/>
            <a:ext cx="73178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КАЧЕСТВО ЖИЗНИ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Скругленный прямоугольник 150">
            <a:extLst>
              <a:ext uri="{FF2B5EF4-FFF2-40B4-BE49-F238E27FC236}">
                <a16:creationId xmlns:a16="http://schemas.microsoft.com/office/drawing/2014/main" id="{CCA2C116-2B09-FD7A-D597-99FBE645A23E}"/>
              </a:ext>
            </a:extLst>
          </p:cNvPr>
          <p:cNvSpPr/>
          <p:nvPr/>
        </p:nvSpPr>
        <p:spPr>
          <a:xfrm flipH="1">
            <a:off x="1770016" y="1759729"/>
            <a:ext cx="1933200" cy="1134000"/>
          </a:xfrm>
          <a:prstGeom prst="roundRect">
            <a:avLst>
              <a:gd name="adj" fmla="val 1616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6" name="Скругленный прямоугольник 155">
            <a:extLst>
              <a:ext uri="{FF2B5EF4-FFF2-40B4-BE49-F238E27FC236}">
                <a16:creationId xmlns:a16="http://schemas.microsoft.com/office/drawing/2014/main" id="{E8EAE40E-81B2-FFC9-89BF-9B740E4465D8}"/>
              </a:ext>
            </a:extLst>
          </p:cNvPr>
          <p:cNvSpPr/>
          <p:nvPr/>
        </p:nvSpPr>
        <p:spPr>
          <a:xfrm flipH="1">
            <a:off x="3815915" y="1759729"/>
            <a:ext cx="1933200" cy="1134000"/>
          </a:xfrm>
          <a:prstGeom prst="roundRect">
            <a:avLst>
              <a:gd name="adj" fmla="val 1616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7" name="Скругленный прямоугольник 156">
            <a:extLst>
              <a:ext uri="{FF2B5EF4-FFF2-40B4-BE49-F238E27FC236}">
                <a16:creationId xmlns:a16="http://schemas.microsoft.com/office/drawing/2014/main" id="{91503E06-65C0-5F7E-5104-05DC8AC407DA}"/>
              </a:ext>
            </a:extLst>
          </p:cNvPr>
          <p:cNvSpPr/>
          <p:nvPr/>
        </p:nvSpPr>
        <p:spPr>
          <a:xfrm flipH="1">
            <a:off x="1770016" y="3017154"/>
            <a:ext cx="1933200" cy="1134000"/>
          </a:xfrm>
          <a:prstGeom prst="roundRect">
            <a:avLst>
              <a:gd name="adj" fmla="val 1616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DE2841E0-CED4-F92A-C7A0-37C6D569ACC3}"/>
              </a:ext>
            </a:extLst>
          </p:cNvPr>
          <p:cNvSpPr txBox="1"/>
          <p:nvPr/>
        </p:nvSpPr>
        <p:spPr>
          <a:xfrm>
            <a:off x="1907642" y="2170989"/>
            <a:ext cx="88175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233/360  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356FF621-0CE3-EED7-DE74-7E1AA24C8A86}"/>
              </a:ext>
            </a:extLst>
          </p:cNvPr>
          <p:cNvSpPr txBox="1"/>
          <p:nvPr/>
        </p:nvSpPr>
        <p:spPr>
          <a:xfrm>
            <a:off x="2719721" y="2247933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баллов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D7547331-87C6-583C-F2B3-87951F8587C2}"/>
              </a:ext>
            </a:extLst>
          </p:cNvPr>
          <p:cNvSpPr txBox="1"/>
          <p:nvPr/>
        </p:nvSpPr>
        <p:spPr>
          <a:xfrm>
            <a:off x="1901476" y="3433369"/>
            <a:ext cx="67781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39/60  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05A8436D-879B-A075-0AC7-70744B6D1D4F}"/>
              </a:ext>
            </a:extLst>
          </p:cNvPr>
          <p:cNvSpPr txBox="1"/>
          <p:nvPr/>
        </p:nvSpPr>
        <p:spPr>
          <a:xfrm>
            <a:off x="2502654" y="3510313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балла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5D6028FC-B0B4-0EF6-32AE-E5AF1B96946A}"/>
              </a:ext>
            </a:extLst>
          </p:cNvPr>
          <p:cNvSpPr txBox="1"/>
          <p:nvPr/>
        </p:nvSpPr>
        <p:spPr>
          <a:xfrm>
            <a:off x="1901476" y="3711375"/>
            <a:ext cx="152437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жилье и прилегающие пространства 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ABCB8891-149E-F558-A454-9A59865519F2}"/>
              </a:ext>
            </a:extLst>
          </p:cNvPr>
          <p:cNvSpPr txBox="1"/>
          <p:nvPr/>
        </p:nvSpPr>
        <p:spPr>
          <a:xfrm>
            <a:off x="3953540" y="2058345"/>
            <a:ext cx="1199058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условно комфортный климат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336ECF4B-F225-C078-029F-36234955F876}"/>
              </a:ext>
            </a:extLst>
          </p:cNvPr>
          <p:cNvSpPr txBox="1"/>
          <p:nvPr/>
        </p:nvSpPr>
        <p:spPr>
          <a:xfrm>
            <a:off x="1914270" y="1037436"/>
            <a:ext cx="3638327" cy="1938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"/>
              </a:lnSpc>
            </a:pPr>
            <a:r>
              <a:rPr lang="ru-RU" sz="600" b="1" dirty="0">
                <a:latin typeface="Arial" panose="020B0604020202020204" pitchFamily="34" charset="0"/>
                <a:cs typeface="Arial" panose="020B0604020202020204" pitchFamily="34" charset="0"/>
              </a:rPr>
              <a:t>набрано больше половины от максимального количества баллов</a:t>
            </a:r>
            <a:endParaRPr lang="x-none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520"/>
              </a:lnSpc>
            </a:pPr>
            <a:endParaRPr lang="ru-RU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520"/>
              </a:lnSpc>
            </a:pPr>
            <a:r>
              <a:rPr lang="ru-RU" sz="600" b="1" dirty="0">
                <a:latin typeface="Arial" panose="020B0604020202020204" pitchFamily="34" charset="0"/>
                <a:cs typeface="Arial" panose="020B0604020202020204" pitchFamily="34" charset="0"/>
              </a:rPr>
              <a:t>набрано меньше половины от максимального количества баллов</a:t>
            </a:r>
            <a:endParaRPr lang="x-none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" name="Овал 199">
            <a:extLst>
              <a:ext uri="{FF2B5EF4-FFF2-40B4-BE49-F238E27FC236}">
                <a16:creationId xmlns:a16="http://schemas.microsoft.com/office/drawing/2014/main" id="{15D9CCFB-099B-E167-CF29-02692564828D}"/>
              </a:ext>
            </a:extLst>
          </p:cNvPr>
          <p:cNvSpPr/>
          <p:nvPr/>
        </p:nvSpPr>
        <p:spPr>
          <a:xfrm>
            <a:off x="1785962" y="1025383"/>
            <a:ext cx="70348" cy="70348"/>
          </a:xfrm>
          <a:prstGeom prst="ellipse">
            <a:avLst/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2" name="Овал 201">
            <a:extLst>
              <a:ext uri="{FF2B5EF4-FFF2-40B4-BE49-F238E27FC236}">
                <a16:creationId xmlns:a16="http://schemas.microsoft.com/office/drawing/2014/main" id="{3EDA5452-0DA0-7C38-DEAA-8AB38AC5413E}"/>
              </a:ext>
            </a:extLst>
          </p:cNvPr>
          <p:cNvSpPr/>
          <p:nvPr/>
        </p:nvSpPr>
        <p:spPr>
          <a:xfrm>
            <a:off x="1785962" y="1155152"/>
            <a:ext cx="70348" cy="70348"/>
          </a:xfrm>
          <a:prstGeom prst="ellipse">
            <a:avLst/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5" name="Скругленный прямоугольник 204">
            <a:extLst>
              <a:ext uri="{FF2B5EF4-FFF2-40B4-BE49-F238E27FC236}">
                <a16:creationId xmlns:a16="http://schemas.microsoft.com/office/drawing/2014/main" id="{C2E91F4A-34CD-9D5D-A847-4E399627CC02}"/>
              </a:ext>
            </a:extLst>
          </p:cNvPr>
          <p:cNvSpPr/>
          <p:nvPr/>
        </p:nvSpPr>
        <p:spPr>
          <a:xfrm flipH="1">
            <a:off x="3824012" y="3016060"/>
            <a:ext cx="1933200" cy="1134000"/>
          </a:xfrm>
          <a:prstGeom prst="roundRect">
            <a:avLst>
              <a:gd name="adj" fmla="val 1616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99FF7127-A7D9-83DD-3190-7FF99DA60017}"/>
              </a:ext>
            </a:extLst>
          </p:cNvPr>
          <p:cNvSpPr txBox="1"/>
          <p:nvPr/>
        </p:nvSpPr>
        <p:spPr>
          <a:xfrm>
            <a:off x="3955472" y="3432275"/>
            <a:ext cx="67781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46/60  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ECCDD3AF-7CAB-866E-239B-480DEDBF22EB}"/>
              </a:ext>
            </a:extLst>
          </p:cNvPr>
          <p:cNvSpPr txBox="1"/>
          <p:nvPr/>
        </p:nvSpPr>
        <p:spPr>
          <a:xfrm>
            <a:off x="4556650" y="3509219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баллов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8E70D385-76D0-2BAA-441E-627CDCF8D567}"/>
              </a:ext>
            </a:extLst>
          </p:cNvPr>
          <p:cNvSpPr txBox="1"/>
          <p:nvPr/>
        </p:nvSpPr>
        <p:spPr>
          <a:xfrm>
            <a:off x="3955472" y="3710281"/>
            <a:ext cx="144565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улично-дорожная сеть</a:t>
            </a:r>
          </a:p>
        </p:txBody>
      </p:sp>
      <p:pic>
        <p:nvPicPr>
          <p:cNvPr id="243" name="Рисунок 242" descr="Облачно с прояснениями со сплошной заливкой">
            <a:extLst>
              <a:ext uri="{FF2B5EF4-FFF2-40B4-BE49-F238E27FC236}">
                <a16:creationId xmlns:a16="http://schemas.microsoft.com/office/drawing/2014/main" id="{E90CF940-2637-98EA-385D-7A1D916B81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65729" y="1859255"/>
            <a:ext cx="360000" cy="360000"/>
          </a:xfrm>
          <a:prstGeom prst="rect">
            <a:avLst/>
          </a:prstGeom>
        </p:spPr>
      </p:pic>
      <p:pic>
        <p:nvPicPr>
          <p:cNvPr id="247" name="Рисунок 246" descr="Дорога со сплошной заливкой">
            <a:extLst>
              <a:ext uri="{FF2B5EF4-FFF2-40B4-BE49-F238E27FC236}">
                <a16:creationId xmlns:a16="http://schemas.microsoft.com/office/drawing/2014/main" id="{314E387F-F4FA-9534-23C9-D88BE19F19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65729" y="3115598"/>
            <a:ext cx="360000" cy="360000"/>
          </a:xfrm>
          <a:prstGeom prst="rect">
            <a:avLst/>
          </a:prstGeom>
        </p:spPr>
      </p:pic>
      <p:sp>
        <p:nvSpPr>
          <p:cNvPr id="58" name="Скругленный прямоугольник 180">
            <a:extLst>
              <a:ext uri="{FF2B5EF4-FFF2-40B4-BE49-F238E27FC236}">
                <a16:creationId xmlns:a16="http://schemas.microsoft.com/office/drawing/2014/main" id="{15F9B98A-64A5-450E-BFDD-72B329393AF4}"/>
              </a:ext>
            </a:extLst>
          </p:cNvPr>
          <p:cNvSpPr/>
          <p:nvPr/>
        </p:nvSpPr>
        <p:spPr>
          <a:xfrm>
            <a:off x="1883606" y="2561892"/>
            <a:ext cx="1706021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188,1 — средний балл по городам РД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Рисунок 58" descr="Город со сплошной заливкой">
            <a:extLst>
              <a:ext uri="{FF2B5EF4-FFF2-40B4-BE49-F238E27FC236}">
                <a16:creationId xmlns:a16="http://schemas.microsoft.com/office/drawing/2014/main" id="{CBCF4D89-EDE4-43DA-AE27-2A965F8CFF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527285" y="1854859"/>
            <a:ext cx="360000" cy="360000"/>
          </a:xfrm>
          <a:prstGeom prst="rect">
            <a:avLst/>
          </a:prstGeom>
        </p:spPr>
      </p:pic>
      <p:pic>
        <p:nvPicPr>
          <p:cNvPr id="60" name="Рисунок 59" descr="Поделиться со сплошной заливкой">
            <a:extLst>
              <a:ext uri="{FF2B5EF4-FFF2-40B4-BE49-F238E27FC236}">
                <a16:creationId xmlns:a16="http://schemas.microsoft.com/office/drawing/2014/main" id="{223111C9-A4FD-4A3C-B2B2-07915CFF868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502474" y="3130120"/>
            <a:ext cx="360000" cy="360000"/>
          </a:xfrm>
          <a:prstGeom prst="rect">
            <a:avLst/>
          </a:prstGeom>
        </p:spPr>
      </p:pic>
      <p:sp>
        <p:nvSpPr>
          <p:cNvPr id="61" name="Скругленный прямоугольник 158">
            <a:extLst>
              <a:ext uri="{FF2B5EF4-FFF2-40B4-BE49-F238E27FC236}">
                <a16:creationId xmlns:a16="http://schemas.microsoft.com/office/drawing/2014/main" id="{7A27D3E0-1B8F-48A4-A5A4-6585685439DA}"/>
              </a:ext>
            </a:extLst>
          </p:cNvPr>
          <p:cNvSpPr/>
          <p:nvPr/>
        </p:nvSpPr>
        <p:spPr>
          <a:xfrm flipH="1">
            <a:off x="6024351" y="1757509"/>
            <a:ext cx="1933200" cy="1134000"/>
          </a:xfrm>
          <a:prstGeom prst="roundRect">
            <a:avLst>
              <a:gd name="adj" fmla="val 1616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2" name="Скругленный прямоугольник 159">
            <a:extLst>
              <a:ext uri="{FF2B5EF4-FFF2-40B4-BE49-F238E27FC236}">
                <a16:creationId xmlns:a16="http://schemas.microsoft.com/office/drawing/2014/main" id="{F3C6B499-DF6B-484A-852A-367823DECA9C}"/>
              </a:ext>
            </a:extLst>
          </p:cNvPr>
          <p:cNvSpPr/>
          <p:nvPr/>
        </p:nvSpPr>
        <p:spPr>
          <a:xfrm flipH="1">
            <a:off x="8070250" y="1757509"/>
            <a:ext cx="1933200" cy="1134000"/>
          </a:xfrm>
          <a:prstGeom prst="roundRect">
            <a:avLst>
              <a:gd name="adj" fmla="val 1616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3" name="Скругленный прямоугольник 160">
            <a:extLst>
              <a:ext uri="{FF2B5EF4-FFF2-40B4-BE49-F238E27FC236}">
                <a16:creationId xmlns:a16="http://schemas.microsoft.com/office/drawing/2014/main" id="{756E4ADE-142E-4F94-99CD-35994830D0C8}"/>
              </a:ext>
            </a:extLst>
          </p:cNvPr>
          <p:cNvSpPr/>
          <p:nvPr/>
        </p:nvSpPr>
        <p:spPr>
          <a:xfrm flipH="1">
            <a:off x="6024351" y="3014934"/>
            <a:ext cx="1933200" cy="1134000"/>
          </a:xfrm>
          <a:prstGeom prst="roundRect">
            <a:avLst>
              <a:gd name="adj" fmla="val 1616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4" name="Скругленный прямоугольник 161">
            <a:extLst>
              <a:ext uri="{FF2B5EF4-FFF2-40B4-BE49-F238E27FC236}">
                <a16:creationId xmlns:a16="http://schemas.microsoft.com/office/drawing/2014/main" id="{2E82907F-7B23-49B9-992E-F316C5CB5FC5}"/>
              </a:ext>
            </a:extLst>
          </p:cNvPr>
          <p:cNvSpPr/>
          <p:nvPr/>
        </p:nvSpPr>
        <p:spPr>
          <a:xfrm flipH="1">
            <a:off x="8070250" y="3014934"/>
            <a:ext cx="1933200" cy="1134000"/>
          </a:xfrm>
          <a:prstGeom prst="roundRect">
            <a:avLst>
              <a:gd name="adj" fmla="val 1616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05C6377-9EB9-4FCE-8EBB-E15044AF840C}"/>
              </a:ext>
            </a:extLst>
          </p:cNvPr>
          <p:cNvSpPr txBox="1"/>
          <p:nvPr/>
        </p:nvSpPr>
        <p:spPr>
          <a:xfrm>
            <a:off x="6154935" y="2171536"/>
            <a:ext cx="67781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39/60 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653AA5D-AB95-440C-A1BE-CC4B222AC698}"/>
              </a:ext>
            </a:extLst>
          </p:cNvPr>
          <p:cNvSpPr txBox="1"/>
          <p:nvPr/>
        </p:nvSpPr>
        <p:spPr>
          <a:xfrm>
            <a:off x="6756113" y="2248480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балла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457D4AC-1E63-4C01-9BDA-AA4380E796C7}"/>
              </a:ext>
            </a:extLst>
          </p:cNvPr>
          <p:cNvSpPr txBox="1"/>
          <p:nvPr/>
        </p:nvSpPr>
        <p:spPr>
          <a:xfrm>
            <a:off x="6154935" y="2449542"/>
            <a:ext cx="152437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озелененные пространства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87952EC-9B56-4E13-887A-62EEE22C0D08}"/>
              </a:ext>
            </a:extLst>
          </p:cNvPr>
          <p:cNvSpPr txBox="1"/>
          <p:nvPr/>
        </p:nvSpPr>
        <p:spPr>
          <a:xfrm>
            <a:off x="8208931" y="2170442"/>
            <a:ext cx="67781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39/60 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814C552-645F-4378-BCCD-07B10E3FF59C}"/>
              </a:ext>
            </a:extLst>
          </p:cNvPr>
          <p:cNvSpPr txBox="1"/>
          <p:nvPr/>
        </p:nvSpPr>
        <p:spPr>
          <a:xfrm>
            <a:off x="8810109" y="2247386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баллов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C7B2514-9B6F-4A86-8E05-9E6F4A593025}"/>
              </a:ext>
            </a:extLst>
          </p:cNvPr>
          <p:cNvSpPr txBox="1"/>
          <p:nvPr/>
        </p:nvSpPr>
        <p:spPr>
          <a:xfrm>
            <a:off x="8208931" y="2448448"/>
            <a:ext cx="152437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общегородское пространство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AC12BB6-D763-4247-B3DD-89E28F9A14A3}"/>
              </a:ext>
            </a:extLst>
          </p:cNvPr>
          <p:cNvSpPr txBox="1"/>
          <p:nvPr/>
        </p:nvSpPr>
        <p:spPr>
          <a:xfrm>
            <a:off x="6154933" y="3427688"/>
            <a:ext cx="67781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B1C1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26/60 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A7F2C82-9328-4997-B901-D2149D6F878A}"/>
              </a:ext>
            </a:extLst>
          </p:cNvPr>
          <p:cNvSpPr txBox="1"/>
          <p:nvPr/>
        </p:nvSpPr>
        <p:spPr>
          <a:xfrm>
            <a:off x="6756111" y="3504632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B1C1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балла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800FF52-2F39-40F7-87D9-44B1C2F7B0B1}"/>
              </a:ext>
            </a:extLst>
          </p:cNvPr>
          <p:cNvSpPr txBox="1"/>
          <p:nvPr/>
        </p:nvSpPr>
        <p:spPr>
          <a:xfrm>
            <a:off x="6154932" y="3705694"/>
            <a:ext cx="180984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социально-досуговая</a:t>
            </a:r>
            <a:r>
              <a:rPr lang="en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инфраструктура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6C0C94F-E903-47C0-BEDA-B7D1D26019A2}"/>
              </a:ext>
            </a:extLst>
          </p:cNvPr>
          <p:cNvSpPr txBox="1"/>
          <p:nvPr/>
        </p:nvSpPr>
        <p:spPr>
          <a:xfrm>
            <a:off x="8208929" y="3426594"/>
            <a:ext cx="67781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44/60 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ECCE31C-7E64-46CE-A750-560A8237D6A8}"/>
              </a:ext>
            </a:extLst>
          </p:cNvPr>
          <p:cNvSpPr txBox="1"/>
          <p:nvPr/>
        </p:nvSpPr>
        <p:spPr>
          <a:xfrm>
            <a:off x="8810107" y="3503538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балла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BB418A7-BDCE-47CB-BAB0-34C1AB2F047F}"/>
              </a:ext>
            </a:extLst>
          </p:cNvPr>
          <p:cNvSpPr txBox="1"/>
          <p:nvPr/>
        </p:nvSpPr>
        <p:spPr>
          <a:xfrm>
            <a:off x="8208928" y="3704600"/>
            <a:ext cx="179452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общественно-деловая</a:t>
            </a:r>
            <a:r>
              <a:rPr lang="en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инфраструктура </a:t>
            </a:r>
          </a:p>
        </p:txBody>
      </p:sp>
      <p:pic>
        <p:nvPicPr>
          <p:cNvPr id="77" name="Рисунок 76" descr="Пейзаж холма со сплошной заливкой">
            <a:extLst>
              <a:ext uri="{FF2B5EF4-FFF2-40B4-BE49-F238E27FC236}">
                <a16:creationId xmlns:a16="http://schemas.microsoft.com/office/drawing/2014/main" id="{E7F41D1A-2DE4-4AD5-81DE-E083D1538A4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502474" y="1854859"/>
            <a:ext cx="360000" cy="360000"/>
          </a:xfrm>
          <a:prstGeom prst="rect">
            <a:avLst/>
          </a:prstGeom>
        </p:spPr>
      </p:pic>
      <p:pic>
        <p:nvPicPr>
          <p:cNvPr id="78" name="Рисунок 77" descr="Руководство по настройке удаленной работы со сплошной заливкой">
            <a:extLst>
              <a:ext uri="{FF2B5EF4-FFF2-40B4-BE49-F238E27FC236}">
                <a16:creationId xmlns:a16="http://schemas.microsoft.com/office/drawing/2014/main" id="{1AD6525F-98D3-4F54-811C-6623537BBD1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527285" y="3116668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17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Скругленный прямоугольник 131">
            <a:extLst>
              <a:ext uri="{FF2B5EF4-FFF2-40B4-BE49-F238E27FC236}">
                <a16:creationId xmlns:a16="http://schemas.microsoft.com/office/drawing/2014/main" id="{965B5596-9886-1EDD-8689-79E3A0147044}"/>
              </a:ext>
            </a:extLst>
          </p:cNvPr>
          <p:cNvSpPr/>
          <p:nvPr/>
        </p:nvSpPr>
        <p:spPr>
          <a:xfrm>
            <a:off x="1462596" y="1418175"/>
            <a:ext cx="9160578" cy="5189086"/>
          </a:xfrm>
          <a:prstGeom prst="roundRect">
            <a:avLst>
              <a:gd name="adj" fmla="val 502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8" name="Скругленный прямоугольник 167">
            <a:extLst>
              <a:ext uri="{FF2B5EF4-FFF2-40B4-BE49-F238E27FC236}">
                <a16:creationId xmlns:a16="http://schemas.microsoft.com/office/drawing/2014/main" id="{406DE531-59AB-987E-57EA-AF99FD6084E2}"/>
              </a:ext>
            </a:extLst>
          </p:cNvPr>
          <p:cNvSpPr/>
          <p:nvPr/>
        </p:nvSpPr>
        <p:spPr>
          <a:xfrm>
            <a:off x="2243831" y="1541980"/>
            <a:ext cx="3489762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73" name="Скругленный прямоугольник 172">
            <a:extLst>
              <a:ext uri="{FF2B5EF4-FFF2-40B4-BE49-F238E27FC236}">
                <a16:creationId xmlns:a16="http://schemas.microsoft.com/office/drawing/2014/main" id="{EB7D65FA-C463-3087-D7E8-6B8E7319F8D2}"/>
              </a:ext>
            </a:extLst>
          </p:cNvPr>
          <p:cNvSpPr/>
          <p:nvPr/>
        </p:nvSpPr>
        <p:spPr>
          <a:xfrm>
            <a:off x="5869058" y="1541980"/>
            <a:ext cx="3823137" cy="1433132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91" name="Скругленный прямоугольник 190">
            <a:extLst>
              <a:ext uri="{FF2B5EF4-FFF2-40B4-BE49-F238E27FC236}">
                <a16:creationId xmlns:a16="http://schemas.microsoft.com/office/drawing/2014/main" id="{3DAEEDE2-CD4E-EEAA-1E55-446D41A95687}"/>
              </a:ext>
            </a:extLst>
          </p:cNvPr>
          <p:cNvSpPr/>
          <p:nvPr/>
        </p:nvSpPr>
        <p:spPr>
          <a:xfrm>
            <a:off x="2243830" y="4731517"/>
            <a:ext cx="3489762" cy="171411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92" name="Скругленный прямоугольник 191">
            <a:extLst>
              <a:ext uri="{FF2B5EF4-FFF2-40B4-BE49-F238E27FC236}">
                <a16:creationId xmlns:a16="http://schemas.microsoft.com/office/drawing/2014/main" id="{08E356B1-B150-5CBC-DA11-99103B9B0653}"/>
              </a:ext>
            </a:extLst>
          </p:cNvPr>
          <p:cNvSpPr/>
          <p:nvPr/>
        </p:nvSpPr>
        <p:spPr>
          <a:xfrm>
            <a:off x="5869057" y="4731517"/>
            <a:ext cx="3920793" cy="171411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97" name="Скругленный прямоугольник 196">
            <a:extLst>
              <a:ext uri="{FF2B5EF4-FFF2-40B4-BE49-F238E27FC236}">
                <a16:creationId xmlns:a16="http://schemas.microsoft.com/office/drawing/2014/main" id="{EA0DAF6A-ED29-E9EF-CDF0-F42C5E4B92F5}"/>
              </a:ext>
            </a:extLst>
          </p:cNvPr>
          <p:cNvSpPr/>
          <p:nvPr/>
        </p:nvSpPr>
        <p:spPr>
          <a:xfrm>
            <a:off x="2243830" y="3136746"/>
            <a:ext cx="3489762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98" name="Скругленный прямоугольник 197">
            <a:extLst>
              <a:ext uri="{FF2B5EF4-FFF2-40B4-BE49-F238E27FC236}">
                <a16:creationId xmlns:a16="http://schemas.microsoft.com/office/drawing/2014/main" id="{8D370FB6-20C6-B96E-C580-63F3005FCF57}"/>
              </a:ext>
            </a:extLst>
          </p:cNvPr>
          <p:cNvSpPr/>
          <p:nvPr/>
        </p:nvSpPr>
        <p:spPr>
          <a:xfrm>
            <a:off x="5869057" y="3136746"/>
            <a:ext cx="3823139" cy="1355534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1770016" y="550177"/>
            <a:ext cx="916057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ДОСТОПРИМЕЧАТЕЛЬНОСТИ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«ГОРОД ДЕРБЕНТ»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AC190EDA-2C05-15EC-A1DE-437FDD6DF9D3}"/>
              </a:ext>
            </a:extLst>
          </p:cNvPr>
          <p:cNvSpPr txBox="1"/>
          <p:nvPr/>
        </p:nvSpPr>
        <p:spPr>
          <a:xfrm>
            <a:off x="2285466" y="2111082"/>
            <a:ext cx="1003027" cy="50783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Музейный комплекс «Дом Петра I»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6B239D-4D15-497F-BA74-21CE14462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922" y="1670340"/>
            <a:ext cx="2158651" cy="12142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A15120D-BDA2-4735-8CFB-709605504A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2885" y="1672747"/>
            <a:ext cx="1965326" cy="11160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5C159690-D8A2-4E32-8FAA-9DFDF6087972}"/>
              </a:ext>
            </a:extLst>
          </p:cNvPr>
          <p:cNvSpPr txBox="1"/>
          <p:nvPr/>
        </p:nvSpPr>
        <p:spPr>
          <a:xfrm>
            <a:off x="8241386" y="2102318"/>
            <a:ext cx="1450809" cy="33855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Музей</a:t>
            </a:r>
            <a:b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«Боевая Слава»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0361D9C-4601-4BED-83B0-643E87D7DD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5370" y="3254804"/>
            <a:ext cx="2071757" cy="11870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6B30D696-C5E3-45BA-B9E3-B76778E34668}"/>
              </a:ext>
            </a:extLst>
          </p:cNvPr>
          <p:cNvSpPr txBox="1"/>
          <p:nvPr/>
        </p:nvSpPr>
        <p:spPr>
          <a:xfrm>
            <a:off x="2285465" y="3382903"/>
            <a:ext cx="962424" cy="84638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Музей «Ковра и декоративно-прикладного искусства»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C7937FF-4889-41E2-AE35-C09BAEDEB617}"/>
              </a:ext>
            </a:extLst>
          </p:cNvPr>
          <p:cNvSpPr txBox="1"/>
          <p:nvPr/>
        </p:nvSpPr>
        <p:spPr>
          <a:xfrm>
            <a:off x="2264226" y="5157284"/>
            <a:ext cx="1124377" cy="69310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Музей «Культура и быт древнего Дербента»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CAAC5B8-D0CB-4874-B12B-01D4BA6428EC}"/>
              </a:ext>
            </a:extLst>
          </p:cNvPr>
          <p:cNvSpPr txBox="1"/>
          <p:nvPr/>
        </p:nvSpPr>
        <p:spPr>
          <a:xfrm>
            <a:off x="8195861" y="3697089"/>
            <a:ext cx="1318782" cy="33855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Музей «Природа </a:t>
            </a:r>
            <a:r>
              <a:rPr lang="ru-RU" sz="11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Прикаспия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760E92D-FED5-4552-81B1-C6CB14434196}"/>
              </a:ext>
            </a:extLst>
          </p:cNvPr>
          <p:cNvSpPr txBox="1"/>
          <p:nvPr/>
        </p:nvSpPr>
        <p:spPr>
          <a:xfrm>
            <a:off x="8109588" y="5072645"/>
            <a:ext cx="1288213" cy="6771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Мемориальный Дом-музей </a:t>
            </a:r>
            <a:r>
              <a:rPr lang="ru-RU" sz="11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А.А.Бестужева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-Марлинского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3191DF9-55A1-450C-A95B-6234C6A279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8969" y="5005718"/>
            <a:ext cx="2125493" cy="11546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FD6B3E7-D8AA-4D10-966E-311CF27748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834" y="3268406"/>
            <a:ext cx="1987970" cy="11182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513EDBB-D16A-4358-B2A8-2D0396933A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9002" y="4972929"/>
            <a:ext cx="1979424" cy="1233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03428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1770016" y="550177"/>
            <a:ext cx="73178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ТУРИСТИЧЕСКИЕ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ЛОКАЦИИ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A5167993-E4FE-4530-A36B-19BC896398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184081"/>
              </p:ext>
            </p:extLst>
          </p:nvPr>
        </p:nvGraphicFramePr>
        <p:xfrm>
          <a:off x="1770017" y="1592001"/>
          <a:ext cx="8747803" cy="401868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411882">
                  <a:extLst>
                    <a:ext uri="{9D8B030D-6E8A-4147-A177-3AD203B41FA5}">
                      <a16:colId xmlns:a16="http://schemas.microsoft.com/office/drawing/2014/main" val="1519855321"/>
                    </a:ext>
                  </a:extLst>
                </a:gridCol>
                <a:gridCol w="5574966">
                  <a:extLst>
                    <a:ext uri="{9D8B030D-6E8A-4147-A177-3AD203B41FA5}">
                      <a16:colId xmlns:a16="http://schemas.microsoft.com/office/drawing/2014/main" val="631836498"/>
                    </a:ext>
                  </a:extLst>
                </a:gridCol>
                <a:gridCol w="2760955">
                  <a:extLst>
                    <a:ext uri="{9D8B030D-6E8A-4147-A177-3AD203B41FA5}">
                      <a16:colId xmlns:a16="http://schemas.microsoft.com/office/drawing/2014/main" val="2028701771"/>
                    </a:ext>
                  </a:extLst>
                </a:gridCol>
              </a:tblGrid>
              <a:tr h="2551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Адрес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975596"/>
                  </a:ext>
                </a:extLst>
              </a:tr>
              <a:tr h="4785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Цитадель Нарын-Кала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ул. 9-й Магал, 55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3955418"/>
                  </a:ext>
                </a:extLst>
              </a:tr>
              <a:tr h="2338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Джума мечеть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ул. 7 магал, 20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6881403"/>
                  </a:ext>
                </a:extLst>
              </a:tr>
              <a:tr h="2338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Армянская церковь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ул. Рзаева, 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3563932"/>
                  </a:ext>
                </a:extLst>
              </a:tr>
              <a:tr h="2338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Церковь Покрова Пресвятой Богородицы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ул. Ленина, 22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7196768"/>
                  </a:ext>
                </a:extLst>
              </a:tr>
              <a:tr h="2338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Домик Петра I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ул. Зои Космодемьянской, 16а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2282394"/>
                  </a:ext>
                </a:extLst>
              </a:tr>
              <a:tr h="2338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Парк Боевой Славы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ул. Коммунарова, 51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9648031"/>
                  </a:ext>
                </a:extLst>
              </a:tr>
              <a:tr h="2338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Дербентский маяк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ул. Зои Космодемьянской, 11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3857841"/>
                  </a:ext>
                </a:extLst>
              </a:tr>
              <a:tr h="2338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Дербентская набережная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Ул. Х. Тагиева 33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9809971"/>
                  </a:ext>
                </a:extLst>
              </a:tr>
              <a:tr h="2338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Вокзал РЖД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ул. Вокзальная, 1.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2757302"/>
                  </a:ext>
                </a:extLst>
              </a:tr>
              <a:tr h="2338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Площадь свободы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Ул. Площадь свободы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1865046"/>
                  </a:ext>
                </a:extLst>
              </a:tr>
              <a:tr h="4785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Дербентский государственный историко-архитектурный и археологический музей -заповедник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ул. Рзаева, 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6793413"/>
                  </a:ext>
                </a:extLst>
              </a:tr>
              <a:tr h="2338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Музей истории мировых культур и религий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ул. </a:t>
                      </a:r>
                      <a:r>
                        <a:rPr lang="ru-RU" sz="1400" dirty="0" err="1">
                          <a:effectLst/>
                        </a:rPr>
                        <a:t>Таги</a:t>
                      </a:r>
                      <a:r>
                        <a:rPr lang="ru-RU" sz="1400" dirty="0">
                          <a:effectLst/>
                        </a:rPr>
                        <a:t>-Заде, 30А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2160693"/>
                  </a:ext>
                </a:extLst>
              </a:tr>
              <a:tr h="2338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Улица счастливых людей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Пер. Казим-бека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3357133"/>
                  </a:ext>
                </a:extLst>
              </a:tr>
              <a:tr h="2338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Светомузыкальный фонтан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парк имени Низами </a:t>
                      </a:r>
                      <a:r>
                        <a:rPr lang="ru-RU" sz="1400" dirty="0" err="1">
                          <a:effectLst/>
                        </a:rPr>
                        <a:t>Гянджеви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3060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9418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BAF71-4089-4635-8D62-BB2C93B79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17F9C4-38A1-7877-08F5-FF97015D71C6}"/>
              </a:ext>
            </a:extLst>
          </p:cNvPr>
          <p:cNvSpPr txBox="1"/>
          <p:nvPr/>
        </p:nvSpPr>
        <p:spPr>
          <a:xfrm>
            <a:off x="1406207" y="221182"/>
            <a:ext cx="916057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</a:p>
          <a:p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на открытом воздухе, пейзаж, вода, панорама&#10;&#10;Автоматически созданное описание">
            <a:extLst>
              <a:ext uri="{FF2B5EF4-FFF2-40B4-BE49-F238E27FC236}">
                <a16:creationId xmlns:a16="http://schemas.microsoft.com/office/drawing/2014/main" id="{C9DC12E4-489F-404C-9142-DBA24FFDE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257" y="3429001"/>
            <a:ext cx="9256529" cy="2954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5CF503C-3280-46B7-9C55-B5AB5E3B626C}"/>
              </a:ext>
            </a:extLst>
          </p:cNvPr>
          <p:cNvSpPr/>
          <p:nvPr/>
        </p:nvSpPr>
        <p:spPr>
          <a:xfrm>
            <a:off x="1310257" y="729531"/>
            <a:ext cx="9331851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городе функционирует Центр развития туризма, Туристический информационный центр «Дербент-2000», ТИЦ в сосновом бору, ТИЦ в парке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им.Н.Гянжеви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где оказывается всевозможная информационная поддержка гостям и предоставляется материал о туристических маршрутах, НХП  и достопримечательностях города.     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Дербенте классифицированы 42 гостиничных комплекса, остальные КСР прошли самооценку, работа в данном направлении продолжается.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Свыше 30 гидов-экскурсоводов,20туристических фирм и 10 туроператоров, функционирующие на территории города, предлагают туристам экскурсии по городу и Дагестану, а также за пределы РФ  При выездных экскурсиях все туристические фирмы страхуют своих туристов, при необходимости оказывают правовую и юридическую помощь. Для данных целей туроператорами заключены договора с юридическими кампаниями.</a:t>
            </a:r>
          </a:p>
        </p:txBody>
      </p:sp>
    </p:spTree>
    <p:extLst>
      <p:ext uri="{BB962C8B-B14F-4D97-AF65-F5344CB8AC3E}">
        <p14:creationId xmlns:p14="http://schemas.microsoft.com/office/powerpoint/2010/main" val="2182460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F588336-8A60-4713-9AA2-7F173D823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4039" y="1825626"/>
            <a:ext cx="8543925" cy="392710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25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 Вам несколько способов взаимодействия с органами местного самоуправления:</a:t>
            </a:r>
            <a:br>
              <a:rPr lang="ru-RU" sz="25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 можете направить обращение, предложение, вопрос (далее – обращение) в адрес главы городского округа «город Дербент» и (или) инвестиционного уполномоченного по следующим вопросам:</a:t>
            </a:r>
          </a:p>
          <a:p>
            <a:r>
              <a:rPr lang="ru-RU" sz="25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    реализация инвестиционного проекта,</a:t>
            </a:r>
            <a:br>
              <a:rPr lang="ru-RU" sz="25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    ознакомление и осмотр инвестором свободных инвестиционных площадок городского округа «город Дербент»,</a:t>
            </a:r>
            <a:br>
              <a:rPr lang="ru-RU" sz="25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    оказание инвестору помощи в инфраструктурном обеспечении земельного участка при реализации инвестиционного проекта,</a:t>
            </a:r>
            <a:br>
              <a:rPr lang="ru-RU" sz="25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    оказание содействия инвестору в подборе земельного участка для реализации инвестиционного проекта,</a:t>
            </a:r>
            <a:br>
              <a:rPr lang="ru-RU" sz="25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    иные вопросы, возникающие у инвестора, реализующего и предполагаемого к реализации инвестиционного проекта.</a:t>
            </a:r>
          </a:p>
          <a:p>
            <a:pPr marL="0" indent="0">
              <a:buNone/>
            </a:pPr>
            <a:r>
              <a:rPr lang="ru-RU" sz="25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Направить обращение можно на адрес электронной администрации городского округа «город Дербент» derbent@e-dag.ru.</a:t>
            </a:r>
          </a:p>
          <a:p>
            <a:r>
              <a:rPr lang="ru-RU" sz="25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Вы можете обратиться к инвестиционному уполномоченному – заместителю главы </a:t>
            </a:r>
            <a:r>
              <a:rPr lang="ru-RU" sz="25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Казиахмедову</a:t>
            </a:r>
            <a:r>
              <a:rPr lang="ru-RU" sz="25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Ахмеду </a:t>
            </a:r>
            <a:r>
              <a:rPr lang="ru-RU" sz="25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Сейфутдиновичу</a:t>
            </a:r>
            <a:r>
              <a:rPr lang="ru-RU" sz="25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8(87240) 4-26-66.</a:t>
            </a:r>
          </a:p>
          <a:p>
            <a:r>
              <a:rPr lang="ru-RU" sz="25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Либо обратиться лично к главе городского округа «город Дербент» – </a:t>
            </a:r>
            <a:r>
              <a:rPr lang="ru-RU" sz="25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Пашабекову</a:t>
            </a:r>
            <a:r>
              <a:rPr lang="ru-RU" sz="25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Ханлару </a:t>
            </a:r>
            <a:r>
              <a:rPr lang="ru-RU" sz="25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Эдисоновичу</a:t>
            </a:r>
            <a:r>
              <a:rPr lang="ru-RU" sz="25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номер телефона приемной администрации 8 (87240) 4 – 60 -75 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A99054-6C3D-48C0-8989-79A550DF1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16</a:t>
            </a:fld>
            <a:endParaRPr lang="x-none"/>
          </a:p>
        </p:txBody>
      </p:sp>
      <p:sp>
        <p:nvSpPr>
          <p:cNvPr id="5" name="Скругленный прямоугольник 12">
            <a:extLst>
              <a:ext uri="{FF2B5EF4-FFF2-40B4-BE49-F238E27FC236}">
                <a16:creationId xmlns:a16="http://schemas.microsoft.com/office/drawing/2014/main" id="{0FC2D75E-4D66-4293-9125-0100AD153A5F}"/>
              </a:ext>
            </a:extLst>
          </p:cNvPr>
          <p:cNvSpPr/>
          <p:nvPr/>
        </p:nvSpPr>
        <p:spPr>
          <a:xfrm>
            <a:off x="1608102" y="402925"/>
            <a:ext cx="9123845" cy="888671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обратной связи с инвестором</a:t>
            </a:r>
            <a:endParaRPr lang="ru-RU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366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1F72B-78FB-C0E5-AB47-4F01C1333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83604F0B-1B63-9830-5465-9207F27CD48C}"/>
              </a:ext>
            </a:extLst>
          </p:cNvPr>
          <p:cNvSpPr/>
          <p:nvPr/>
        </p:nvSpPr>
        <p:spPr>
          <a:xfrm>
            <a:off x="1770016" y="1956987"/>
            <a:ext cx="9136387" cy="3618190"/>
          </a:xfrm>
          <a:prstGeom prst="roundRect">
            <a:avLst>
              <a:gd name="adj" fmla="val 662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:a16="http://schemas.microsoft.com/office/drawing/2014/main" id="{4733D63F-9C91-7172-A732-28E6372E6603}"/>
              </a:ext>
            </a:extLst>
          </p:cNvPr>
          <p:cNvSpPr/>
          <p:nvPr/>
        </p:nvSpPr>
        <p:spPr>
          <a:xfrm>
            <a:off x="1770017" y="1401547"/>
            <a:ext cx="9136399" cy="1152811"/>
          </a:xfrm>
          <a:prstGeom prst="roundRect">
            <a:avLst>
              <a:gd name="adj" fmla="val 2222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9F1C0A-0B2A-DA06-9CBA-B877B267DC3C}"/>
              </a:ext>
            </a:extLst>
          </p:cNvPr>
          <p:cNvSpPr txBox="1"/>
          <p:nvPr/>
        </p:nvSpPr>
        <p:spPr>
          <a:xfrm>
            <a:off x="1770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РЕАЛИЗУЕММЫЕ ИНВЕСТИЦИОННЫЕ ПРОЕКТЫ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33D0F098-1E6E-711D-3B14-A0204797BEA0}"/>
              </a:ext>
            </a:extLst>
          </p:cNvPr>
          <p:cNvGraphicFramePr>
            <a:graphicFrameLocks noGrp="1"/>
          </p:cNvGraphicFramePr>
          <p:nvPr/>
        </p:nvGraphicFramePr>
        <p:xfrm>
          <a:off x="1770015" y="1376762"/>
          <a:ext cx="9136390" cy="3944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2925">
                  <a:extLst>
                    <a:ext uri="{9D8B030D-6E8A-4147-A177-3AD203B41FA5}">
                      <a16:colId xmlns:a16="http://schemas.microsoft.com/office/drawing/2014/main" val="3163916451"/>
                    </a:ext>
                  </a:extLst>
                </a:gridCol>
                <a:gridCol w="3142925">
                  <a:extLst>
                    <a:ext uri="{9D8B030D-6E8A-4147-A177-3AD203B41FA5}">
                      <a16:colId xmlns:a16="http://schemas.microsoft.com/office/drawing/2014/main" val="2399887350"/>
                    </a:ext>
                  </a:extLst>
                </a:gridCol>
                <a:gridCol w="1425270">
                  <a:extLst>
                    <a:ext uri="{9D8B030D-6E8A-4147-A177-3AD203B41FA5}">
                      <a16:colId xmlns:a16="http://schemas.microsoft.com/office/drawing/2014/main" val="223652072"/>
                    </a:ext>
                  </a:extLst>
                </a:gridCol>
                <a:gridCol w="1425270">
                  <a:extLst>
                    <a:ext uri="{9D8B030D-6E8A-4147-A177-3AD203B41FA5}">
                      <a16:colId xmlns:a16="http://schemas.microsoft.com/office/drawing/2014/main" val="4168060387"/>
                    </a:ext>
                  </a:extLst>
                </a:gridCol>
              </a:tblGrid>
              <a:tr h="746137"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КОМПАНИИ 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СФЕРА ДЕЯТЕЛЬНОСТИ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ИНВЕСТИЦИИ </a:t>
                      </a:r>
                    </a:p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 </a:t>
                      </a:r>
                    </a:p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РЕАЛИЗАЦИИ</a:t>
                      </a:r>
                    </a:p>
                  </a:txBody>
                  <a:tcPr marL="0" marR="0" marT="216000" marB="21600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0895412"/>
                  </a:ext>
                </a:extLst>
              </a:tr>
              <a:tr h="980710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СОШ на 1224 места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новой современной школы в рамках национального проекта "Образование"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1075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2022-2026</a:t>
                      </a: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925131"/>
                  </a:ext>
                </a:extLst>
              </a:tr>
              <a:tr h="1108824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дворца спорта в г. Дербент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Комплексное спортивное здание крупных размеров, включающее разнообразные спортивные залы и вспомогательные помещения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2930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2021-202</a:t>
                      </a: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48693"/>
                  </a:ext>
                </a:extLst>
              </a:tr>
              <a:tr h="11088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водовода "</a:t>
                      </a:r>
                      <a:r>
                        <a:rPr lang="ru-RU" sz="900" b="1" i="0" spc="-1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Кайтаг</a:t>
                      </a:r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-Дербент"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комплекса сооружений и водовода протяженностью 35 км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2064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2022-2026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84179"/>
                  </a:ext>
                </a:extLst>
              </a:tr>
            </a:tbl>
          </a:graphicData>
        </a:graphic>
      </p:graphicFrame>
      <p:pic>
        <p:nvPicPr>
          <p:cNvPr id="11" name="Рисунок 10" descr="Щит со сплошной заливкой">
            <a:extLst>
              <a:ext uri="{FF2B5EF4-FFF2-40B4-BE49-F238E27FC236}">
                <a16:creationId xmlns:a16="http://schemas.microsoft.com/office/drawing/2014/main" id="{468E90E6-BD38-5DFE-4C51-279574746E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6270" y="4574502"/>
            <a:ext cx="360000" cy="360000"/>
          </a:xfrm>
          <a:prstGeom prst="rect">
            <a:avLst/>
          </a:prstGeom>
        </p:spPr>
      </p:pic>
      <p:pic>
        <p:nvPicPr>
          <p:cNvPr id="12" name="Рисунок 11" descr="Бумага со сплошной заливкой">
            <a:extLst>
              <a:ext uri="{FF2B5EF4-FFF2-40B4-BE49-F238E27FC236}">
                <a16:creationId xmlns:a16="http://schemas.microsoft.com/office/drawing/2014/main" id="{5ED32E53-7029-18FD-10BF-3F5392B8E6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96270" y="2508321"/>
            <a:ext cx="360000" cy="360000"/>
          </a:xfrm>
          <a:prstGeom prst="rect">
            <a:avLst/>
          </a:prstGeom>
        </p:spPr>
      </p:pic>
      <p:pic>
        <p:nvPicPr>
          <p:cNvPr id="14" name="Рисунок 13" descr="Стоп со сплошной заливкой">
            <a:extLst>
              <a:ext uri="{FF2B5EF4-FFF2-40B4-BE49-F238E27FC236}">
                <a16:creationId xmlns:a16="http://schemas.microsoft.com/office/drawing/2014/main" id="{C85B705E-0FB2-82CA-57E6-F5C4CF1BCB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96270" y="3540537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69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1770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МЕРЫ ГОСУДАРСТВЕННОЙ ПОДДЕРЖКИ</a:t>
            </a:r>
          </a:p>
        </p:txBody>
      </p:sp>
      <p:sp>
        <p:nvSpPr>
          <p:cNvPr id="61" name="Скругленный прямоугольник 11">
            <a:extLst>
              <a:ext uri="{FF2B5EF4-FFF2-40B4-BE49-F238E27FC236}">
                <a16:creationId xmlns:a16="http://schemas.microsoft.com/office/drawing/2014/main" id="{8E809736-6F37-49BB-85CD-00D39869B05A}"/>
              </a:ext>
            </a:extLst>
          </p:cNvPr>
          <p:cNvSpPr/>
          <p:nvPr/>
        </p:nvSpPr>
        <p:spPr>
          <a:xfrm>
            <a:off x="1574387" y="2953916"/>
            <a:ext cx="1710000" cy="171000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65" name="Скругленный прямоугольник 43">
            <a:extLst>
              <a:ext uri="{FF2B5EF4-FFF2-40B4-BE49-F238E27FC236}">
                <a16:creationId xmlns:a16="http://schemas.microsoft.com/office/drawing/2014/main" id="{BCB03A4E-DA3B-45E7-8A2C-12BA063F6417}"/>
              </a:ext>
            </a:extLst>
          </p:cNvPr>
          <p:cNvSpPr/>
          <p:nvPr/>
        </p:nvSpPr>
        <p:spPr>
          <a:xfrm>
            <a:off x="1693190" y="3161143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69" name="Скругленный прямоугольник 19">
            <a:extLst>
              <a:ext uri="{FF2B5EF4-FFF2-40B4-BE49-F238E27FC236}">
                <a16:creationId xmlns:a16="http://schemas.microsoft.com/office/drawing/2014/main" id="{E78D3DA3-261E-4124-94E5-2C9F053F19FC}"/>
              </a:ext>
            </a:extLst>
          </p:cNvPr>
          <p:cNvSpPr/>
          <p:nvPr/>
        </p:nvSpPr>
        <p:spPr>
          <a:xfrm>
            <a:off x="3467287" y="2954725"/>
            <a:ext cx="1710000" cy="171000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74" name="Скругленный прямоугольник 20">
            <a:extLst>
              <a:ext uri="{FF2B5EF4-FFF2-40B4-BE49-F238E27FC236}">
                <a16:creationId xmlns:a16="http://schemas.microsoft.com/office/drawing/2014/main" id="{64CAB859-7894-42E3-9C81-C9952996CACF}"/>
              </a:ext>
            </a:extLst>
          </p:cNvPr>
          <p:cNvSpPr/>
          <p:nvPr/>
        </p:nvSpPr>
        <p:spPr>
          <a:xfrm>
            <a:off x="5347592" y="2998126"/>
            <a:ext cx="1710000" cy="171000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75" name="Скругленный прямоугольник 21">
            <a:extLst>
              <a:ext uri="{FF2B5EF4-FFF2-40B4-BE49-F238E27FC236}">
                <a16:creationId xmlns:a16="http://schemas.microsoft.com/office/drawing/2014/main" id="{7625DFB3-2E84-461E-83E7-58F52639FCD6}"/>
              </a:ext>
            </a:extLst>
          </p:cNvPr>
          <p:cNvSpPr/>
          <p:nvPr/>
        </p:nvSpPr>
        <p:spPr>
          <a:xfrm>
            <a:off x="7248230" y="2989372"/>
            <a:ext cx="1710000" cy="171000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77" name="Скругленный прямоугольник 28">
            <a:extLst>
              <a:ext uri="{FF2B5EF4-FFF2-40B4-BE49-F238E27FC236}">
                <a16:creationId xmlns:a16="http://schemas.microsoft.com/office/drawing/2014/main" id="{80685B0C-8C41-4A0B-9F4B-009AF5E2AFEA}"/>
              </a:ext>
            </a:extLst>
          </p:cNvPr>
          <p:cNvSpPr/>
          <p:nvPr/>
        </p:nvSpPr>
        <p:spPr>
          <a:xfrm>
            <a:off x="9084771" y="2954725"/>
            <a:ext cx="1710000" cy="171000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D70F08B-36EC-422A-AA6C-2A9F97C850BE}"/>
              </a:ext>
            </a:extLst>
          </p:cNvPr>
          <p:cNvSpPr txBox="1"/>
          <p:nvPr/>
        </p:nvSpPr>
        <p:spPr>
          <a:xfrm>
            <a:off x="2052033" y="3865391"/>
            <a:ext cx="81922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>
                <a:latin typeface="Arial" panose="020B0604020202020204" pitchFamily="34" charset="0"/>
                <a:cs typeface="Arial" panose="020B0604020202020204" pitchFamily="34" charset="0"/>
              </a:rPr>
              <a:t>МОЙ БИЗНЕС 05</a:t>
            </a:r>
            <a:endParaRPr lang="x-none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Скругленный прямоугольник 30">
            <a:extLst>
              <a:ext uri="{FF2B5EF4-FFF2-40B4-BE49-F238E27FC236}">
                <a16:creationId xmlns:a16="http://schemas.microsoft.com/office/drawing/2014/main" id="{3F55731F-A6B3-4A4F-B3BF-367D3F34571F}"/>
              </a:ext>
            </a:extLst>
          </p:cNvPr>
          <p:cNvSpPr/>
          <p:nvPr/>
        </p:nvSpPr>
        <p:spPr>
          <a:xfrm>
            <a:off x="1962016" y="4355291"/>
            <a:ext cx="841719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mb05.ru</a:t>
            </a:r>
            <a: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Скругленный прямоугольник 32">
            <a:extLst>
              <a:ext uri="{FF2B5EF4-FFF2-40B4-BE49-F238E27FC236}">
                <a16:creationId xmlns:a16="http://schemas.microsoft.com/office/drawing/2014/main" id="{38880D2D-6D2A-428A-9C13-924A44E69512}"/>
              </a:ext>
            </a:extLst>
          </p:cNvPr>
          <p:cNvSpPr/>
          <p:nvPr/>
        </p:nvSpPr>
        <p:spPr>
          <a:xfrm>
            <a:off x="3586976" y="3135601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7EAD78F-1BF5-4F2C-964A-D412A72F5FC8}"/>
              </a:ext>
            </a:extLst>
          </p:cNvPr>
          <p:cNvSpPr txBox="1"/>
          <p:nvPr/>
        </p:nvSpPr>
        <p:spPr>
          <a:xfrm>
            <a:off x="3827093" y="3849986"/>
            <a:ext cx="145691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>
                <a:latin typeface="Arial" panose="020B0604020202020204" pitchFamily="34" charset="0"/>
                <a:cs typeface="Arial" panose="020B0604020202020204" pitchFamily="34" charset="0"/>
              </a:rPr>
              <a:t>КОРПОРАЦИЯ РАЗВИТИЯ </a:t>
            </a:r>
          </a:p>
          <a:p>
            <a:r>
              <a:rPr lang="ru-RU" sz="600" b="1" dirty="0">
                <a:latin typeface="Arial" panose="020B0604020202020204" pitchFamily="34" charset="0"/>
                <a:cs typeface="Arial" panose="020B0604020202020204" pitchFamily="34" charset="0"/>
              </a:rPr>
              <a:t>РЕСПУБЛИКИ ДАГЕСТАН</a:t>
            </a:r>
            <a:endParaRPr lang="x-none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Скругленный прямоугольник 34">
            <a:extLst>
              <a:ext uri="{FF2B5EF4-FFF2-40B4-BE49-F238E27FC236}">
                <a16:creationId xmlns:a16="http://schemas.microsoft.com/office/drawing/2014/main" id="{1CC4FC4E-DA46-4D5A-A6B0-3C601AAA3E2D}"/>
              </a:ext>
            </a:extLst>
          </p:cNvPr>
          <p:cNvSpPr/>
          <p:nvPr/>
        </p:nvSpPr>
        <p:spPr>
          <a:xfrm>
            <a:off x="3891262" y="4355291"/>
            <a:ext cx="841719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krdag.ru</a:t>
            </a:r>
            <a: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Скругленный прямоугольник 36">
            <a:extLst>
              <a:ext uri="{FF2B5EF4-FFF2-40B4-BE49-F238E27FC236}">
                <a16:creationId xmlns:a16="http://schemas.microsoft.com/office/drawing/2014/main" id="{3D1F35B0-ECEC-4133-8EF5-DA947C4056AF}"/>
              </a:ext>
            </a:extLst>
          </p:cNvPr>
          <p:cNvSpPr/>
          <p:nvPr/>
        </p:nvSpPr>
        <p:spPr>
          <a:xfrm>
            <a:off x="5468313" y="3133794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AD40D6F-AD29-4D3A-9845-30B15A3AC479}"/>
              </a:ext>
            </a:extLst>
          </p:cNvPr>
          <p:cNvSpPr txBox="1"/>
          <p:nvPr/>
        </p:nvSpPr>
        <p:spPr>
          <a:xfrm>
            <a:off x="5791899" y="3844372"/>
            <a:ext cx="145691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>
                <a:latin typeface="Arial" panose="020B0604020202020204" pitchFamily="34" charset="0"/>
                <a:cs typeface="Arial" panose="020B0604020202020204" pitchFamily="34" charset="0"/>
              </a:rPr>
              <a:t>ФОНД РАЗВИТИЯ ПРОМЫШЛЕННОСТИ </a:t>
            </a:r>
          </a:p>
        </p:txBody>
      </p:sp>
      <p:sp>
        <p:nvSpPr>
          <p:cNvPr id="85" name="Скругленный прямоугольник 38">
            <a:extLst>
              <a:ext uri="{FF2B5EF4-FFF2-40B4-BE49-F238E27FC236}">
                <a16:creationId xmlns:a16="http://schemas.microsoft.com/office/drawing/2014/main" id="{27ECC685-0402-4083-AEC9-665EE1716412}"/>
              </a:ext>
            </a:extLst>
          </p:cNvPr>
          <p:cNvSpPr/>
          <p:nvPr/>
        </p:nvSpPr>
        <p:spPr>
          <a:xfrm>
            <a:off x="5791900" y="4355291"/>
            <a:ext cx="841719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fondpromrd.ru</a:t>
            </a:r>
            <a: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Скругленный прямоугольник 40">
            <a:extLst>
              <a:ext uri="{FF2B5EF4-FFF2-40B4-BE49-F238E27FC236}">
                <a16:creationId xmlns:a16="http://schemas.microsoft.com/office/drawing/2014/main" id="{5192A9F6-3560-4F28-957F-1655026DFAC8}"/>
              </a:ext>
            </a:extLst>
          </p:cNvPr>
          <p:cNvSpPr/>
          <p:nvPr/>
        </p:nvSpPr>
        <p:spPr>
          <a:xfrm>
            <a:off x="7374771" y="3161143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1B38DED-4E78-414C-9F6E-C99FBFD8D63C}"/>
              </a:ext>
            </a:extLst>
          </p:cNvPr>
          <p:cNvSpPr txBox="1"/>
          <p:nvPr/>
        </p:nvSpPr>
        <p:spPr>
          <a:xfrm>
            <a:off x="7696562" y="3844373"/>
            <a:ext cx="105201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>
                <a:latin typeface="Arial" panose="020B0604020202020204" pitchFamily="34" charset="0"/>
                <a:cs typeface="Arial" panose="020B0604020202020204" pitchFamily="34" charset="0"/>
              </a:rPr>
              <a:t>АГЕНТСТВО ПО ПРЕДПРИНИМАТЕЛЬСТВУ И ИНВЕСТИЦИЯМ РД</a:t>
            </a:r>
            <a:endParaRPr lang="x-none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Скругленный прямоугольник 42">
            <a:extLst>
              <a:ext uri="{FF2B5EF4-FFF2-40B4-BE49-F238E27FC236}">
                <a16:creationId xmlns:a16="http://schemas.microsoft.com/office/drawing/2014/main" id="{53CD2D04-ADAF-4106-A15A-D0B2AF1645A0}"/>
              </a:ext>
            </a:extLst>
          </p:cNvPr>
          <p:cNvSpPr/>
          <p:nvPr/>
        </p:nvSpPr>
        <p:spPr>
          <a:xfrm>
            <a:off x="7682370" y="4390084"/>
            <a:ext cx="958094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https://mspinvestrd.ru/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Скругленный прямоугольник 69">
            <a:extLst>
              <a:ext uri="{FF2B5EF4-FFF2-40B4-BE49-F238E27FC236}">
                <a16:creationId xmlns:a16="http://schemas.microsoft.com/office/drawing/2014/main" id="{4E014552-CCCB-4735-B594-3A095FAA69CB}"/>
              </a:ext>
            </a:extLst>
          </p:cNvPr>
          <p:cNvSpPr/>
          <p:nvPr/>
        </p:nvSpPr>
        <p:spPr>
          <a:xfrm>
            <a:off x="9232265" y="3137749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90" name="Скругленный прямоугольник 71">
            <a:extLst>
              <a:ext uri="{FF2B5EF4-FFF2-40B4-BE49-F238E27FC236}">
                <a16:creationId xmlns:a16="http://schemas.microsoft.com/office/drawing/2014/main" id="{0A8F13F6-BD86-4B51-B8E3-D874620B7F22}"/>
              </a:ext>
            </a:extLst>
          </p:cNvPr>
          <p:cNvSpPr/>
          <p:nvPr/>
        </p:nvSpPr>
        <p:spPr>
          <a:xfrm>
            <a:off x="9539866" y="4390084"/>
            <a:ext cx="841719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http://derbent.ru/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1" name="Picture 2" descr="логотип Мой бизнес | С 1 января 2023 года Администрация Чарышского района  Алтайского края преобразована в Администрацию муниципального округа  Чарышский район Алтайского края.">
            <a:extLst>
              <a:ext uri="{FF2B5EF4-FFF2-40B4-BE49-F238E27FC236}">
                <a16:creationId xmlns:a16="http://schemas.microsoft.com/office/drawing/2014/main" id="{1CBE6816-C726-4B4B-80CA-78C9C7778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41" y="3278660"/>
            <a:ext cx="943068" cy="42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BE50647C-4148-4BE1-A7A4-ABAF84B41D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4108" y="3219913"/>
            <a:ext cx="917598" cy="433418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6D575D77-B80E-40E9-A379-BFB8981A84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50825" y="3209721"/>
            <a:ext cx="1264087" cy="423586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0E621CB4-008C-450E-85FB-356B16AE49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60963" y="3187544"/>
            <a:ext cx="890092" cy="51212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1725BA2-0424-4031-B6FF-92556C69F0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9738117" y="3127183"/>
            <a:ext cx="445215" cy="58866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E4C08EB-7CE4-40E8-B010-4B3724CA43BF}"/>
              </a:ext>
            </a:extLst>
          </p:cNvPr>
          <p:cNvSpPr txBox="1"/>
          <p:nvPr/>
        </p:nvSpPr>
        <p:spPr>
          <a:xfrm>
            <a:off x="9489091" y="3879398"/>
            <a:ext cx="105201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600" b="1" dirty="0">
                <a:latin typeface="Arial" panose="020B0604020202020204" pitchFamily="34" charset="0"/>
                <a:cs typeface="Arial" panose="020B0604020202020204" pitchFamily="34" charset="0"/>
              </a:rPr>
              <a:t>АДМИНИСТРАЦИЯ ГОРОДСКОГО ОКРУГА «ГОРОД ДЕРБЕНТ»</a:t>
            </a:r>
            <a:endParaRPr lang="x-none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505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BF9AB-A0AB-E438-5E37-598319588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D2BB45CB-A1F5-4E75-A683-8AFB7F678C13}"/>
              </a:ext>
            </a:extLst>
          </p:cNvPr>
          <p:cNvSpPr txBox="1"/>
          <p:nvPr/>
        </p:nvSpPr>
        <p:spPr>
          <a:xfrm>
            <a:off x="1770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МИНИСТЕРСТВА, ОКАЗЫВАЮЩИЕ ПОДДЕРЖКУ ПРЕДПРИНИМАТЕЛЯМ И ИНВЕСТОРАМ</a:t>
            </a:r>
          </a:p>
        </p:txBody>
      </p:sp>
      <p:sp>
        <p:nvSpPr>
          <p:cNvPr id="43" name="Скругленный прямоугольник 11">
            <a:extLst>
              <a:ext uri="{FF2B5EF4-FFF2-40B4-BE49-F238E27FC236}">
                <a16:creationId xmlns:a16="http://schemas.microsoft.com/office/drawing/2014/main" id="{1027298E-BA47-48AF-A5D3-86CA186C1B5D}"/>
              </a:ext>
            </a:extLst>
          </p:cNvPr>
          <p:cNvSpPr/>
          <p:nvPr/>
        </p:nvSpPr>
        <p:spPr>
          <a:xfrm>
            <a:off x="3725538" y="1617706"/>
            <a:ext cx="4497842" cy="870852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defTabSz="457200">
              <a:defRPr/>
            </a:pPr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ПРОМЫШЛЕННОСТИ И ТОРГОВЛИ РЕСПУБЛИКА ДАГЕСТАН</a:t>
            </a:r>
            <a:endParaRPr lang="x-none" sz="1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Скругленный прямоугольник 102">
            <a:extLst>
              <a:ext uri="{FF2B5EF4-FFF2-40B4-BE49-F238E27FC236}">
                <a16:creationId xmlns:a16="http://schemas.microsoft.com/office/drawing/2014/main" id="{E19083A2-8B92-4ADA-A787-1243FF1BBF26}"/>
              </a:ext>
            </a:extLst>
          </p:cNvPr>
          <p:cNvSpPr/>
          <p:nvPr/>
        </p:nvSpPr>
        <p:spPr>
          <a:xfrm>
            <a:off x="3725538" y="2813169"/>
            <a:ext cx="4497842" cy="836436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defTabSz="457200">
              <a:defRPr/>
            </a:pPr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ПО ТУРИЗМУ  И НАРОДНЫМ ХУДОЖЕСТВЕННЫМ ПРОМЫСЛАМ РЕСПУБЛИКИ ДАГЕСТАН </a:t>
            </a:r>
            <a:endParaRPr lang="x-none" sz="1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Скругленный прямоугольник 104">
            <a:extLst>
              <a:ext uri="{FF2B5EF4-FFF2-40B4-BE49-F238E27FC236}">
                <a16:creationId xmlns:a16="http://schemas.microsoft.com/office/drawing/2014/main" id="{39D28592-C184-432C-9AEA-9D9F67593DC1}"/>
              </a:ext>
            </a:extLst>
          </p:cNvPr>
          <p:cNvSpPr/>
          <p:nvPr/>
        </p:nvSpPr>
        <p:spPr>
          <a:xfrm>
            <a:off x="3846939" y="2909430"/>
            <a:ext cx="586798" cy="586798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6" name="Скругленный прямоугольник 110">
            <a:extLst>
              <a:ext uri="{FF2B5EF4-FFF2-40B4-BE49-F238E27FC236}">
                <a16:creationId xmlns:a16="http://schemas.microsoft.com/office/drawing/2014/main" id="{E0D9F2CE-7028-4683-B6BB-97AC6FF73C6A}"/>
              </a:ext>
            </a:extLst>
          </p:cNvPr>
          <p:cNvSpPr/>
          <p:nvPr/>
        </p:nvSpPr>
        <p:spPr>
          <a:xfrm>
            <a:off x="3725538" y="5184342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defTabSz="457200">
              <a:defRPr/>
            </a:pPr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АГЕНТСТВО ПО ПРЕДПРИНИМАТЕЛЬСТВУ И ИНВЕСТИЦИЯМ РЕСПУБЛИКИ ДАГЕСТАН</a:t>
            </a:r>
            <a:endParaRPr lang="x-none" sz="1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Скругленный прямоугольник 112">
            <a:extLst>
              <a:ext uri="{FF2B5EF4-FFF2-40B4-BE49-F238E27FC236}">
                <a16:creationId xmlns:a16="http://schemas.microsoft.com/office/drawing/2014/main" id="{379F7489-35B8-4BAF-B817-E0BB1A82DEA2}"/>
              </a:ext>
            </a:extLst>
          </p:cNvPr>
          <p:cNvSpPr/>
          <p:nvPr/>
        </p:nvSpPr>
        <p:spPr>
          <a:xfrm>
            <a:off x="3846939" y="5313103"/>
            <a:ext cx="586798" cy="586798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8" name="Скругленный прямоугольник 115">
            <a:extLst>
              <a:ext uri="{FF2B5EF4-FFF2-40B4-BE49-F238E27FC236}">
                <a16:creationId xmlns:a16="http://schemas.microsoft.com/office/drawing/2014/main" id="{663F852E-D55A-4AFD-A39C-BFF6864599ED}"/>
              </a:ext>
            </a:extLst>
          </p:cNvPr>
          <p:cNvSpPr/>
          <p:nvPr/>
        </p:nvSpPr>
        <p:spPr>
          <a:xfrm>
            <a:off x="3725538" y="4015408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defTabSz="457200">
              <a:defRPr/>
            </a:pPr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МИНИСТЕРСТВА СЕЛЬСКОГО ХОЗЯЙСТВА И ПРОДОВОЛЬСТВИЯ РЕСПУБЛИКИ ДАГЕСТАН</a:t>
            </a:r>
            <a:endParaRPr lang="x-none" sz="1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Скругленный прямоугольник 117">
            <a:extLst>
              <a:ext uri="{FF2B5EF4-FFF2-40B4-BE49-F238E27FC236}">
                <a16:creationId xmlns:a16="http://schemas.microsoft.com/office/drawing/2014/main" id="{ACDB1F48-F63E-497F-AF8D-AB709BF8F824}"/>
              </a:ext>
            </a:extLst>
          </p:cNvPr>
          <p:cNvSpPr/>
          <p:nvPr/>
        </p:nvSpPr>
        <p:spPr>
          <a:xfrm>
            <a:off x="3846939" y="4177639"/>
            <a:ext cx="586798" cy="586798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0" name="Скругленный прямоугольник 122">
            <a:extLst>
              <a:ext uri="{FF2B5EF4-FFF2-40B4-BE49-F238E27FC236}">
                <a16:creationId xmlns:a16="http://schemas.microsoft.com/office/drawing/2014/main" id="{4995AF03-48AA-4010-AC30-C0A07C032DB6}"/>
              </a:ext>
            </a:extLst>
          </p:cNvPr>
          <p:cNvSpPr/>
          <p:nvPr/>
        </p:nvSpPr>
        <p:spPr>
          <a:xfrm>
            <a:off x="3846939" y="1725104"/>
            <a:ext cx="586798" cy="586798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51" name="Рисунок 50" descr="Изображение выглядит как корон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E7AAD3E-9D33-495F-8616-886AD7B7A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343" y="1793476"/>
            <a:ext cx="343991" cy="450055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корон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003D4FD-86A8-4756-B378-CD377AAE9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343" y="2986756"/>
            <a:ext cx="343991" cy="450055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корон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B7CBFBB-7202-47AF-BBFD-2D5FF97D8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344" y="4228203"/>
            <a:ext cx="343991" cy="450055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корон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DC38230-3C10-4839-AF57-C49893B7B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343" y="5343035"/>
            <a:ext cx="343991" cy="4500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8B79A8-BCA7-4497-9B67-8D35F182537F}"/>
              </a:ext>
            </a:extLst>
          </p:cNvPr>
          <p:cNvSpPr txBox="1"/>
          <p:nvPr/>
        </p:nvSpPr>
        <p:spPr>
          <a:xfrm>
            <a:off x="5255368" y="2215323"/>
            <a:ext cx="14381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minpromdag.ru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F74A4F-F5FC-4D49-A5AC-3EF0F0D816B0}"/>
              </a:ext>
            </a:extLst>
          </p:cNvPr>
          <p:cNvSpPr txBox="1"/>
          <p:nvPr/>
        </p:nvSpPr>
        <p:spPr>
          <a:xfrm>
            <a:off x="5376909" y="3436811"/>
            <a:ext cx="14381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mintourismrd.ru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FB9789-77C6-449B-B08D-A60C1497358D}"/>
              </a:ext>
            </a:extLst>
          </p:cNvPr>
          <p:cNvSpPr txBox="1"/>
          <p:nvPr/>
        </p:nvSpPr>
        <p:spPr>
          <a:xfrm>
            <a:off x="5255368" y="4616141"/>
            <a:ext cx="14381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mcxp.e-dag.ru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BB753C-7961-4833-9956-11E61D062FD8}"/>
              </a:ext>
            </a:extLst>
          </p:cNvPr>
          <p:cNvSpPr txBox="1"/>
          <p:nvPr/>
        </p:nvSpPr>
        <p:spPr>
          <a:xfrm>
            <a:off x="5355267" y="5773541"/>
            <a:ext cx="14381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mspinvestrd.ru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022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9B83FABD-A56B-D9B1-C69E-50C46E0F43F7}"/>
              </a:ext>
            </a:extLst>
          </p:cNvPr>
          <p:cNvSpPr/>
          <p:nvPr/>
        </p:nvSpPr>
        <p:spPr>
          <a:xfrm>
            <a:off x="1770016" y="1401547"/>
            <a:ext cx="2437906" cy="945414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1AE15D8A-DAB9-999D-A902-FEF6AB2B0D64}"/>
              </a:ext>
            </a:extLst>
          </p:cNvPr>
          <p:cNvSpPr/>
          <p:nvPr/>
        </p:nvSpPr>
        <p:spPr>
          <a:xfrm>
            <a:off x="4301351" y="1401547"/>
            <a:ext cx="2468848" cy="945414"/>
          </a:xfrm>
          <a:prstGeom prst="roundRect">
            <a:avLst>
              <a:gd name="adj" fmla="val 25094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3FE3C0CF-5D95-1AEE-3887-AD805852FE1B}"/>
              </a:ext>
            </a:extLst>
          </p:cNvPr>
          <p:cNvSpPr/>
          <p:nvPr/>
        </p:nvSpPr>
        <p:spPr>
          <a:xfrm>
            <a:off x="1770017" y="2448516"/>
            <a:ext cx="2440243" cy="945414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0F987C6D-C32D-6FF9-471D-63FF34B39D49}"/>
              </a:ext>
            </a:extLst>
          </p:cNvPr>
          <p:cNvSpPr/>
          <p:nvPr/>
        </p:nvSpPr>
        <p:spPr>
          <a:xfrm>
            <a:off x="4301351" y="2448516"/>
            <a:ext cx="2468848" cy="945414"/>
          </a:xfrm>
          <a:prstGeom prst="roundRect">
            <a:avLst>
              <a:gd name="adj" fmla="val 25094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B0BA65-2835-9851-C50D-F3202D10DA63}"/>
              </a:ext>
            </a:extLst>
          </p:cNvPr>
          <p:cNvSpPr txBox="1"/>
          <p:nvPr/>
        </p:nvSpPr>
        <p:spPr>
          <a:xfrm>
            <a:off x="1770017" y="3620770"/>
            <a:ext cx="446024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транспортная доступность округа</a:t>
            </a:r>
            <a:endParaRPr lang="x-non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33E0C760-153D-86CB-4F6E-EB7A99B9E374}"/>
              </a:ext>
            </a:extLst>
          </p:cNvPr>
          <p:cNvSpPr/>
          <p:nvPr/>
        </p:nvSpPr>
        <p:spPr>
          <a:xfrm>
            <a:off x="1770016" y="3920208"/>
            <a:ext cx="1602001" cy="945414"/>
          </a:xfrm>
          <a:prstGeom prst="roundRect">
            <a:avLst>
              <a:gd name="adj" fmla="val 2446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BEEEA246-FEC8-C8E1-F3BB-60B3DF0DB72E}"/>
              </a:ext>
            </a:extLst>
          </p:cNvPr>
          <p:cNvSpPr/>
          <p:nvPr/>
        </p:nvSpPr>
        <p:spPr>
          <a:xfrm>
            <a:off x="3599201" y="3937503"/>
            <a:ext cx="1602000" cy="945414"/>
          </a:xfrm>
          <a:prstGeom prst="roundRect">
            <a:avLst>
              <a:gd name="adj" fmla="val 24466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C70D425-0601-D87C-F822-B98F9FAA1682}"/>
              </a:ext>
            </a:extLst>
          </p:cNvPr>
          <p:cNvSpPr txBox="1"/>
          <p:nvPr/>
        </p:nvSpPr>
        <p:spPr>
          <a:xfrm>
            <a:off x="1969895" y="1532624"/>
            <a:ext cx="83587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127, 613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C1A494-C31C-4490-24D4-612143D1D8DD}"/>
              </a:ext>
            </a:extLst>
          </p:cNvPr>
          <p:cNvSpPr txBox="1"/>
          <p:nvPr/>
        </p:nvSpPr>
        <p:spPr>
          <a:xfrm>
            <a:off x="2811115" y="1600594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чел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4E6BDDD-6D8F-8017-99BE-9D45AAA1328E}"/>
              </a:ext>
            </a:extLst>
          </p:cNvPr>
          <p:cNvSpPr txBox="1"/>
          <p:nvPr/>
        </p:nvSpPr>
        <p:spPr>
          <a:xfrm>
            <a:off x="1969897" y="1864280"/>
            <a:ext cx="152437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населения МО, 2025 г. </a:t>
            </a:r>
          </a:p>
        </p:txBody>
      </p:sp>
      <p:pic>
        <p:nvPicPr>
          <p:cNvPr id="34" name="Рисунок 33" descr="Пользователь со сплошной заливкой">
            <a:extLst>
              <a:ext uri="{FF2B5EF4-FFF2-40B4-BE49-F238E27FC236}">
                <a16:creationId xmlns:a16="http://schemas.microsoft.com/office/drawing/2014/main" id="{C86C1983-C8BD-89C3-7A05-138B029CF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24101" y="1496129"/>
            <a:ext cx="360000" cy="360000"/>
          </a:xfrm>
          <a:prstGeom prst="rect">
            <a:avLst/>
          </a:prstGeom>
        </p:spPr>
      </p:pic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id="{8AE7E09C-A74B-B0E9-CF94-B37DDF9C5558}"/>
              </a:ext>
            </a:extLst>
          </p:cNvPr>
          <p:cNvSpPr/>
          <p:nvPr/>
        </p:nvSpPr>
        <p:spPr>
          <a:xfrm>
            <a:off x="4326092" y="1401546"/>
            <a:ext cx="2438758" cy="945414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id="{34635477-1B2D-01F3-8FB7-2516AED14752}"/>
              </a:ext>
            </a:extLst>
          </p:cNvPr>
          <p:cNvSpPr/>
          <p:nvPr/>
        </p:nvSpPr>
        <p:spPr>
          <a:xfrm>
            <a:off x="4325932" y="2448516"/>
            <a:ext cx="2444267" cy="945414"/>
          </a:xfrm>
          <a:prstGeom prst="roundRect">
            <a:avLst>
              <a:gd name="adj" fmla="val 2509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D35A42D-3D27-DFA6-AB8B-DEE9DE40A08C}"/>
              </a:ext>
            </a:extLst>
          </p:cNvPr>
          <p:cNvSpPr txBox="1"/>
          <p:nvPr/>
        </p:nvSpPr>
        <p:spPr>
          <a:xfrm>
            <a:off x="1969896" y="2579593"/>
            <a:ext cx="98236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3353,83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A5A4D3C-E096-2C1F-BAEE-7A9DAFDEF1AE}"/>
              </a:ext>
            </a:extLst>
          </p:cNvPr>
          <p:cNvSpPr txBox="1"/>
          <p:nvPr/>
        </p:nvSpPr>
        <p:spPr>
          <a:xfrm>
            <a:off x="2770026" y="2618063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A94615B-DCE9-714A-3CA3-7B2922C855BA}"/>
              </a:ext>
            </a:extLst>
          </p:cNvPr>
          <p:cNvSpPr txBox="1"/>
          <p:nvPr/>
        </p:nvSpPr>
        <p:spPr>
          <a:xfrm>
            <a:off x="1969897" y="2911250"/>
            <a:ext cx="152437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ГО</a:t>
            </a:r>
          </a:p>
        </p:txBody>
      </p:sp>
      <p:pic>
        <p:nvPicPr>
          <p:cNvPr id="70" name="Рисунок 69" descr="Переместить со сплошной заливкой">
            <a:extLst>
              <a:ext uri="{FF2B5EF4-FFF2-40B4-BE49-F238E27FC236}">
                <a16:creationId xmlns:a16="http://schemas.microsoft.com/office/drawing/2014/main" id="{895D5543-0D78-4216-5A52-61BAC118CA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24101" y="2529103"/>
            <a:ext cx="360000" cy="3600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0F7716E0-33E1-47CC-F22F-F3F1AB99120C}"/>
              </a:ext>
            </a:extLst>
          </p:cNvPr>
          <p:cNvSpPr txBox="1"/>
          <p:nvPr/>
        </p:nvSpPr>
        <p:spPr>
          <a:xfrm>
            <a:off x="1969897" y="4047526"/>
            <a:ext cx="114304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автотранспорт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DB2A8B5-932C-6F5C-9F50-499F12240835}"/>
              </a:ext>
            </a:extLst>
          </p:cNvPr>
          <p:cNvSpPr txBox="1"/>
          <p:nvPr/>
        </p:nvSpPr>
        <p:spPr>
          <a:xfrm>
            <a:off x="2031677" y="4289805"/>
            <a:ext cx="109143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Автомагистрали:  автодорога «Кавказ»;</a:t>
            </a:r>
          </a:p>
          <a:p>
            <a:r>
              <a:rPr lang="ru-RU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автодорога P 217,</a:t>
            </a:r>
            <a:endParaRPr lang="ru-RU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334DEC60-4596-7546-82CF-16EB7993E4E7}"/>
              </a:ext>
            </a:extLst>
          </p:cNvPr>
          <p:cNvSpPr/>
          <p:nvPr/>
        </p:nvSpPr>
        <p:spPr>
          <a:xfrm>
            <a:off x="3619685" y="3937503"/>
            <a:ext cx="1602001" cy="945414"/>
          </a:xfrm>
          <a:prstGeom prst="roundRect">
            <a:avLst>
              <a:gd name="adj" fmla="val 2446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6E86D3-C60C-F8B4-9BCE-E384B0CF5CF1}"/>
              </a:ext>
            </a:extLst>
          </p:cNvPr>
          <p:cNvSpPr txBox="1"/>
          <p:nvPr/>
        </p:nvSpPr>
        <p:spPr>
          <a:xfrm>
            <a:off x="3907395" y="4047525"/>
            <a:ext cx="9856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ж/д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EBAD4BC-722C-8F18-6F6A-EE9A29BE3239}"/>
              </a:ext>
            </a:extLst>
          </p:cNvPr>
          <p:cNvSpPr txBox="1"/>
          <p:nvPr/>
        </p:nvSpPr>
        <p:spPr>
          <a:xfrm>
            <a:off x="3904835" y="4357129"/>
            <a:ext cx="134952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Железнодорожная станция Дербент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E6D39AA-06D3-45BE-1A99-B17FAC3D08F1}"/>
              </a:ext>
            </a:extLst>
          </p:cNvPr>
          <p:cNvSpPr txBox="1"/>
          <p:nvPr/>
        </p:nvSpPr>
        <p:spPr>
          <a:xfrm>
            <a:off x="7486567" y="1453690"/>
            <a:ext cx="366043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b="1" spc="-30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Протяженность автомобильных дорог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2E24003-3C15-6C85-2453-9738E74A9B48}"/>
              </a:ext>
            </a:extLst>
          </p:cNvPr>
          <p:cNvSpPr txBox="1"/>
          <p:nvPr/>
        </p:nvSpPr>
        <p:spPr>
          <a:xfrm>
            <a:off x="9691454" y="1424901"/>
            <a:ext cx="102304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spc="-30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249 км</a:t>
            </a:r>
          </a:p>
        </p:txBody>
      </p: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id="{41C12DFB-5429-A539-17F1-5A011F98CD15}"/>
              </a:ext>
            </a:extLst>
          </p:cNvPr>
          <p:cNvCxnSpPr>
            <a:cxnSpLocks/>
          </p:cNvCxnSpPr>
          <p:nvPr/>
        </p:nvCxnSpPr>
        <p:spPr>
          <a:xfrm>
            <a:off x="9631262" y="1270890"/>
            <a:ext cx="0" cy="450478"/>
          </a:xfrm>
          <a:prstGeom prst="line">
            <a:avLst/>
          </a:prstGeom>
          <a:ln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DB829ED-5AD9-E391-3DCA-96E4C7799FF6}"/>
              </a:ext>
            </a:extLst>
          </p:cNvPr>
          <p:cNvSpPr txBox="1"/>
          <p:nvPr/>
        </p:nvSpPr>
        <p:spPr>
          <a:xfrm>
            <a:off x="1770016" y="550177"/>
            <a:ext cx="912507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ОБЩАЯ ХАРАКТЕРИСТИКА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ГО «город Дербент»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A5C7210-C5B0-4755-A98D-C855BD1215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7758" y="2020782"/>
            <a:ext cx="3809094" cy="30197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9" name="Рисунок 68" descr="Маркер со сплошной заливкой">
            <a:extLst>
              <a:ext uri="{FF2B5EF4-FFF2-40B4-BE49-F238E27FC236}">
                <a16:creationId xmlns:a16="http://schemas.microsoft.com/office/drawing/2014/main" id="{08A20670-032E-4C40-B982-1169C7B5D7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88523" y="2533811"/>
            <a:ext cx="360000" cy="3600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015B42FC-4C84-450B-9BEB-3EBDB86994FF}"/>
              </a:ext>
            </a:extLst>
          </p:cNvPr>
          <p:cNvSpPr txBox="1"/>
          <p:nvPr/>
        </p:nvSpPr>
        <p:spPr>
          <a:xfrm>
            <a:off x="4622482" y="1496861"/>
            <a:ext cx="41362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388ED5A-5C7A-4032-8F67-3179EA8AA73D}"/>
              </a:ext>
            </a:extLst>
          </p:cNvPr>
          <p:cNvSpPr txBox="1"/>
          <p:nvPr/>
        </p:nvSpPr>
        <p:spPr>
          <a:xfrm>
            <a:off x="5380458" y="1556083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единиц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E972549-E63E-4C58-82FF-04BD9278412A}"/>
              </a:ext>
            </a:extLst>
          </p:cNvPr>
          <p:cNvSpPr txBox="1"/>
          <p:nvPr/>
        </p:nvSpPr>
        <p:spPr>
          <a:xfrm>
            <a:off x="4495603" y="1855787"/>
            <a:ext cx="172902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населенных пунктов, 2025 г.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BD394C1-4A40-428C-B6D3-7808CE9C3B3B}"/>
              </a:ext>
            </a:extLst>
          </p:cNvPr>
          <p:cNvSpPr txBox="1"/>
          <p:nvPr/>
        </p:nvSpPr>
        <p:spPr>
          <a:xfrm>
            <a:off x="4711546" y="2594248"/>
            <a:ext cx="41362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19C4E06-9983-427E-BF85-DA54EDE9E38C}"/>
              </a:ext>
            </a:extLst>
          </p:cNvPr>
          <p:cNvSpPr txBox="1"/>
          <p:nvPr/>
        </p:nvSpPr>
        <p:spPr>
          <a:xfrm>
            <a:off x="5380458" y="2613819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единиц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F3E14D7-BB90-48BD-939B-7A7376ECC0CA}"/>
              </a:ext>
            </a:extLst>
          </p:cNvPr>
          <p:cNvSpPr txBox="1"/>
          <p:nvPr/>
        </p:nvSpPr>
        <p:spPr>
          <a:xfrm>
            <a:off x="4501233" y="2911249"/>
            <a:ext cx="195356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административные районы</a:t>
            </a:r>
          </a:p>
        </p:txBody>
      </p:sp>
      <p:pic>
        <p:nvPicPr>
          <p:cNvPr id="82" name="Рисунок 81" descr="Маркер со сплошной заливкой">
            <a:extLst>
              <a:ext uri="{FF2B5EF4-FFF2-40B4-BE49-F238E27FC236}">
                <a16:creationId xmlns:a16="http://schemas.microsoft.com/office/drawing/2014/main" id="{D473325F-B66E-4744-BD28-2DEA29110E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16805" y="1504290"/>
            <a:ext cx="360000" cy="360000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169BF4CA-D7E1-4457-AA1C-269B3C90E6DD}"/>
              </a:ext>
            </a:extLst>
          </p:cNvPr>
          <p:cNvSpPr txBox="1"/>
          <p:nvPr/>
        </p:nvSpPr>
        <p:spPr>
          <a:xfrm>
            <a:off x="1653841" y="5040491"/>
            <a:ext cx="49537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местоположение</a:t>
            </a:r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Скругленный прямоугольник 22">
            <a:extLst>
              <a:ext uri="{FF2B5EF4-FFF2-40B4-BE49-F238E27FC236}">
                <a16:creationId xmlns:a16="http://schemas.microsoft.com/office/drawing/2014/main" id="{F6D8D149-4413-4E19-B77A-E2B1103F2255}"/>
              </a:ext>
            </a:extLst>
          </p:cNvPr>
          <p:cNvSpPr/>
          <p:nvPr/>
        </p:nvSpPr>
        <p:spPr>
          <a:xfrm>
            <a:off x="1698099" y="5412416"/>
            <a:ext cx="5019644" cy="945414"/>
          </a:xfrm>
          <a:prstGeom prst="roundRect">
            <a:avLst>
              <a:gd name="adj" fmla="val 2446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C6C332D-2442-4243-918D-FB56C43F1CA0}"/>
              </a:ext>
            </a:extLst>
          </p:cNvPr>
          <p:cNvSpPr txBox="1"/>
          <p:nvPr/>
        </p:nvSpPr>
        <p:spPr>
          <a:xfrm>
            <a:off x="1868320" y="5598732"/>
            <a:ext cx="46792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Дербент — город на юге России в Республике Дагестан. Расположен в 125 километрах к юго-востоку от Махачкалы, на берегу Каспийского моря, в отрогах Табасаранских гор Большого Кавказа</a:t>
            </a:r>
          </a:p>
        </p:txBody>
      </p:sp>
    </p:spTree>
    <p:extLst>
      <p:ext uri="{BB962C8B-B14F-4D97-AF65-F5344CB8AC3E}">
        <p14:creationId xmlns:p14="http://schemas.microsoft.com/office/powerpoint/2010/main" val="3612813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D84C0EFA-ABA5-6E13-FD8E-3B66EAED5F92}"/>
              </a:ext>
            </a:extLst>
          </p:cNvPr>
          <p:cNvSpPr/>
          <p:nvPr/>
        </p:nvSpPr>
        <p:spPr>
          <a:xfrm>
            <a:off x="1717073" y="1200375"/>
            <a:ext cx="4497842" cy="1841540"/>
          </a:xfrm>
          <a:prstGeom prst="roundRect">
            <a:avLst>
              <a:gd name="adj" fmla="val 457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FD79DC35-2D8E-38F0-B733-EA31C9CDCE08}"/>
              </a:ext>
            </a:extLst>
          </p:cNvPr>
          <p:cNvSpPr/>
          <p:nvPr/>
        </p:nvSpPr>
        <p:spPr>
          <a:xfrm>
            <a:off x="6267857" y="1200375"/>
            <a:ext cx="4497841" cy="1841540"/>
          </a:xfrm>
          <a:prstGeom prst="roundRect">
            <a:avLst>
              <a:gd name="adj" fmla="val 493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BCF4219-A638-B09A-18FC-D8C6933BF4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770016" y="1366046"/>
            <a:ext cx="1273562" cy="1273562"/>
          </a:xfrm>
          <a:custGeom>
            <a:avLst/>
            <a:gdLst>
              <a:gd name="connsiteX0" fmla="*/ 636781 w 1273562"/>
              <a:gd name="connsiteY0" fmla="*/ 0 h 1273562"/>
              <a:gd name="connsiteX1" fmla="*/ 1273562 w 1273562"/>
              <a:gd name="connsiteY1" fmla="*/ 636781 h 1273562"/>
              <a:gd name="connsiteX2" fmla="*/ 636781 w 1273562"/>
              <a:gd name="connsiteY2" fmla="*/ 1273562 h 1273562"/>
              <a:gd name="connsiteX3" fmla="*/ 0 w 1273562"/>
              <a:gd name="connsiteY3" fmla="*/ 636781 h 1273562"/>
              <a:gd name="connsiteX4" fmla="*/ 636781 w 1273562"/>
              <a:gd name="connsiteY4" fmla="*/ 0 h 12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562" h="1273562">
                <a:moveTo>
                  <a:pt x="636781" y="0"/>
                </a:moveTo>
                <a:cubicBezTo>
                  <a:pt x="988465" y="0"/>
                  <a:pt x="1273562" y="285097"/>
                  <a:pt x="1273562" y="636781"/>
                </a:cubicBezTo>
                <a:cubicBezTo>
                  <a:pt x="1273562" y="988465"/>
                  <a:pt x="988465" y="1273562"/>
                  <a:pt x="636781" y="1273562"/>
                </a:cubicBezTo>
                <a:cubicBezTo>
                  <a:pt x="285097" y="1273562"/>
                  <a:pt x="0" y="988465"/>
                  <a:pt x="0" y="636781"/>
                </a:cubicBezTo>
                <a:cubicBezTo>
                  <a:pt x="0" y="285097"/>
                  <a:pt x="285097" y="0"/>
                  <a:pt x="636781" y="0"/>
                </a:cubicBezTo>
                <a:close/>
              </a:path>
            </a:pathLst>
          </a:cu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EA6252C-9F8C-5F98-8E93-EE91BFC012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429157" y="1378720"/>
            <a:ext cx="1273562" cy="1273562"/>
          </a:xfrm>
          <a:custGeom>
            <a:avLst/>
            <a:gdLst>
              <a:gd name="connsiteX0" fmla="*/ 636781 w 1273562"/>
              <a:gd name="connsiteY0" fmla="*/ 0 h 1273562"/>
              <a:gd name="connsiteX1" fmla="*/ 1273562 w 1273562"/>
              <a:gd name="connsiteY1" fmla="*/ 636781 h 1273562"/>
              <a:gd name="connsiteX2" fmla="*/ 636781 w 1273562"/>
              <a:gd name="connsiteY2" fmla="*/ 1273562 h 1273562"/>
              <a:gd name="connsiteX3" fmla="*/ 0 w 1273562"/>
              <a:gd name="connsiteY3" fmla="*/ 636781 h 1273562"/>
              <a:gd name="connsiteX4" fmla="*/ 636781 w 1273562"/>
              <a:gd name="connsiteY4" fmla="*/ 0 h 12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562" h="1273562">
                <a:moveTo>
                  <a:pt x="636781" y="0"/>
                </a:moveTo>
                <a:cubicBezTo>
                  <a:pt x="988465" y="0"/>
                  <a:pt x="1273562" y="285097"/>
                  <a:pt x="1273562" y="636781"/>
                </a:cubicBezTo>
                <a:cubicBezTo>
                  <a:pt x="1273562" y="988465"/>
                  <a:pt x="988465" y="1273562"/>
                  <a:pt x="636781" y="1273562"/>
                </a:cubicBezTo>
                <a:cubicBezTo>
                  <a:pt x="285097" y="1273562"/>
                  <a:pt x="0" y="988465"/>
                  <a:pt x="0" y="636781"/>
                </a:cubicBezTo>
                <a:cubicBezTo>
                  <a:pt x="0" y="285097"/>
                  <a:pt x="285097" y="0"/>
                  <a:pt x="636781" y="0"/>
                </a:cubicBezTo>
                <a:close/>
              </a:path>
            </a:pathLst>
          </a:custGeom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988BECAB-AF68-DF91-9FAF-9F98980FC488}"/>
              </a:ext>
            </a:extLst>
          </p:cNvPr>
          <p:cNvSpPr/>
          <p:nvPr/>
        </p:nvSpPr>
        <p:spPr>
          <a:xfrm>
            <a:off x="1687568" y="405369"/>
            <a:ext cx="9160579" cy="729103"/>
          </a:xfrm>
          <a:prstGeom prst="roundRect">
            <a:avLst>
              <a:gd name="adj" fmla="val 262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ПРЕДСТАВИТЕЛИ АДМИНИСТРАЦИИ ГОРОДСКОГО ОКРУГА «ГОРОД ДЕРБЕНТ»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B40DCB-4C31-03F5-B5B8-282F39AA97FE}"/>
              </a:ext>
            </a:extLst>
          </p:cNvPr>
          <p:cNvSpPr txBox="1"/>
          <p:nvPr/>
        </p:nvSpPr>
        <p:spPr>
          <a:xfrm>
            <a:off x="3391113" y="1577308"/>
            <a:ext cx="21960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Казиахмедов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Ахмед </a:t>
            </a:r>
            <a:r>
              <a:rPr lang="ru-RU" sz="11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Сейфудинович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4DB7C7-429D-AAE0-DF5B-BE58CD71E43A}"/>
              </a:ext>
            </a:extLst>
          </p:cNvPr>
          <p:cNvSpPr txBox="1"/>
          <p:nvPr/>
        </p:nvSpPr>
        <p:spPr>
          <a:xfrm>
            <a:off x="3391113" y="1946252"/>
            <a:ext cx="2196000" cy="7155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Заместитель главы </a:t>
            </a:r>
          </a:p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администрации – инвестиционный уполномоченный</a:t>
            </a:r>
          </a:p>
          <a:p>
            <a:pPr algn="ctr"/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b="1" dirty="0"/>
              <a:t>+</a:t>
            </a:r>
            <a:r>
              <a:rPr lang="ru-RU" sz="105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7(87240) 4-26-66</a:t>
            </a:r>
            <a:endParaRPr lang="x-none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976251-BD4D-13F1-EFD4-B46D4764B256}"/>
              </a:ext>
            </a:extLst>
          </p:cNvPr>
          <p:cNvSpPr txBox="1"/>
          <p:nvPr/>
        </p:nvSpPr>
        <p:spPr>
          <a:xfrm>
            <a:off x="8136208" y="1671281"/>
            <a:ext cx="21960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Рагимов </a:t>
            </a:r>
            <a:r>
              <a:rPr lang="ru-RU" sz="11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Аликпер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Айвазович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022D57-D8A2-B1D0-233D-597BE273DF86}"/>
              </a:ext>
            </a:extLst>
          </p:cNvPr>
          <p:cNvSpPr txBox="1"/>
          <p:nvPr/>
        </p:nvSpPr>
        <p:spPr>
          <a:xfrm>
            <a:off x="8136208" y="1928947"/>
            <a:ext cx="2196000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И.о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. начальника отдела </a:t>
            </a:r>
          </a:p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инвестиций и налоговой политики управления экономики и инвестиций</a:t>
            </a:r>
          </a:p>
          <a:p>
            <a:pPr algn="ctr"/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+7 938 798-09-99</a:t>
            </a:r>
            <a:endParaRPr lang="x-none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Скругленный прямоугольник 18">
            <a:extLst>
              <a:ext uri="{FF2B5EF4-FFF2-40B4-BE49-F238E27FC236}">
                <a16:creationId xmlns:a16="http://schemas.microsoft.com/office/drawing/2014/main" id="{B46C7A3D-07A6-49C8-A04A-E36F69B28633}"/>
              </a:ext>
            </a:extLst>
          </p:cNvPr>
          <p:cNvSpPr/>
          <p:nvPr/>
        </p:nvSpPr>
        <p:spPr>
          <a:xfrm>
            <a:off x="2041544" y="477231"/>
            <a:ext cx="610661" cy="584293"/>
          </a:xfrm>
          <a:prstGeom prst="roundRect">
            <a:avLst>
              <a:gd name="adj" fmla="val 28568"/>
            </a:avLst>
          </a:prstGeom>
          <a:solidFill>
            <a:srgbClr val="FEFEFE"/>
          </a:solidFill>
          <a:ln>
            <a:noFill/>
          </a:ln>
          <a:effectLst>
            <a:outerShdw blurRad="106087" sx="89633" sy="89633" algn="ctr" rotWithShape="0">
              <a:prstClr val="black">
                <a:alpha val="9229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7428938-ACCC-4CD0-A748-C2608AFC8C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160049" y="543134"/>
            <a:ext cx="373649" cy="494038"/>
          </a:xfrm>
          <a:prstGeom prst="rect">
            <a:avLst/>
          </a:prstGeom>
        </p:spPr>
      </p:pic>
      <p:sp>
        <p:nvSpPr>
          <p:cNvPr id="29" name="Скругленный прямоугольник 4">
            <a:extLst>
              <a:ext uri="{FF2B5EF4-FFF2-40B4-BE49-F238E27FC236}">
                <a16:creationId xmlns:a16="http://schemas.microsoft.com/office/drawing/2014/main" id="{6A95F94F-5E7E-43FF-A3A0-E3A87AC9C049}"/>
              </a:ext>
            </a:extLst>
          </p:cNvPr>
          <p:cNvSpPr/>
          <p:nvPr/>
        </p:nvSpPr>
        <p:spPr>
          <a:xfrm>
            <a:off x="1687568" y="3359386"/>
            <a:ext cx="9160579" cy="775597"/>
          </a:xfrm>
          <a:prstGeom prst="roundRect">
            <a:avLst>
              <a:gd name="adj" fmla="val 262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ПРЕДСТАВИТЕЛЬ АГЕНТСТВА ПО ПРЕДПРИНИМАТЕЛЬСТВУ И ИНВЕСТИЦИЯМ РЕСПУБЛИКИ ДАГЕСТАН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638C227-9EEC-4EAC-BBEE-43C97055CB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4989" y="3449855"/>
            <a:ext cx="495120" cy="594656"/>
          </a:xfrm>
          <a:prstGeom prst="roundRect">
            <a:avLst/>
          </a:prstGeom>
        </p:spPr>
      </p:pic>
      <p:sp>
        <p:nvSpPr>
          <p:cNvPr id="32" name="Скругленный прямоугольник 24">
            <a:extLst>
              <a:ext uri="{FF2B5EF4-FFF2-40B4-BE49-F238E27FC236}">
                <a16:creationId xmlns:a16="http://schemas.microsoft.com/office/drawing/2014/main" id="{6E91CCA0-126E-47DE-B712-F0A5780E61A5}"/>
              </a:ext>
            </a:extLst>
          </p:cNvPr>
          <p:cNvSpPr/>
          <p:nvPr/>
        </p:nvSpPr>
        <p:spPr>
          <a:xfrm>
            <a:off x="1687568" y="4265680"/>
            <a:ext cx="4210467" cy="1806646"/>
          </a:xfrm>
          <a:prstGeom prst="roundRect">
            <a:avLst>
              <a:gd name="adj" fmla="val 969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E7AF478-2219-4C88-A369-3327C265C7C9}"/>
              </a:ext>
            </a:extLst>
          </p:cNvPr>
          <p:cNvSpPr txBox="1"/>
          <p:nvPr/>
        </p:nvSpPr>
        <p:spPr>
          <a:xfrm>
            <a:off x="3119577" y="4494868"/>
            <a:ext cx="246753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Исрапилов Хаджимурад Артурович</a:t>
            </a:r>
            <a:endParaRPr lang="ru-ID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82F799C-9FA2-4B4B-9061-E4B26EC571E6}"/>
              </a:ext>
            </a:extLst>
          </p:cNvPr>
          <p:cNvSpPr txBox="1"/>
          <p:nvPr/>
        </p:nvSpPr>
        <p:spPr>
          <a:xfrm>
            <a:off x="3391113" y="5137475"/>
            <a:ext cx="2116620" cy="7155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Руководитель Агентства по предпринимательству и инвестициям Республики Дагестан</a:t>
            </a:r>
          </a:p>
          <a:p>
            <a:pPr algn="ctr"/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b="1" dirty="0"/>
              <a:t>+7 (8722) 67-13-75</a:t>
            </a:r>
            <a:endParaRPr lang="ru-ID" sz="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4A76D4F-526E-4027-86A5-F7819E6FD7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846015" y="4528221"/>
            <a:ext cx="1273562" cy="1273562"/>
          </a:xfrm>
          <a:custGeom>
            <a:avLst/>
            <a:gdLst>
              <a:gd name="connsiteX0" fmla="*/ 636781 w 1273562"/>
              <a:gd name="connsiteY0" fmla="*/ 0 h 1273562"/>
              <a:gd name="connsiteX1" fmla="*/ 1273562 w 1273562"/>
              <a:gd name="connsiteY1" fmla="*/ 636781 h 1273562"/>
              <a:gd name="connsiteX2" fmla="*/ 636781 w 1273562"/>
              <a:gd name="connsiteY2" fmla="*/ 1273562 h 1273562"/>
              <a:gd name="connsiteX3" fmla="*/ 0 w 1273562"/>
              <a:gd name="connsiteY3" fmla="*/ 636781 h 1273562"/>
              <a:gd name="connsiteX4" fmla="*/ 636781 w 1273562"/>
              <a:gd name="connsiteY4" fmla="*/ 0 h 12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562" h="1273562">
                <a:moveTo>
                  <a:pt x="636781" y="0"/>
                </a:moveTo>
                <a:cubicBezTo>
                  <a:pt x="988465" y="0"/>
                  <a:pt x="1273562" y="285097"/>
                  <a:pt x="1273562" y="636781"/>
                </a:cubicBezTo>
                <a:cubicBezTo>
                  <a:pt x="1273562" y="988465"/>
                  <a:pt x="988465" y="1273562"/>
                  <a:pt x="636781" y="1273562"/>
                </a:cubicBezTo>
                <a:cubicBezTo>
                  <a:pt x="285097" y="1273562"/>
                  <a:pt x="0" y="988465"/>
                  <a:pt x="0" y="636781"/>
                </a:cubicBezTo>
                <a:cubicBezTo>
                  <a:pt x="0" y="285097"/>
                  <a:pt x="285097" y="0"/>
                  <a:pt x="63678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2503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C218C54-E2D1-4998-9D1E-39BA859AB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4038" y="1825625"/>
            <a:ext cx="9111032" cy="4351338"/>
          </a:xfrm>
        </p:spPr>
        <p:txBody>
          <a:bodyPr>
            <a:noAutofit/>
          </a:bodyPr>
          <a:lstStyle/>
          <a:p>
            <a:pPr lvl="0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городского округа «город Дербент» (председатель Совета).</a:t>
            </a:r>
          </a:p>
          <a:p>
            <a:pPr lvl="0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уполномоченный (заместитель председателя Совета) администрации городского округа «город Дербент».</a:t>
            </a:r>
          </a:p>
          <a:p>
            <a:pPr lvl="0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 экономики и инвестиций администрации городского округа «город Дербент» (секретарь Совета).</a:t>
            </a:r>
          </a:p>
          <a:p>
            <a:pPr lvl="0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 земельных и имущественных отношений администрации городского округа «город Дербент».</a:t>
            </a:r>
          </a:p>
          <a:p>
            <a:pPr lvl="0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правового управления администрации городского округа «город Дербент».</a:t>
            </a:r>
          </a:p>
          <a:p>
            <a:pPr lvl="0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центра развития туризма администрации городского округа «город Дербент».</a:t>
            </a:r>
          </a:p>
          <a:p>
            <a:pPr lvl="0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управление культуры, молодежной политики и спорта администрации городского округа «город Дербент».</a:t>
            </a:r>
          </a:p>
          <a:p>
            <a:pPr lvl="0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 архитектуры и градостроительства администрации городского округа «город Дербент».</a:t>
            </a:r>
          </a:p>
          <a:p>
            <a:pPr lvl="0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Агентства по предпринимательству и инвестициям Республики Дагестан. (по согласованию).</a:t>
            </a:r>
          </a:p>
          <a:p>
            <a:pPr lvl="0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комиссии по бюджету и экономической политике Собрания депутатов ГО «город Дербент» (по согласованию).</a:t>
            </a:r>
          </a:p>
          <a:p>
            <a:pPr lvl="0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 ООО «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Дербенттепло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(по согласованию).</a:t>
            </a:r>
          </a:p>
          <a:p>
            <a:pPr lvl="0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 «Дербент Вино» (по согласованию).</a:t>
            </a:r>
          </a:p>
          <a:p>
            <a:pPr lvl="0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 ООО «Алые Паруса» (по согласованию).</a:t>
            </a:r>
          </a:p>
          <a:p>
            <a:pPr lvl="0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 «Дербентский завод игристых вин» (по согласованию).</a:t>
            </a:r>
          </a:p>
          <a:p>
            <a:pPr lvl="0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 Дербентских городских электросетей (по согласованию).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7B24749-9C71-4D44-8230-B3964C7D0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21</a:t>
            </a:fld>
            <a:endParaRPr lang="x-none"/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BBA5BF72-E386-451B-BD0E-D46D68CFA519}"/>
              </a:ext>
            </a:extLst>
          </p:cNvPr>
          <p:cNvSpPr/>
          <p:nvPr/>
        </p:nvSpPr>
        <p:spPr>
          <a:xfrm>
            <a:off x="1515711" y="232347"/>
            <a:ext cx="9160579" cy="1525433"/>
          </a:xfrm>
          <a:prstGeom prst="roundRect">
            <a:avLst>
              <a:gd name="adj" fmla="val 262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Совета при Главе городского округа «город Дербент» по улучшению инвестиционного климата и развитию предпринимательства на территории городского округа «город Дербент»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840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" action="ppaction://noaction"/>
            <a:extLst>
              <a:ext uri="{FF2B5EF4-FFF2-40B4-BE49-F238E27FC236}">
                <a16:creationId xmlns:a16="http://schemas.microsoft.com/office/drawing/2014/main" id="{9718F2DE-BC8A-C832-1B40-9991CFFF11B0}"/>
              </a:ext>
            </a:extLst>
          </p:cNvPr>
          <p:cNvSpPr txBox="1"/>
          <p:nvPr/>
        </p:nvSpPr>
        <p:spPr>
          <a:xfrm>
            <a:off x="9087898" y="6913541"/>
            <a:ext cx="158618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ССЫЛКА НА ИНСТРУКЦИЮ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27BD99-917B-7737-9E7F-7A8F57A2CA4C}"/>
              </a:ext>
            </a:extLst>
          </p:cNvPr>
          <p:cNvSpPr txBox="1"/>
          <p:nvPr/>
        </p:nvSpPr>
        <p:spPr>
          <a:xfrm>
            <a:off x="1770016" y="550177"/>
            <a:ext cx="882737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СОЦИАЛЬНО-ЭКОНОМИЧЕСКИЕ ПОКАЗАТЕЛИ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«город Дербент»</a:t>
            </a:r>
            <a:endParaRPr 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4">
            <a:extLst>
              <a:ext uri="{FF2B5EF4-FFF2-40B4-BE49-F238E27FC236}">
                <a16:creationId xmlns:a16="http://schemas.microsoft.com/office/drawing/2014/main" id="{41B128D5-BC83-45DF-B0C0-52A0D84FE63E}"/>
              </a:ext>
            </a:extLst>
          </p:cNvPr>
          <p:cNvGraphicFramePr>
            <a:graphicFrameLocks noGrp="1"/>
          </p:cNvGraphicFramePr>
          <p:nvPr/>
        </p:nvGraphicFramePr>
        <p:xfrm>
          <a:off x="1770014" y="1766461"/>
          <a:ext cx="8432960" cy="3861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5116">
                  <a:extLst>
                    <a:ext uri="{9D8B030D-6E8A-4147-A177-3AD203B41FA5}">
                      <a16:colId xmlns:a16="http://schemas.microsoft.com/office/drawing/2014/main" val="3207716284"/>
                    </a:ext>
                  </a:extLst>
                </a:gridCol>
                <a:gridCol w="1643922">
                  <a:extLst>
                    <a:ext uri="{9D8B030D-6E8A-4147-A177-3AD203B41FA5}">
                      <a16:colId xmlns:a16="http://schemas.microsoft.com/office/drawing/2014/main" val="1820425926"/>
                    </a:ext>
                  </a:extLst>
                </a:gridCol>
                <a:gridCol w="1643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818">
                <a:tc>
                  <a:txBody>
                    <a:bodyPr/>
                    <a:lstStyle/>
                    <a:p>
                      <a:r>
                        <a:rPr lang="ru-RU" dirty="0"/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2024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2025 г.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053161"/>
                  </a:ext>
                </a:extLst>
              </a:tr>
              <a:tr h="1036549">
                <a:tc>
                  <a:txBody>
                    <a:bodyPr/>
                    <a:lstStyle/>
                    <a:p>
                      <a:r>
                        <a:rPr lang="x-none" sz="1400" b="0" kern="1200" cap="all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ОБЪЕМ ОТГРУЖЕННЫХ ТОВАРОВ СОБСТВЕННОГО ПРОИЗВОДСТВА, ВЫПОЛНЕННЫХ РАБОТ И УСЛУГ СОБСТВЕННЫМИ СИЛАМИ ПО ВСЕМ ВИДАМ ЭКОНОМИЧЕСКОЙ ДЕЯТЕЛЬНОСТИ</a:t>
                      </a:r>
                      <a:endParaRPr lang="ru-RU" sz="1400" b="0" kern="1200" cap="all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12343,103</a:t>
                      </a:r>
                      <a:b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млн. рублей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17222,805 </a:t>
                      </a: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млн. рублей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336558"/>
                  </a:ext>
                </a:extLst>
              </a:tr>
              <a:tr h="10365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ОБЪЕМ ОТГРУЖЕННЫХ ТОВАРОВ СОБСТВЕННОГО ПРОИЗВОДСТВА, ВЫПОЛНЕННЫХ РАБОТ И УСЛУГ СОБСТВЕННЫМИ СИЛАМИ ОРГАНИЗАЦИЯМИ ПРОМЫШЛЕННОСТИ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6077,852</a:t>
                      </a:r>
                      <a:b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млн. рублей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6423,118</a:t>
                      </a: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млн. рублей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293999"/>
                  </a:ext>
                </a:extLst>
              </a:tr>
              <a:tr h="568430"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ОРГАНИЗАЦИЙ, УЧТЕННЫХ ОРГАНАМИ СТАТИСТИКИ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1206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1299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852698"/>
                  </a:ext>
                </a:extLst>
              </a:tr>
              <a:tr h="406818"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вновь зарегистрированных организаций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72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843169"/>
                  </a:ext>
                </a:extLst>
              </a:tr>
              <a:tr h="406818"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официально ликвидированных организаций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847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016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DC6F20BD-2C7D-4371-8BEA-804603DC90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6975284"/>
              </p:ext>
            </p:extLst>
          </p:nvPr>
        </p:nvGraphicFramePr>
        <p:xfrm>
          <a:off x="4905052" y="107495"/>
          <a:ext cx="6982148" cy="6417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9A6EA30-AD98-423E-AB06-A9105248D8A1}"/>
              </a:ext>
            </a:extLst>
          </p:cNvPr>
          <p:cNvSpPr txBox="1"/>
          <p:nvPr/>
        </p:nvSpPr>
        <p:spPr>
          <a:xfrm>
            <a:off x="-1" y="10139"/>
            <a:ext cx="3900973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Наибольший удельный вес в общем объеме имеют производство пищевых продуктов, включая напитки – 84,5%, производство прочих неметаллических минеральных продуктов – 10,2%, производство электрооборудования, электронного и оптического оборудования – 5,3%.</a:t>
            </a:r>
          </a:p>
          <a:p>
            <a:pPr algn="just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Отрасль представлена следующими крупными предприятиями:</a:t>
            </a:r>
          </a:p>
          <a:p>
            <a:pPr lvl="0" algn="just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ОАО «Дербентский коньячный комбинат» - производство как ординарных (3-х и 5-ти звездочные), так и марочных коньяков («Каспий», «Дербент», «Москва», «Махачкала», «Нарын-Кала», «Россия»), которые широко известны в России и за ее пределами. Производственные мощности – 1183 тыс.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дал.в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год;</a:t>
            </a:r>
          </a:p>
          <a:p>
            <a:pPr lvl="0" algn="just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ОАО «Дербентский завод игристых вин», - производство шампанского (Игристое шампанское, Российское шампанское и т.д.), вина (Шардоне, Розалия, Каберне и т.д.). Производственные мощности – более 40 млн. бутылок в год.</a:t>
            </a:r>
          </a:p>
          <a:p>
            <a:pPr lvl="0" algn="just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ОАО «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Электросигнал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производство бытовой техники, радиооборудования, оборонно-промышленного комплекса. Производственные мощности – более 150000 шт. в год.</a:t>
            </a:r>
          </a:p>
          <a:p>
            <a:pPr lvl="0" algn="just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«Дербентский винно-коньячный комбинат» - производство вина и коньяка. Производственные мощности более 100000 шт. в год.</a:t>
            </a:r>
          </a:p>
          <a:p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046AD8A-15D2-4A55-977C-27B75492DE57}"/>
              </a:ext>
            </a:extLst>
          </p:cNvPr>
          <p:cNvSpPr/>
          <p:nvPr/>
        </p:nvSpPr>
        <p:spPr>
          <a:xfrm>
            <a:off x="5085217" y="6213933"/>
            <a:ext cx="6391175" cy="53657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750331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" action="ppaction://noaction"/>
            <a:extLst>
              <a:ext uri="{FF2B5EF4-FFF2-40B4-BE49-F238E27FC236}">
                <a16:creationId xmlns:a16="http://schemas.microsoft.com/office/drawing/2014/main" id="{9718F2DE-BC8A-C832-1B40-9991CFFF11B0}"/>
              </a:ext>
            </a:extLst>
          </p:cNvPr>
          <p:cNvSpPr txBox="1"/>
          <p:nvPr/>
        </p:nvSpPr>
        <p:spPr>
          <a:xfrm>
            <a:off x="9087898" y="6913541"/>
            <a:ext cx="158618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ССЫЛКА НА ИНСТРУКЦИЮ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27BD99-917B-7737-9E7F-7A8F57A2CA4C}"/>
              </a:ext>
            </a:extLst>
          </p:cNvPr>
          <p:cNvSpPr txBox="1"/>
          <p:nvPr/>
        </p:nvSpPr>
        <p:spPr>
          <a:xfrm>
            <a:off x="1770016" y="550177"/>
            <a:ext cx="882737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СОЦИАЛЬНО-ЭКОНОМИЧЕСКИЕ ПОКАЗАТЕЛИ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«город Дербент»</a:t>
            </a:r>
            <a:endParaRPr 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4">
            <a:extLst>
              <a:ext uri="{FF2B5EF4-FFF2-40B4-BE49-F238E27FC236}">
                <a16:creationId xmlns:a16="http://schemas.microsoft.com/office/drawing/2014/main" id="{41B128D5-BC83-45DF-B0C0-52A0D84FE63E}"/>
              </a:ext>
            </a:extLst>
          </p:cNvPr>
          <p:cNvGraphicFramePr>
            <a:graphicFrameLocks noGrp="1"/>
          </p:cNvGraphicFramePr>
          <p:nvPr/>
        </p:nvGraphicFramePr>
        <p:xfrm>
          <a:off x="1770014" y="1766463"/>
          <a:ext cx="8432960" cy="4037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752">
                  <a:extLst>
                    <a:ext uri="{9D8B030D-6E8A-4147-A177-3AD203B41FA5}">
                      <a16:colId xmlns:a16="http://schemas.microsoft.com/office/drawing/2014/main" val="3207716284"/>
                    </a:ext>
                  </a:extLst>
                </a:gridCol>
                <a:gridCol w="1375736">
                  <a:extLst>
                    <a:ext uri="{9D8B030D-6E8A-4147-A177-3AD203B41FA5}">
                      <a16:colId xmlns:a16="http://schemas.microsoft.com/office/drawing/2014/main" val="3549190450"/>
                    </a:ext>
                  </a:extLst>
                </a:gridCol>
                <a:gridCol w="1375736">
                  <a:extLst>
                    <a:ext uri="{9D8B030D-6E8A-4147-A177-3AD203B41FA5}">
                      <a16:colId xmlns:a16="http://schemas.microsoft.com/office/drawing/2014/main" val="1820425926"/>
                    </a:ext>
                  </a:extLst>
                </a:gridCol>
                <a:gridCol w="13757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Ед. изм.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2024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2025 г.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053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инвестиций в основной капитал за счет всех источников финансирования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27 020 201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23 418 308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10336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том числе за исключением</a:t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бюджетных средств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25 411 010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20 364 637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97293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выполненных работ по виду деятельности "Строительство"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25 905 220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18 214 607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54372910"/>
                  </a:ext>
                </a:extLst>
              </a:tr>
              <a:tr h="364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в действие жилых домов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108 532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91 939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0685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розничной торговли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43 960 385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44 133 251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5843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платных услуг населению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6 150 090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6 314 540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3847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субъектов малого и среднего предпринимательства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25 475 015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25 912 630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5136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субъектов малого и среднего предпринимательства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2 843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3 453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144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 бюджета муниципального района (городского округа)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829 879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3 337 170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43905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9769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56A0CA92-4DF9-44A6-9033-5226238F86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189306"/>
              </p:ext>
            </p:extLst>
          </p:nvPr>
        </p:nvGraphicFramePr>
        <p:xfrm>
          <a:off x="1248877" y="1248878"/>
          <a:ext cx="9872663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719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C1AF9886-1690-468A-A707-2516791696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7070657"/>
              </p:ext>
            </p:extLst>
          </p:nvPr>
        </p:nvGraphicFramePr>
        <p:xfrm>
          <a:off x="1143000" y="519764"/>
          <a:ext cx="9872663" cy="5576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1656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047B5-3F70-4DA9-B21F-0821F081F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бюджета городского округа «город Дербент»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E03105-BB7E-4339-87EA-74ABFAACC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1 января 2026 года в бюджет городского округа «город Дербент» поступило 1 128 972,54 тыс. рублей собственных доходов, в том числе 900 277,89 тысяч рублей налоговых доходов и 228 694,65 тысяч рублей неналоговых доходов. Сумма указана без учета дополнительных доходов по строке НДФЛ от крупного налогоплательщика в размере 2 208 197,8 тыс. рублей.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собираемости налоговых и неналоговых доходов на указывает на увеличение поступлений по отношению к 2024 году, поступление по отношению к 2024 году составило 136,0%, рост составил 299 093,14 тыс. руб.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Плановые назначения по собственным (налоговым и неналоговым) доходам без учета дополнительных доходов были скорректированы 26 декабря 2025 года и исполнены на 116,9%. При плане 965 676,8 тыс. рублей собрано 1 128 972,54 тыс. рублей. За аналогичный период прошлого года исполнение по собственным доходам составляло всего 829 879,4 тыс. рублей.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858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1770016" y="550177"/>
            <a:ext cx="9160580" cy="369332"/>
          </a:xfrm>
          <a:prstGeom prst="rect">
            <a:avLst/>
          </a:prstGeom>
          <a:noFill/>
          <a:effectLst>
            <a:outerShdw blurRad="177800" dist="152400" dir="5400000" sx="47000" sy="47000" algn="ctr" rotWithShape="0">
              <a:srgbClr val="000000">
                <a:alpha val="74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ЗАНЯТОСТЬ И ДОХОДЫ НАСЕЛЕНИЯ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88543F39-1862-225F-676D-5EA9ED5042F5}"/>
              </a:ext>
            </a:extLst>
          </p:cNvPr>
          <p:cNvSpPr/>
          <p:nvPr/>
        </p:nvSpPr>
        <p:spPr>
          <a:xfrm>
            <a:off x="1770015" y="1304032"/>
            <a:ext cx="8694538" cy="4821192"/>
          </a:xfrm>
          <a:prstGeom prst="roundRect">
            <a:avLst>
              <a:gd name="adj" fmla="val 1220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76B9C46-2380-4145-A781-772ED281F5B0}"/>
              </a:ext>
            </a:extLst>
          </p:cNvPr>
          <p:cNvGraphicFramePr>
            <a:graphicFrameLocks noGrp="1"/>
          </p:cNvGraphicFramePr>
          <p:nvPr/>
        </p:nvGraphicFramePr>
        <p:xfrm>
          <a:off x="2000359" y="1668594"/>
          <a:ext cx="8202708" cy="3981054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610719">
                  <a:extLst>
                    <a:ext uri="{9D8B030D-6E8A-4147-A177-3AD203B41FA5}">
                      <a16:colId xmlns:a16="http://schemas.microsoft.com/office/drawing/2014/main" val="2378707547"/>
                    </a:ext>
                  </a:extLst>
                </a:gridCol>
                <a:gridCol w="4198687">
                  <a:extLst>
                    <a:ext uri="{9D8B030D-6E8A-4147-A177-3AD203B41FA5}">
                      <a16:colId xmlns:a16="http://schemas.microsoft.com/office/drawing/2014/main" val="189725090"/>
                    </a:ext>
                  </a:extLst>
                </a:gridCol>
                <a:gridCol w="870273">
                  <a:extLst>
                    <a:ext uri="{9D8B030D-6E8A-4147-A177-3AD203B41FA5}">
                      <a16:colId xmlns:a16="http://schemas.microsoft.com/office/drawing/2014/main" val="2790000065"/>
                    </a:ext>
                  </a:extLst>
                </a:gridCol>
                <a:gridCol w="1179449">
                  <a:extLst>
                    <a:ext uri="{9D8B030D-6E8A-4147-A177-3AD203B41FA5}">
                      <a16:colId xmlns:a16="http://schemas.microsoft.com/office/drawing/2014/main" val="3367342328"/>
                    </a:ext>
                  </a:extLst>
                </a:gridCol>
                <a:gridCol w="1343580">
                  <a:extLst>
                    <a:ext uri="{9D8B030D-6E8A-4147-A177-3AD203B41FA5}">
                      <a16:colId xmlns:a16="http://schemas.microsoft.com/office/drawing/2014/main" val="3552983653"/>
                    </a:ext>
                  </a:extLst>
                </a:gridCol>
              </a:tblGrid>
              <a:tr h="6601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№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Показатель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err="1">
                          <a:effectLst/>
                        </a:rPr>
                        <a:t>Ед.изм</a:t>
                      </a:r>
                      <a:r>
                        <a:rPr lang="ru-RU" sz="1200" b="1" u="none" strike="noStrike" dirty="0">
                          <a:effectLst/>
                        </a:rPr>
                        <a:t>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2024 г.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2025 г.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7918570"/>
                  </a:ext>
                </a:extLst>
              </a:tr>
              <a:tr h="6378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Среднемесячная номинальная начисленная заработная плата работников организаций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40 543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46 789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8852443"/>
                  </a:ext>
                </a:extLst>
              </a:tr>
              <a:tr h="5098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Число вновь созданных рабочих мест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ед.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959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1 376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77646211"/>
                  </a:ext>
                </a:extLst>
              </a:tr>
              <a:tr h="7431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Уровень зарегистрированной безработицы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0,4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36739360"/>
                  </a:ext>
                </a:extLst>
              </a:tr>
              <a:tr h="3961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Уровень общей безработицы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778717"/>
                  </a:ext>
                </a:extLst>
              </a:tr>
              <a:tr h="6378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Численность безработных, обратившихся за содействием в трудоустройстве в Центры занятости населения, в том числе: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1 226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1 046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7449397"/>
                  </a:ext>
                </a:extLst>
              </a:tr>
              <a:tr h="396115"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из них трудоустроено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616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7173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31039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</TotalTime>
  <Words>1902</Words>
  <Application>Microsoft Office PowerPoint</Application>
  <PresentationFormat>Широкоэкранный</PresentationFormat>
  <Paragraphs>351</Paragraphs>
  <Slides>21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Налоговые и неналоговые доходы бюджета городского округа «город Дербент»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Рабочий компьютер</dc:creator>
  <cp:lastModifiedBy>Рабочий компьютер</cp:lastModifiedBy>
  <cp:revision>17</cp:revision>
  <dcterms:created xsi:type="dcterms:W3CDTF">2026-02-17T08:49:11Z</dcterms:created>
  <dcterms:modified xsi:type="dcterms:W3CDTF">2026-02-18T13:09:59Z</dcterms:modified>
</cp:coreProperties>
</file>