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7" r:id="rId7"/>
    <p:sldId id="276" r:id="rId8"/>
    <p:sldId id="264" r:id="rId9"/>
    <p:sldId id="265" r:id="rId10"/>
    <p:sldId id="262" r:id="rId11"/>
    <p:sldId id="266" r:id="rId12"/>
    <p:sldId id="268" r:id="rId13"/>
    <p:sldId id="269" r:id="rId14"/>
    <p:sldId id="263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551D"/>
    <a:srgbClr val="E74B35"/>
    <a:srgbClr val="613527"/>
    <a:srgbClr val="2D9006"/>
    <a:srgbClr val="F5551D"/>
    <a:srgbClr val="E7F5FE"/>
    <a:srgbClr val="5E3426"/>
    <a:srgbClr val="CD9B6A"/>
    <a:srgbClr val="5B2F1F"/>
    <a:srgbClr val="FF4C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CFD32-0304-4DA9-9715-8BD1175DC237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212C5-E051-4D78-921C-596F4EC90B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31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CFD32-0304-4DA9-9715-8BD1175DC237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212C5-E051-4D78-921C-596F4EC90B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531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CFD32-0304-4DA9-9715-8BD1175DC237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212C5-E051-4D78-921C-596F4EC90B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08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CFD32-0304-4DA9-9715-8BD1175DC237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212C5-E051-4D78-921C-596F4EC90B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666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CFD32-0304-4DA9-9715-8BD1175DC237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212C5-E051-4D78-921C-596F4EC90B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334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CFD32-0304-4DA9-9715-8BD1175DC237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212C5-E051-4D78-921C-596F4EC90B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247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CFD32-0304-4DA9-9715-8BD1175DC237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212C5-E051-4D78-921C-596F4EC90B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184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CFD32-0304-4DA9-9715-8BD1175DC237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212C5-E051-4D78-921C-596F4EC90B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009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CFD32-0304-4DA9-9715-8BD1175DC237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212C5-E051-4D78-921C-596F4EC90B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457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CFD32-0304-4DA9-9715-8BD1175DC237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212C5-E051-4D78-921C-596F4EC90B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72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CFD32-0304-4DA9-9715-8BD1175DC237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212C5-E051-4D78-921C-596F4EC90B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664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CFD32-0304-4DA9-9715-8BD1175DC237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212C5-E051-4D78-921C-596F4EC90B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1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jpe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5.png"/><Relationship Id="rId4" Type="http://schemas.openxmlformats.org/officeDocument/2006/relationships/image" Target="../media/image16.jpe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8" t="6063" r="3284" b="10052"/>
          <a:stretch/>
        </p:blipFill>
        <p:spPr>
          <a:xfrm>
            <a:off x="5622878" y="257153"/>
            <a:ext cx="6277971" cy="61901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9211" y="730525"/>
            <a:ext cx="7765575" cy="3180134"/>
          </a:xfrm>
        </p:spPr>
        <p:txBody>
          <a:bodyPr>
            <a:noAutofit/>
          </a:bodyPr>
          <a:lstStyle/>
          <a:p>
            <a:pPr algn="l">
              <a:lnSpc>
                <a:spcPct val="70000"/>
              </a:lnSpc>
            </a:pPr>
            <a:r>
              <a:rPr lang="ru-RU" sz="5400" dirty="0" smtClean="0">
                <a:solidFill>
                  <a:srgbClr val="5B2F1F"/>
                </a:solidFill>
                <a:latin typeface="Circe Extra Bold" pitchFamily="34" charset="-52"/>
              </a:rPr>
              <a:t>МФЦ</a:t>
            </a:r>
            <a:r>
              <a:rPr lang="ru-RU" dirty="0" smtClean="0">
                <a:solidFill>
                  <a:srgbClr val="E74B35"/>
                </a:solidFill>
                <a:latin typeface="Circe Extra Bold" pitchFamily="34" charset="-52"/>
              </a:rPr>
              <a:t> </a:t>
            </a:r>
            <a:br>
              <a:rPr lang="ru-RU" dirty="0" smtClean="0">
                <a:solidFill>
                  <a:srgbClr val="E74B35"/>
                </a:solidFill>
                <a:latin typeface="Circe Extra Bold" pitchFamily="34" charset="-52"/>
              </a:rPr>
            </a:br>
            <a:r>
              <a:rPr lang="ru-RU" dirty="0" smtClean="0">
                <a:solidFill>
                  <a:srgbClr val="E74B35"/>
                </a:solidFill>
                <a:latin typeface="Circe Bold" pitchFamily="34" charset="-52"/>
              </a:rPr>
              <a:t>комплексная поддержка </a:t>
            </a:r>
            <a:br>
              <a:rPr lang="ru-RU" dirty="0" smtClean="0">
                <a:solidFill>
                  <a:srgbClr val="E74B35"/>
                </a:solidFill>
                <a:latin typeface="Circe Bold" pitchFamily="34" charset="-52"/>
              </a:rPr>
            </a:br>
            <a:r>
              <a:rPr lang="ru-RU" dirty="0" smtClean="0">
                <a:solidFill>
                  <a:srgbClr val="E74B35"/>
                </a:solidFill>
                <a:latin typeface="Circe Bold" pitchFamily="34" charset="-52"/>
              </a:rPr>
              <a:t>бизнеса</a:t>
            </a:r>
            <a:endParaRPr lang="ru-RU" dirty="0">
              <a:solidFill>
                <a:srgbClr val="E74B35"/>
              </a:solidFill>
              <a:latin typeface="Circe Bold" pitchFamily="34" charset="-52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89212" y="2731271"/>
            <a:ext cx="7765575" cy="3180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r>
              <a:rPr lang="ru-RU" dirty="0" smtClean="0">
                <a:solidFill>
                  <a:srgbClr val="5B2F1F"/>
                </a:solidFill>
                <a:latin typeface="Circe Extra Bold" panose="020B0802020203020203" pitchFamily="34" charset="-52"/>
              </a:rPr>
              <a:t>Возможности </a:t>
            </a:r>
          </a:p>
          <a:p>
            <a:pPr algn="l">
              <a:lnSpc>
                <a:spcPct val="70000"/>
              </a:lnSpc>
            </a:pPr>
            <a:r>
              <a:rPr lang="ru-RU" dirty="0" smtClean="0">
                <a:solidFill>
                  <a:srgbClr val="5B2F1F"/>
                </a:solidFill>
                <a:latin typeface="Circe Extra Bold" panose="020B0802020203020203" pitchFamily="34" charset="-52"/>
              </a:rPr>
              <a:t>и перспективы</a:t>
            </a:r>
            <a:endParaRPr lang="ru-RU" dirty="0">
              <a:solidFill>
                <a:srgbClr val="E74B35"/>
              </a:solidFill>
              <a:latin typeface="Circe Bold" panose="020B06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7589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217567" y="2528249"/>
            <a:ext cx="6408462" cy="18015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r>
              <a:rPr lang="ru-RU" sz="4800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..</a:t>
            </a:r>
            <a:endParaRPr lang="ru-RU" sz="4800" dirty="0">
              <a:solidFill>
                <a:srgbClr val="E74B35"/>
              </a:solidFill>
              <a:latin typeface="Circe Bold" panose="020B0602020203020203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3"/>
          <a:stretch/>
        </p:blipFill>
        <p:spPr>
          <a:xfrm>
            <a:off x="9278527" y="5003531"/>
            <a:ext cx="2261777" cy="14103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23" y="1781175"/>
            <a:ext cx="10697581" cy="40214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67" b="93738" l="3650" r="961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98" y="735294"/>
            <a:ext cx="1866256" cy="19888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6" t="59201" r="625" b="13702"/>
          <a:stretch/>
        </p:blipFill>
        <p:spPr>
          <a:xfrm>
            <a:off x="10468974" y="4858049"/>
            <a:ext cx="950502" cy="101981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141686" y="841540"/>
            <a:ext cx="9288314" cy="10129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endParaRPr lang="ru-RU" sz="6600" dirty="0" smtClean="0">
              <a:solidFill>
                <a:srgbClr val="5B2F1F"/>
              </a:solidFill>
              <a:latin typeface="Circe Bold" panose="020B0602020203020203" pitchFamily="34" charset="-52"/>
            </a:endParaRPr>
          </a:p>
          <a:p>
            <a:pPr>
              <a:lnSpc>
                <a:spcPts val="4060"/>
              </a:lnSpc>
            </a:pPr>
            <a:r>
              <a:rPr lang="ru-RU" sz="4400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Министерство сельского хозяйства и продовольствия РД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170603" y="3375436"/>
            <a:ext cx="5880952" cy="8017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60"/>
              </a:lnSpc>
            </a:pPr>
            <a:endParaRPr lang="ru-RU" dirty="0" smtClean="0">
              <a:solidFill>
                <a:schemeClr val="bg1"/>
              </a:solidFill>
              <a:latin typeface="Circe Bold" panose="020B0602020203020203" pitchFamily="34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334289" y="3373734"/>
            <a:ext cx="4327112" cy="7251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060"/>
              </a:lnSpc>
            </a:pPr>
            <a:r>
              <a:rPr lang="ru-RU" sz="6200" dirty="0" smtClean="0">
                <a:solidFill>
                  <a:schemeClr val="bg1"/>
                </a:solidFill>
                <a:latin typeface="Circe Bold" panose="020B0602020203020203" pitchFamily="34" charset="-52"/>
              </a:rPr>
              <a:t>38 услуг</a:t>
            </a:r>
          </a:p>
        </p:txBody>
      </p:sp>
    </p:spTree>
    <p:extLst>
      <p:ext uri="{BB962C8B-B14F-4D97-AF65-F5344CB8AC3E}">
        <p14:creationId xmlns:p14="http://schemas.microsoft.com/office/powerpoint/2010/main" val="195295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74" y="0"/>
            <a:ext cx="12192000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139" y="3844946"/>
            <a:ext cx="2609374" cy="1964918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005498" y="864695"/>
            <a:ext cx="9864432" cy="10129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endParaRPr lang="ru-RU" sz="7200" dirty="0" smtClean="0">
              <a:solidFill>
                <a:srgbClr val="5B2F1F"/>
              </a:solidFill>
              <a:latin typeface="Circe Bold" panose="020B0602020203020203" pitchFamily="34" charset="-52"/>
            </a:endParaRPr>
          </a:p>
          <a:p>
            <a:pPr>
              <a:lnSpc>
                <a:spcPts val="4060"/>
              </a:lnSpc>
            </a:pPr>
            <a:r>
              <a:rPr lang="ru-RU" sz="4800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Министерство сельского хозяйства и продовольствия РД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" b="7265"/>
          <a:stretch/>
        </p:blipFill>
        <p:spPr>
          <a:xfrm>
            <a:off x="3438993" y="1881517"/>
            <a:ext cx="3915520" cy="196919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50" y="3853112"/>
            <a:ext cx="4078908" cy="1956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5" b="8046"/>
          <a:stretch/>
        </p:blipFill>
        <p:spPr>
          <a:xfrm>
            <a:off x="814250" y="1888248"/>
            <a:ext cx="2624744" cy="1963663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698749" y="2908004"/>
            <a:ext cx="7132918" cy="1511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60"/>
              </a:lnSpc>
            </a:pPr>
            <a:r>
              <a:rPr lang="ru-RU" sz="6200" dirty="0" smtClean="0">
                <a:solidFill>
                  <a:schemeClr val="bg1"/>
                </a:solidFill>
                <a:latin typeface="Circe Bold" panose="020B0602020203020203" pitchFamily="34" charset="-52"/>
              </a:rPr>
              <a:t>Субсидии</a:t>
            </a:r>
            <a:r>
              <a:rPr lang="ru-RU" sz="6200" dirty="0" smtClean="0">
                <a:solidFill>
                  <a:srgbClr val="CD9B6A"/>
                </a:solidFill>
                <a:latin typeface="Circe Bold" panose="020B0602020203020203" pitchFamily="34" charset="-52"/>
              </a:rPr>
              <a:t>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67" b="93738" l="3650" r="961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84" y="735294"/>
            <a:ext cx="1866256" cy="198885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39"/>
          <a:stretch/>
        </p:blipFill>
        <p:spPr>
          <a:xfrm>
            <a:off x="7259236" y="1829765"/>
            <a:ext cx="4132714" cy="39800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263" r="-2935" b="16961"/>
          <a:stretch/>
        </p:blipFill>
        <p:spPr>
          <a:xfrm>
            <a:off x="8954551" y="4950783"/>
            <a:ext cx="2328146" cy="143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0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3"/>
          <a:stretch/>
        </p:blipFill>
        <p:spPr>
          <a:xfrm>
            <a:off x="9278527" y="5003531"/>
            <a:ext cx="2261777" cy="14103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08" y="2532292"/>
            <a:ext cx="8261265" cy="34534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65"/>
          <a:stretch/>
        </p:blipFill>
        <p:spPr>
          <a:xfrm>
            <a:off x="5884317" y="888318"/>
            <a:ext cx="5074962" cy="50813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41781" y="805931"/>
            <a:ext cx="11306508" cy="16439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ru-RU" sz="5400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Фонд микрофинансирования </a:t>
            </a:r>
          </a:p>
          <a:p>
            <a:pPr>
              <a:lnSpc>
                <a:spcPct val="70000"/>
              </a:lnSpc>
            </a:pPr>
            <a:r>
              <a:rPr lang="ru-RU" sz="5400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субъектов малого и среднего предпринимательства РД </a:t>
            </a:r>
            <a:endParaRPr lang="ru-RU" sz="5400" dirty="0">
              <a:solidFill>
                <a:srgbClr val="E74B35"/>
              </a:solidFill>
              <a:latin typeface="Circe Bold" panose="020B0602020203020203" pitchFamily="34" charset="-52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457569" y="3136149"/>
            <a:ext cx="5610225" cy="11811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до</a:t>
            </a:r>
            <a:r>
              <a:rPr lang="ru-RU" dirty="0" smtClean="0">
                <a:solidFill>
                  <a:srgbClr val="5B2F1F"/>
                </a:solidFill>
                <a:latin typeface="Circe Extra Bold" panose="020B0802020203020203" pitchFamily="34" charset="-52"/>
              </a:rPr>
              <a:t> 1 000 000 ₽</a:t>
            </a:r>
            <a:endParaRPr lang="ru-RU" sz="3600" dirty="0">
              <a:solidFill>
                <a:srgbClr val="E74B35"/>
              </a:solidFill>
              <a:latin typeface="Circe Extra Bold" panose="020B08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8314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3"/>
          <a:stretch/>
        </p:blipFill>
        <p:spPr>
          <a:xfrm>
            <a:off x="9278527" y="5003531"/>
            <a:ext cx="2261777" cy="14103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67"/>
          <a:stretch/>
        </p:blipFill>
        <p:spPr>
          <a:xfrm>
            <a:off x="1121777" y="2452158"/>
            <a:ext cx="1490734" cy="28909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3"/>
          <a:stretch/>
        </p:blipFill>
        <p:spPr>
          <a:xfrm>
            <a:off x="3055257" y="2452158"/>
            <a:ext cx="6081486" cy="4224413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42746" y="808184"/>
            <a:ext cx="11306508" cy="16439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ru-RU" sz="5400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Фонд содействия кредитованию </a:t>
            </a:r>
          </a:p>
          <a:p>
            <a:pPr>
              <a:lnSpc>
                <a:spcPct val="70000"/>
              </a:lnSpc>
            </a:pPr>
            <a:r>
              <a:rPr lang="ru-RU" sz="5400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субъектов малого и среднего предпринимательства РД </a:t>
            </a:r>
            <a:endParaRPr lang="ru-RU" sz="5400" dirty="0">
              <a:solidFill>
                <a:srgbClr val="E74B35"/>
              </a:solidFill>
              <a:latin typeface="Circe Bold" panose="020B0602020203020203" pitchFamily="34" charset="-52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76" t="60497" b="14081"/>
          <a:stretch/>
        </p:blipFill>
        <p:spPr>
          <a:xfrm>
            <a:off x="9710027" y="3081959"/>
            <a:ext cx="1465943" cy="129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5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886" y="928687"/>
            <a:ext cx="7501383" cy="550068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64701" y="233362"/>
            <a:ext cx="9831934" cy="21907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r>
              <a:rPr lang="ru-RU" sz="5400" dirty="0">
                <a:solidFill>
                  <a:srgbClr val="5B2F1F"/>
                </a:solidFill>
                <a:latin typeface="Circe Bold" panose="020B0602020203020203" pitchFamily="34" charset="-52"/>
              </a:rPr>
              <a:t>Агентство по предпринимательству </a:t>
            </a:r>
            <a:endParaRPr lang="ru-RU" sz="5400" dirty="0" smtClean="0">
              <a:solidFill>
                <a:srgbClr val="5B2F1F"/>
              </a:solidFill>
              <a:latin typeface="Circe Bold" panose="020B0602020203020203" pitchFamily="34" charset="-52"/>
            </a:endParaRPr>
          </a:p>
          <a:p>
            <a:pPr algn="l">
              <a:lnSpc>
                <a:spcPct val="70000"/>
              </a:lnSpc>
            </a:pPr>
            <a:r>
              <a:rPr lang="ru-RU" sz="5400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и </a:t>
            </a:r>
            <a:r>
              <a:rPr lang="ru-RU" sz="5400" dirty="0">
                <a:solidFill>
                  <a:srgbClr val="5B2F1F"/>
                </a:solidFill>
                <a:latin typeface="Circe Bold" panose="020B0602020203020203" pitchFamily="34" charset="-52"/>
              </a:rPr>
              <a:t>инвестициям </a:t>
            </a:r>
            <a:r>
              <a:rPr lang="ru-RU" sz="5400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РД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38" b="16963"/>
          <a:stretch/>
        </p:blipFill>
        <p:spPr>
          <a:xfrm>
            <a:off x="9240427" y="5760770"/>
            <a:ext cx="2261777" cy="6131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6" t="59201" r="625" b="13702"/>
          <a:stretch/>
        </p:blipFill>
        <p:spPr>
          <a:xfrm>
            <a:off x="10440399" y="4907427"/>
            <a:ext cx="950502" cy="101981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5443" y="5666455"/>
            <a:ext cx="8970253" cy="8017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60"/>
              </a:lnSpc>
            </a:pPr>
            <a:r>
              <a:rPr lang="ru-RU" sz="8800" dirty="0" smtClean="0">
                <a:solidFill>
                  <a:srgbClr val="F6551D"/>
                </a:solidFill>
                <a:latin typeface="Circe Bold" panose="020B0602020203020203" pitchFamily="34" charset="-52"/>
              </a:rPr>
              <a:t>16  видов услуг</a:t>
            </a:r>
          </a:p>
        </p:txBody>
      </p:sp>
    </p:spTree>
    <p:extLst>
      <p:ext uri="{BB962C8B-B14F-4D97-AF65-F5344CB8AC3E}">
        <p14:creationId xmlns:p14="http://schemas.microsoft.com/office/powerpoint/2010/main" val="1661416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8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3"/>
          <a:stretch/>
        </p:blipFill>
        <p:spPr>
          <a:xfrm>
            <a:off x="9075327" y="5155931"/>
            <a:ext cx="2261777" cy="141031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180033" y="2368621"/>
            <a:ext cx="9831934" cy="21907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endParaRPr lang="ru-RU" sz="5400" dirty="0" smtClean="0">
              <a:solidFill>
                <a:srgbClr val="5B2F1F"/>
              </a:solidFill>
              <a:latin typeface="Circe Bold" panose="020B0602020203020203" pitchFamily="3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88008" y="593837"/>
            <a:ext cx="10458040" cy="2450152"/>
          </a:xfrm>
          <a:prstGeom prst="rect">
            <a:avLst/>
          </a:prstGeom>
          <a:solidFill>
            <a:srgbClr val="CD9B6A"/>
          </a:solidFill>
          <a:ln>
            <a:solidFill>
              <a:srgbClr val="5E3426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sz="4800" dirty="0">
                <a:solidFill>
                  <a:srgbClr val="5B2F1F"/>
                </a:solidFill>
                <a:latin typeface="Circe Bold" panose="020B0602020203020203" pitchFamily="34" charset="-52"/>
              </a:rPr>
              <a:t>Агентство по предпринимательству </a:t>
            </a:r>
          </a:p>
          <a:p>
            <a:pPr algn="ctr">
              <a:lnSpc>
                <a:spcPct val="70000"/>
              </a:lnSpc>
            </a:pPr>
            <a:r>
              <a:rPr lang="ru-RU" sz="4800" dirty="0">
                <a:solidFill>
                  <a:srgbClr val="5B2F1F"/>
                </a:solidFill>
                <a:latin typeface="Circe Bold" panose="020B0602020203020203" pitchFamily="34" charset="-52"/>
              </a:rPr>
              <a:t>и инвестициям </a:t>
            </a:r>
            <a:r>
              <a:rPr lang="ru-RU" sz="4800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РД</a:t>
            </a:r>
            <a:endParaRPr lang="ru-RU" sz="4800" dirty="0">
              <a:solidFill>
                <a:srgbClr val="5B2F1F"/>
              </a:solidFill>
              <a:latin typeface="Circe Bold" panose="020B0602020203020203" pitchFamily="34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0552" y="3139419"/>
            <a:ext cx="3387535" cy="1335807"/>
          </a:xfrm>
          <a:prstGeom prst="rect">
            <a:avLst/>
          </a:prstGeom>
          <a:solidFill>
            <a:srgbClr val="CD9B6A"/>
          </a:solidFill>
          <a:ln>
            <a:solidFill>
              <a:srgbClr val="5E3426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sz="4800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Гранты</a:t>
            </a:r>
            <a:endParaRPr lang="ru-RU" sz="4800" dirty="0">
              <a:solidFill>
                <a:srgbClr val="5B2F1F"/>
              </a:solidFill>
              <a:latin typeface="Circe Bold" panose="020B0602020203020203" pitchFamily="34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951188" y="4585873"/>
            <a:ext cx="4377925" cy="1383127"/>
          </a:xfrm>
          <a:prstGeom prst="rect">
            <a:avLst/>
          </a:prstGeom>
          <a:solidFill>
            <a:srgbClr val="CD9B6A"/>
          </a:solidFill>
          <a:ln>
            <a:solidFill>
              <a:srgbClr val="5E3426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sz="4000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Субсидирование</a:t>
            </a:r>
            <a:endParaRPr lang="ru-RU" sz="4000" dirty="0">
              <a:solidFill>
                <a:srgbClr val="5B2F1F"/>
              </a:solidFill>
              <a:latin typeface="Circe Bold" panose="020B0602020203020203" pitchFamily="34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89000" y="4585873"/>
            <a:ext cx="5915659" cy="1383127"/>
          </a:xfrm>
          <a:prstGeom prst="rect">
            <a:avLst/>
          </a:prstGeom>
          <a:solidFill>
            <a:srgbClr val="CD9B6A"/>
          </a:solidFill>
          <a:ln>
            <a:solidFill>
              <a:srgbClr val="5E3426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sz="4400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Бизнес-инкубаторы</a:t>
            </a:r>
            <a:endParaRPr lang="ru-RU" sz="4400" dirty="0">
              <a:solidFill>
                <a:srgbClr val="5B2F1F"/>
              </a:solidFill>
              <a:latin typeface="Circe Bold" panose="020B0602020203020203" pitchFamily="3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07071" y="3147887"/>
            <a:ext cx="6913576" cy="1335806"/>
          </a:xfrm>
          <a:prstGeom prst="rect">
            <a:avLst/>
          </a:prstGeom>
          <a:solidFill>
            <a:srgbClr val="CD9B6A"/>
          </a:solidFill>
          <a:ln>
            <a:solidFill>
              <a:srgbClr val="5E3426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sz="4000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Объекты залогового фонда</a:t>
            </a:r>
            <a:endParaRPr lang="ru-RU" sz="4000" dirty="0">
              <a:solidFill>
                <a:srgbClr val="5B2F1F"/>
              </a:solidFill>
              <a:latin typeface="Circe Bold" panose="020B06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9159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8"/>
            <a:ext cx="12192000" cy="685800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180033" y="2368621"/>
            <a:ext cx="9831934" cy="21907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endParaRPr lang="ru-RU" sz="5400" dirty="0" smtClean="0">
              <a:solidFill>
                <a:srgbClr val="5B2F1F"/>
              </a:solidFill>
              <a:latin typeface="Circe Bold" panose="020B0602020203020203" pitchFamily="34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9836" y="3112412"/>
            <a:ext cx="11133041" cy="1040563"/>
          </a:xfrm>
          <a:prstGeom prst="rect">
            <a:avLst/>
          </a:prstGeom>
          <a:solidFill>
            <a:srgbClr val="E7F5FE"/>
          </a:solidFill>
          <a:ln>
            <a:solidFill>
              <a:srgbClr val="5E3426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sz="4400" dirty="0" smtClean="0">
                <a:solidFill>
                  <a:schemeClr val="tx1"/>
                </a:solidFill>
                <a:latin typeface="Circe Bold" panose="020B0602020203020203" pitchFamily="34" charset="-52"/>
              </a:rPr>
              <a:t>Информация об участии в </a:t>
            </a:r>
            <a:r>
              <a:rPr lang="ru-RU" sz="4400" dirty="0" err="1" smtClean="0">
                <a:solidFill>
                  <a:schemeClr val="tx1"/>
                </a:solidFill>
                <a:latin typeface="Circe Bold" panose="020B0602020203020203" pitchFamily="34" charset="-52"/>
              </a:rPr>
              <a:t>госзакупках</a:t>
            </a:r>
            <a:endParaRPr lang="ru-RU" sz="4400" dirty="0">
              <a:solidFill>
                <a:schemeClr val="tx1"/>
              </a:solidFill>
              <a:latin typeface="Circe Bold" panose="020B0602020203020203" pitchFamily="34" charset="-52"/>
            </a:endParaRPr>
          </a:p>
        </p:txBody>
      </p:sp>
      <p:pic>
        <p:nvPicPr>
          <p:cNvPr id="10" name="Picture 2" descr="C:\Users\Шамиль\YandexDisk\Скриншоты\2016-03-03 22-11-51 Скриншот экрана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9" r="3064"/>
          <a:stretch/>
        </p:blipFill>
        <p:spPr bwMode="auto">
          <a:xfrm>
            <a:off x="494350" y="406404"/>
            <a:ext cx="11118527" cy="26996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79835" y="4138461"/>
            <a:ext cx="11133041" cy="1333429"/>
          </a:xfrm>
          <a:prstGeom prst="rect">
            <a:avLst/>
          </a:prstGeom>
          <a:solidFill>
            <a:srgbClr val="E7F5FE"/>
          </a:solidFill>
          <a:ln>
            <a:solidFill>
              <a:srgbClr val="5E3426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sz="4000" dirty="0" smtClean="0">
                <a:solidFill>
                  <a:schemeClr val="tx1"/>
                </a:solidFill>
                <a:latin typeface="Circe Bold" panose="020B0602020203020203" pitchFamily="34" charset="-52"/>
              </a:rPr>
              <a:t>Информация о формах и условиях </a:t>
            </a:r>
          </a:p>
          <a:p>
            <a:pPr algn="ctr">
              <a:lnSpc>
                <a:spcPct val="70000"/>
              </a:lnSpc>
            </a:pPr>
            <a:r>
              <a:rPr lang="ru-RU" sz="4000" dirty="0" smtClean="0">
                <a:solidFill>
                  <a:schemeClr val="tx1"/>
                </a:solidFill>
                <a:latin typeface="Circe Bold" panose="020B0602020203020203" pitchFamily="34" charset="-52"/>
              </a:rPr>
              <a:t>финансовой поддержки</a:t>
            </a:r>
            <a:endParaRPr lang="ru-RU" sz="4000" dirty="0">
              <a:solidFill>
                <a:schemeClr val="tx1"/>
              </a:solidFill>
              <a:latin typeface="Circe Bold" panose="020B0602020203020203" pitchFamily="34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9836" y="5329316"/>
            <a:ext cx="11133041" cy="1134381"/>
          </a:xfrm>
          <a:prstGeom prst="rect">
            <a:avLst/>
          </a:prstGeom>
          <a:solidFill>
            <a:srgbClr val="E7F5FE"/>
          </a:solidFill>
          <a:ln>
            <a:solidFill>
              <a:srgbClr val="5E3426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sz="4000" dirty="0" smtClean="0">
                <a:solidFill>
                  <a:schemeClr val="tx1"/>
                </a:solidFill>
                <a:latin typeface="Circe Bold" panose="020B0602020203020203" pitchFamily="34" charset="-52"/>
              </a:rPr>
              <a:t>Информация о перечне государственного и муниципального имущества</a:t>
            </a:r>
            <a:endParaRPr lang="ru-RU" sz="4000" dirty="0">
              <a:solidFill>
                <a:schemeClr val="tx1"/>
              </a:solidFill>
              <a:latin typeface="Circe Bold" panose="020B06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683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8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31" b="16963"/>
          <a:stretch/>
        </p:blipFill>
        <p:spPr>
          <a:xfrm>
            <a:off x="9307554" y="5617027"/>
            <a:ext cx="2261777" cy="608127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180033" y="2368621"/>
            <a:ext cx="9831934" cy="21907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endParaRPr lang="ru-RU" sz="5400" dirty="0" smtClean="0">
              <a:solidFill>
                <a:srgbClr val="5B2F1F"/>
              </a:solidFill>
              <a:latin typeface="Circe Bold" panose="020B0602020203020203" pitchFamily="34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/>
          <a:srcRect l="16590" b="7933"/>
          <a:stretch/>
        </p:blipFill>
        <p:spPr>
          <a:xfrm>
            <a:off x="812803" y="1848523"/>
            <a:ext cx="5470714" cy="36223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" t="7585" r="11010" b="5703"/>
          <a:stretch/>
        </p:blipFill>
        <p:spPr>
          <a:xfrm>
            <a:off x="6164758" y="1848523"/>
            <a:ext cx="5172416" cy="36223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2601" y="743122"/>
            <a:ext cx="11336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kern="0" spc="50" dirty="0" smtClean="0">
                <a:solidFill>
                  <a:srgbClr val="F5551D"/>
                </a:solidFill>
                <a:latin typeface="Circe Extra Bold" pitchFamily="34" charset="-52"/>
                <a:cs typeface="Arial" pitchFamily="34" charset="0"/>
              </a:rPr>
              <a:t>СОГЛАШЕНИЕ СО </a:t>
            </a:r>
            <a:r>
              <a:rPr lang="ru-RU" sz="5400" b="1" kern="0" spc="50" dirty="0" smtClean="0">
                <a:solidFill>
                  <a:srgbClr val="00B050"/>
                </a:solidFill>
                <a:latin typeface="Circe Extra Bold" pitchFamily="34" charset="-52"/>
                <a:cs typeface="Arial" pitchFamily="34" charset="0"/>
              </a:rPr>
              <a:t>СБЕРБАНКОМ</a:t>
            </a:r>
          </a:p>
        </p:txBody>
      </p:sp>
    </p:spTree>
    <p:extLst>
      <p:ext uri="{BB962C8B-B14F-4D97-AF65-F5344CB8AC3E}">
        <p14:creationId xmlns:p14="http://schemas.microsoft.com/office/powerpoint/2010/main" val="50552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8"/>
            <a:ext cx="12192000" cy="685800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180033" y="2368621"/>
            <a:ext cx="9831934" cy="21907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endParaRPr lang="ru-RU" sz="5400" dirty="0" smtClean="0">
              <a:solidFill>
                <a:srgbClr val="5B2F1F"/>
              </a:solidFill>
              <a:latin typeface="Circe Bold" panose="020B0602020203020203" pitchFamily="34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5848" y="747747"/>
            <a:ext cx="11540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kern="0" spc="50" dirty="0" smtClean="0">
                <a:solidFill>
                  <a:srgbClr val="F5551D"/>
                </a:solidFill>
                <a:latin typeface="Circe Extra Bold" pitchFamily="34" charset="-52"/>
                <a:cs typeface="Arial" pitchFamily="34" charset="0"/>
              </a:rPr>
              <a:t>ВЗАИМОДЕЙСТИЕ С </a:t>
            </a:r>
            <a:r>
              <a:rPr lang="ru-RU" sz="4000" b="1" kern="0" spc="50" dirty="0" smtClean="0">
                <a:solidFill>
                  <a:srgbClr val="2D9006"/>
                </a:solidFill>
                <a:latin typeface="Circe Extra Bold" pitchFamily="34" charset="-52"/>
                <a:cs typeface="Arial" pitchFamily="34" charset="0"/>
              </a:rPr>
              <a:t>РОССЕЛЬХОЗБАНКОМ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/>
        </p:blipFill>
        <p:spPr>
          <a:xfrm>
            <a:off x="595086" y="1524000"/>
            <a:ext cx="10988760" cy="41365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89" b="16962"/>
          <a:stretch/>
        </p:blipFill>
        <p:spPr>
          <a:xfrm>
            <a:off x="9249499" y="4804230"/>
            <a:ext cx="2261777" cy="146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3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8"/>
            <a:ext cx="12192000" cy="685800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180033" y="2368621"/>
            <a:ext cx="9831934" cy="21907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endParaRPr lang="ru-RU" sz="5400" dirty="0" smtClean="0">
              <a:solidFill>
                <a:srgbClr val="5B2F1F"/>
              </a:solidFill>
              <a:latin typeface="Circe Bold" panose="020B0602020203020203" pitchFamily="34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5848" y="454592"/>
            <a:ext cx="115403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kern="0" spc="50" dirty="0" smtClean="0">
                <a:solidFill>
                  <a:srgbClr val="613527"/>
                </a:solidFill>
                <a:latin typeface="Circe Extra Bold" pitchFamily="34" charset="-52"/>
                <a:cs typeface="Arial" pitchFamily="34" charset="0"/>
              </a:rPr>
              <a:t>ПОВЫШЕНИЕ КАЧЕСТВА И ПОПУЛЯРИЗАЦИЯ УСЛУГ ДЛЯ БИЗНЕСА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89" r="9982" b="16962"/>
          <a:stretch/>
        </p:blipFill>
        <p:spPr>
          <a:xfrm>
            <a:off x="9364083" y="4732161"/>
            <a:ext cx="2036008" cy="14644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3" t="12375" r="16574" b="8969"/>
          <a:stretch/>
        </p:blipFill>
        <p:spPr>
          <a:xfrm rot="16200000">
            <a:off x="452416" y="2346387"/>
            <a:ext cx="3461052" cy="29141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3" r="10399"/>
          <a:stretch/>
        </p:blipFill>
        <p:spPr>
          <a:xfrm rot="16200000">
            <a:off x="3350365" y="2367108"/>
            <a:ext cx="3461049" cy="2872669"/>
          </a:xfrm>
          <a:prstGeom prst="rect">
            <a:avLst/>
          </a:prstGeom>
          <a:ln w="28575">
            <a:solidFill>
              <a:schemeClr val="bg1"/>
            </a:solidFill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3" r="7029" b="4448"/>
          <a:stretch/>
        </p:blipFill>
        <p:spPr>
          <a:xfrm>
            <a:off x="6554624" y="2072918"/>
            <a:ext cx="4885853" cy="3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8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65"/>
          <a:stretch/>
        </p:blipFill>
        <p:spPr>
          <a:xfrm>
            <a:off x="5892554" y="921270"/>
            <a:ext cx="5074962" cy="50813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794" y="339972"/>
            <a:ext cx="5229684" cy="6145104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910538" y="2494383"/>
            <a:ext cx="6408462" cy="18015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r>
              <a:rPr lang="ru-RU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Охват 92,04%</a:t>
            </a:r>
          </a:p>
          <a:p>
            <a:pPr algn="l">
              <a:lnSpc>
                <a:spcPct val="70000"/>
              </a:lnSpc>
            </a:pPr>
            <a:r>
              <a:rPr lang="ru-RU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населения РД</a:t>
            </a:r>
            <a:endParaRPr lang="ru-RU" dirty="0">
              <a:solidFill>
                <a:srgbClr val="E74B35"/>
              </a:solidFill>
              <a:latin typeface="Circe Bold" panose="020B0602020203020203" pitchFamily="34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3"/>
          <a:stretch/>
        </p:blipFill>
        <p:spPr>
          <a:xfrm>
            <a:off x="9450828" y="5098781"/>
            <a:ext cx="2261777" cy="141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5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180033" y="2368621"/>
            <a:ext cx="9831934" cy="21907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endParaRPr lang="ru-RU" sz="5400" dirty="0" smtClean="0">
              <a:solidFill>
                <a:srgbClr val="5B2F1F"/>
              </a:solidFill>
              <a:latin typeface="Circe Bold" panose="020B0602020203020203" pitchFamily="3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89" b="16962"/>
          <a:stretch/>
        </p:blipFill>
        <p:spPr>
          <a:xfrm>
            <a:off x="9249499" y="4804230"/>
            <a:ext cx="2261777" cy="1464468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152973" y="642427"/>
            <a:ext cx="5588949" cy="4297041"/>
          </a:xfrm>
        </p:spPr>
        <p:txBody>
          <a:bodyPr>
            <a:noAutofit/>
          </a:bodyPr>
          <a:lstStyle/>
          <a:p>
            <a:pPr>
              <a:lnSpc>
                <a:spcPts val="5520"/>
              </a:lnSpc>
            </a:pPr>
            <a:r>
              <a:rPr lang="ru-RU" dirty="0" smtClean="0">
                <a:solidFill>
                  <a:srgbClr val="E74B35"/>
                </a:solidFill>
                <a:latin typeface="Circe Bold" panose="020B0602020203020203" pitchFamily="34" charset="-52"/>
              </a:rPr>
              <a:t>хотите открыть свое дело?</a:t>
            </a:r>
            <a:br>
              <a:rPr lang="ru-RU" dirty="0" smtClean="0">
                <a:solidFill>
                  <a:srgbClr val="E74B35"/>
                </a:solidFill>
                <a:latin typeface="Circe Bold" panose="020B0602020203020203" pitchFamily="34" charset="-52"/>
              </a:rPr>
            </a:br>
            <a:r>
              <a:rPr lang="ru-RU" dirty="0" smtClean="0">
                <a:solidFill>
                  <a:srgbClr val="E74B35"/>
                </a:solidFill>
                <a:latin typeface="Circe Bold" panose="020B0602020203020203" pitchFamily="34" charset="-52"/>
              </a:rPr>
              <a:t/>
            </a:r>
            <a:br>
              <a:rPr lang="ru-RU" dirty="0" smtClean="0">
                <a:solidFill>
                  <a:srgbClr val="E74B35"/>
                </a:solidFill>
                <a:latin typeface="Circe Bold" panose="020B0602020203020203" pitchFamily="34" charset="-52"/>
              </a:rPr>
            </a:br>
            <a:r>
              <a:rPr lang="ru-RU" dirty="0" smtClean="0">
                <a:solidFill>
                  <a:srgbClr val="5B2F1F"/>
                </a:solidFill>
                <a:latin typeface="Circe Extra Bold" panose="020B0802020203020203" pitchFamily="34" charset="-52"/>
              </a:rPr>
              <a:t>МФЦ ПОМОЖЕТ!</a:t>
            </a:r>
            <a:endParaRPr lang="ru-RU" dirty="0">
              <a:solidFill>
                <a:srgbClr val="E74B35"/>
              </a:solidFill>
              <a:latin typeface="Circe Bold" panose="020B0602020203020203" pitchFamily="34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" t="3002" r="17544" b="1"/>
          <a:stretch/>
        </p:blipFill>
        <p:spPr>
          <a:xfrm rot="16200000">
            <a:off x="-88383" y="492421"/>
            <a:ext cx="6509199" cy="585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0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3"/>
          <a:stretch/>
        </p:blipFill>
        <p:spPr>
          <a:xfrm>
            <a:off x="9450828" y="5098781"/>
            <a:ext cx="2261777" cy="14103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65"/>
          <a:stretch/>
        </p:blipFill>
        <p:spPr>
          <a:xfrm>
            <a:off x="6020293" y="1024466"/>
            <a:ext cx="4938985" cy="49452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170671" y="3356546"/>
            <a:ext cx="6583908" cy="18015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57 центров</a:t>
            </a:r>
          </a:p>
          <a:p>
            <a:pPr>
              <a:lnSpc>
                <a:spcPct val="80000"/>
              </a:lnSpc>
            </a:pPr>
            <a:r>
              <a:rPr lang="ru-RU" sz="5400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Мои Документы</a:t>
            </a:r>
          </a:p>
          <a:p>
            <a:pPr>
              <a:lnSpc>
                <a:spcPct val="70000"/>
              </a:lnSpc>
            </a:pPr>
            <a:endParaRPr lang="ru-RU" sz="5400" dirty="0" smtClean="0">
              <a:solidFill>
                <a:srgbClr val="5B2F1F"/>
              </a:solidFill>
              <a:latin typeface="Circe Bold" panose="020B0602020203020203" pitchFamily="34" charset="-52"/>
            </a:endParaRPr>
          </a:p>
          <a:p>
            <a:pPr>
              <a:lnSpc>
                <a:spcPct val="70000"/>
              </a:lnSpc>
            </a:pPr>
            <a:r>
              <a:rPr lang="ru-RU" sz="4800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Более 340</a:t>
            </a:r>
          </a:p>
          <a:p>
            <a:pPr>
              <a:lnSpc>
                <a:spcPct val="70000"/>
              </a:lnSpc>
            </a:pPr>
            <a:r>
              <a:rPr lang="ru-RU" sz="4800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удаленных офисов</a:t>
            </a:r>
            <a:endParaRPr lang="ru-RU" sz="4800" dirty="0">
              <a:solidFill>
                <a:srgbClr val="E74B35"/>
              </a:solidFill>
              <a:latin typeface="Circe Bold" panose="020B0602020203020203" pitchFamily="34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60" y="180975"/>
            <a:ext cx="4893531" cy="33337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60" y="3514725"/>
            <a:ext cx="4893531" cy="313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9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65"/>
          <a:stretch/>
        </p:blipFill>
        <p:spPr>
          <a:xfrm>
            <a:off x="5884317" y="888318"/>
            <a:ext cx="5074962" cy="50813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217567" y="698025"/>
            <a:ext cx="6408462" cy="449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endParaRPr lang="ru-RU" sz="7200" dirty="0" smtClean="0">
              <a:solidFill>
                <a:srgbClr val="5B2F1F"/>
              </a:solidFill>
              <a:latin typeface="Circe Bold" panose="020B0602020203020203" pitchFamily="34" charset="-52"/>
            </a:endParaRPr>
          </a:p>
          <a:p>
            <a:pPr>
              <a:lnSpc>
                <a:spcPct val="100000"/>
              </a:lnSpc>
            </a:pPr>
            <a:r>
              <a:rPr lang="ru-RU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за</a:t>
            </a:r>
            <a:r>
              <a:rPr lang="ru-RU" dirty="0" smtClean="0">
                <a:solidFill>
                  <a:srgbClr val="5B2F1F"/>
                </a:solidFill>
                <a:latin typeface="Circe Extra Bold" panose="020B0802020203020203" pitchFamily="34" charset="-52"/>
              </a:rPr>
              <a:t> 2015 </a:t>
            </a:r>
            <a:r>
              <a:rPr lang="ru-RU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год</a:t>
            </a:r>
          </a:p>
          <a:p>
            <a:pPr>
              <a:lnSpc>
                <a:spcPct val="100000"/>
              </a:lnSpc>
            </a:pPr>
            <a:r>
              <a:rPr lang="ru-RU" dirty="0" smtClean="0">
                <a:solidFill>
                  <a:srgbClr val="5B2F1F"/>
                </a:solidFill>
                <a:latin typeface="Circe Extra Bold" panose="020B0802020203020203" pitchFamily="34" charset="-52"/>
              </a:rPr>
              <a:t>487.765</a:t>
            </a:r>
            <a:r>
              <a:rPr lang="ru-RU" sz="7200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 </a:t>
            </a:r>
            <a:r>
              <a:rPr lang="ru-RU" sz="4800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тыс. услуг</a:t>
            </a:r>
          </a:p>
          <a:p>
            <a:pPr>
              <a:lnSpc>
                <a:spcPct val="100000"/>
              </a:lnSpc>
            </a:pPr>
            <a:endParaRPr lang="ru-RU" sz="2400" dirty="0">
              <a:solidFill>
                <a:srgbClr val="5B2F1F"/>
              </a:solidFill>
              <a:latin typeface="Circe Bold" panose="020B0602020203020203" pitchFamily="34" charset="-52"/>
            </a:endParaRPr>
          </a:p>
          <a:p>
            <a:pPr>
              <a:lnSpc>
                <a:spcPct val="100000"/>
              </a:lnSpc>
            </a:pPr>
            <a:r>
              <a:rPr lang="ru-RU" sz="4800" b="1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первый квартал </a:t>
            </a:r>
            <a:r>
              <a:rPr lang="ru-RU" sz="4800" b="1" dirty="0" smtClean="0">
                <a:solidFill>
                  <a:srgbClr val="5B2F1F"/>
                </a:solidFill>
                <a:latin typeface="Circe Extra Bold" panose="020B0802020203020203" pitchFamily="34" charset="-52"/>
              </a:rPr>
              <a:t>2016</a:t>
            </a:r>
          </a:p>
          <a:p>
            <a:pPr>
              <a:lnSpc>
                <a:spcPct val="100000"/>
              </a:lnSpc>
            </a:pPr>
            <a:r>
              <a:rPr lang="ru-RU" sz="4800" b="1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Более </a:t>
            </a:r>
            <a:r>
              <a:rPr lang="ru-RU" sz="4800" b="1" dirty="0" smtClean="0">
                <a:solidFill>
                  <a:srgbClr val="5B2F1F"/>
                </a:solidFill>
                <a:latin typeface="Circe Extra Bold" panose="020B0802020203020203" pitchFamily="34" charset="-52"/>
              </a:rPr>
              <a:t>250</a:t>
            </a:r>
            <a:r>
              <a:rPr lang="ru-RU" sz="4800" b="1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 тыс. услуг</a:t>
            </a:r>
          </a:p>
        </p:txBody>
      </p:sp>
      <p:pic>
        <p:nvPicPr>
          <p:cNvPr id="8" name="Picture 3" descr="C:\Users\Шамиль\Desktop\12370804_1107559772588665_4323768530756858783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06" y="190500"/>
            <a:ext cx="4871093" cy="341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490" r="9979" b="16805"/>
          <a:stretch/>
        </p:blipFill>
        <p:spPr>
          <a:xfrm>
            <a:off x="234307" y="3595993"/>
            <a:ext cx="4880617" cy="30842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3"/>
          <a:stretch/>
        </p:blipFill>
        <p:spPr>
          <a:xfrm>
            <a:off x="9450828" y="5098781"/>
            <a:ext cx="2261777" cy="141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93167" y="1627498"/>
            <a:ext cx="6408462" cy="18015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endParaRPr lang="ru-RU" sz="4400" dirty="0" smtClean="0">
              <a:solidFill>
                <a:srgbClr val="5B2F1F"/>
              </a:solidFill>
              <a:latin typeface="Circe Bold" panose="020B0602020203020203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3"/>
          <a:stretch/>
        </p:blipFill>
        <p:spPr>
          <a:xfrm>
            <a:off x="9240427" y="5003531"/>
            <a:ext cx="2261777" cy="14103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8" t="6063" r="3284" b="10052"/>
          <a:stretch/>
        </p:blipFill>
        <p:spPr>
          <a:xfrm>
            <a:off x="5622878" y="257153"/>
            <a:ext cx="6277971" cy="6190168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-634766" y="924985"/>
            <a:ext cx="7765575" cy="188183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dirty="0" smtClean="0">
                <a:solidFill>
                  <a:srgbClr val="5B2F1F"/>
                </a:solidFill>
                <a:latin typeface="Circe Extra Bold" panose="020B0802020203020203" pitchFamily="34" charset="-52"/>
              </a:rPr>
              <a:t>МФЦ</a:t>
            </a:r>
            <a:r>
              <a:rPr lang="ru-RU" dirty="0" smtClean="0">
                <a:solidFill>
                  <a:srgbClr val="E74B35"/>
                </a:solidFill>
                <a:latin typeface="Circe Extra Bold" panose="020B0802020203020203" pitchFamily="34" charset="-52"/>
              </a:rPr>
              <a:t> </a:t>
            </a:r>
            <a:br>
              <a:rPr lang="ru-RU" dirty="0" smtClean="0">
                <a:solidFill>
                  <a:srgbClr val="E74B35"/>
                </a:solidFill>
                <a:latin typeface="Circe Extra Bold" panose="020B0802020203020203" pitchFamily="34" charset="-52"/>
              </a:rPr>
            </a:br>
            <a:r>
              <a:rPr lang="ru-RU" dirty="0" smtClean="0">
                <a:solidFill>
                  <a:srgbClr val="5B2F1F"/>
                </a:solidFill>
                <a:latin typeface="Circe Extra Bold" panose="020B0802020203020203" pitchFamily="34" charset="-52"/>
              </a:rPr>
              <a:t>для бизнеса</a:t>
            </a:r>
            <a:endParaRPr lang="ru-RU" dirty="0">
              <a:solidFill>
                <a:srgbClr val="E74B35"/>
              </a:solidFill>
              <a:latin typeface="Circe Extra Bold" panose="020B0802020203020203" pitchFamily="34" charset="-52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-634765" y="3686153"/>
            <a:ext cx="7765575" cy="18818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dirty="0" smtClean="0">
                <a:solidFill>
                  <a:srgbClr val="5B2F1F"/>
                </a:solidFill>
                <a:latin typeface="Circe Extra Bold" panose="020B0802020203020203" pitchFamily="34" charset="-52"/>
              </a:rPr>
              <a:t>114</a:t>
            </a:r>
            <a:r>
              <a:rPr lang="ru-RU" sz="5400" dirty="0" smtClean="0">
                <a:solidFill>
                  <a:srgbClr val="5B2F1F"/>
                </a:solidFill>
                <a:latin typeface="Circe Extra Bold" panose="020B0802020203020203" pitchFamily="34" charset="-52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sz="5400" dirty="0" smtClean="0">
                <a:solidFill>
                  <a:srgbClr val="5B2F1F"/>
                </a:solidFill>
                <a:latin typeface="Circe Extra Bold" panose="020B0802020203020203" pitchFamily="34" charset="-52"/>
              </a:rPr>
              <a:t>видов услуг</a:t>
            </a:r>
            <a:endParaRPr lang="ru-RU" sz="5400" dirty="0">
              <a:solidFill>
                <a:srgbClr val="E74B35"/>
              </a:solidFill>
              <a:latin typeface="Circe Extra Bold" panose="020B08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8982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65"/>
          <a:stretch/>
        </p:blipFill>
        <p:spPr>
          <a:xfrm>
            <a:off x="5884317" y="888318"/>
            <a:ext cx="5074962" cy="50813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110902" y="642010"/>
            <a:ext cx="8609722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ru-RU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Преимущество обращения</a:t>
            </a:r>
            <a:r>
              <a:rPr lang="ru-RU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 в </a:t>
            </a:r>
            <a:r>
              <a:rPr lang="ru-RU" dirty="0" smtClean="0">
                <a:solidFill>
                  <a:srgbClr val="5B2F1F"/>
                </a:solidFill>
                <a:latin typeface="Circe Extra Bold" panose="020B0802020203020203" pitchFamily="34" charset="-52"/>
              </a:rPr>
              <a:t>МФЦ</a:t>
            </a:r>
            <a:r>
              <a:rPr lang="ru-RU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 </a:t>
            </a:r>
            <a:endParaRPr lang="ru-RU" dirty="0">
              <a:solidFill>
                <a:srgbClr val="E74B35"/>
              </a:solidFill>
              <a:latin typeface="Circe Bold" panose="020B0602020203020203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3"/>
          <a:stretch/>
        </p:blipFill>
        <p:spPr>
          <a:xfrm>
            <a:off x="9278527" y="5003531"/>
            <a:ext cx="2261777" cy="141031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525293" y="2100179"/>
            <a:ext cx="11342451" cy="38695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4988" indent="-534988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4400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Экономия времени</a:t>
            </a:r>
          </a:p>
          <a:p>
            <a:pPr marL="534988" indent="-534988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4400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Отсутствие контакта с чиновником</a:t>
            </a:r>
          </a:p>
          <a:p>
            <a:pPr marL="534988" indent="-534988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4400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Исключение коррупционной составляющей</a:t>
            </a:r>
          </a:p>
          <a:p>
            <a:pPr marL="534988" indent="-534988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4400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Минимальный пакет документов</a:t>
            </a:r>
          </a:p>
          <a:p>
            <a:pPr marL="534988" indent="-534988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4400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Оповещения заявителя о ходе дела           на каждом этапе</a:t>
            </a:r>
            <a:endParaRPr lang="ru-RU" sz="4400" dirty="0">
              <a:solidFill>
                <a:srgbClr val="E74B35"/>
              </a:solidFill>
              <a:latin typeface="Circe Bold" panose="020B06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7197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65"/>
          <a:stretch/>
        </p:blipFill>
        <p:spPr>
          <a:xfrm>
            <a:off x="5884317" y="888318"/>
            <a:ext cx="5074962" cy="50813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110902" y="642010"/>
            <a:ext cx="8609722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ru-RU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Преимущество обращения</a:t>
            </a:r>
            <a:r>
              <a:rPr lang="ru-RU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 в </a:t>
            </a:r>
            <a:r>
              <a:rPr lang="ru-RU" dirty="0" smtClean="0">
                <a:solidFill>
                  <a:srgbClr val="5B2F1F"/>
                </a:solidFill>
                <a:latin typeface="Circe Extra Bold" panose="020B0802020203020203" pitchFamily="34" charset="-52"/>
              </a:rPr>
              <a:t>МФЦ</a:t>
            </a:r>
            <a:r>
              <a:rPr lang="ru-RU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 </a:t>
            </a:r>
            <a:endParaRPr lang="ru-RU" dirty="0">
              <a:solidFill>
                <a:srgbClr val="E74B35"/>
              </a:solidFill>
              <a:latin typeface="Circe Bold" panose="020B0602020203020203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3"/>
          <a:stretch/>
        </p:blipFill>
        <p:spPr>
          <a:xfrm>
            <a:off x="9278527" y="5003531"/>
            <a:ext cx="2261777" cy="141031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568022" y="2462849"/>
            <a:ext cx="11342451" cy="9661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4800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Skype </a:t>
            </a:r>
            <a:r>
              <a:rPr lang="ru-RU" sz="4800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консультация </a:t>
            </a:r>
          </a:p>
          <a:p>
            <a:pPr algn="l">
              <a:lnSpc>
                <a:spcPct val="80000"/>
              </a:lnSpc>
            </a:pPr>
            <a:r>
              <a:rPr lang="ru-RU" sz="4800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для предпринимателей</a:t>
            </a:r>
            <a:endParaRPr lang="ru-RU" sz="4800" dirty="0">
              <a:solidFill>
                <a:srgbClr val="E74B35"/>
              </a:solidFill>
              <a:latin typeface="Circe Bold" panose="020B0602020203020203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30461" t="27358" r="33100" b="45806"/>
          <a:stretch/>
        </p:blipFill>
        <p:spPr>
          <a:xfrm>
            <a:off x="2351859" y="3429000"/>
            <a:ext cx="6642657" cy="27517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33123" y="5101840"/>
            <a:ext cx="3112683" cy="538384"/>
          </a:xfrm>
          <a:prstGeom prst="rect">
            <a:avLst/>
          </a:prstGeom>
          <a:noFill/>
          <a:ln w="38100">
            <a:solidFill>
              <a:srgbClr val="F6551D"/>
            </a:solidFill>
          </a:ln>
          <a:effectLst>
            <a:glow rad="63500">
              <a:srgbClr val="E74B35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46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147733" y="2302933"/>
            <a:ext cx="6383867" cy="20658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более </a:t>
            </a:r>
            <a:r>
              <a:rPr lang="ru-RU" dirty="0" smtClean="0">
                <a:solidFill>
                  <a:srgbClr val="5B2F1F"/>
                </a:solidFill>
                <a:latin typeface="Circe Extra Bold" panose="020B0802020203020203" pitchFamily="34" charset="-52"/>
              </a:rPr>
              <a:t>500</a:t>
            </a:r>
            <a:endParaRPr lang="ru-RU" dirty="0" smtClean="0">
              <a:solidFill>
                <a:srgbClr val="5B2F1F"/>
              </a:solidFill>
              <a:latin typeface="Circe Bold" panose="020B0602020203020203" pitchFamily="34" charset="-52"/>
            </a:endParaRPr>
          </a:p>
          <a:p>
            <a:pPr>
              <a:lnSpc>
                <a:spcPct val="80000"/>
              </a:lnSpc>
            </a:pPr>
            <a:r>
              <a:rPr lang="ru-RU" sz="4000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Зарегистрированных ИП только в начале 2016 года</a:t>
            </a:r>
            <a:endParaRPr lang="ru-RU" sz="4000" dirty="0">
              <a:solidFill>
                <a:srgbClr val="E74B35"/>
              </a:solidFill>
              <a:latin typeface="Circe Bold" panose="020B0602020203020203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84" r="15913" b="23889"/>
          <a:stretch/>
        </p:blipFill>
        <p:spPr>
          <a:xfrm>
            <a:off x="508951" y="552451"/>
            <a:ext cx="4977449" cy="56611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3"/>
          <a:stretch/>
        </p:blipFill>
        <p:spPr>
          <a:xfrm>
            <a:off x="9450828" y="5098781"/>
            <a:ext cx="2261777" cy="141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21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65"/>
          <a:stretch/>
        </p:blipFill>
        <p:spPr>
          <a:xfrm>
            <a:off x="5884317" y="888318"/>
            <a:ext cx="5074962" cy="50813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22758" y="628682"/>
            <a:ext cx="11946484" cy="19208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ru-RU" sz="5200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Необходимые документы для оформления права собственности</a:t>
            </a:r>
          </a:p>
          <a:p>
            <a:pPr>
              <a:lnSpc>
                <a:spcPct val="70000"/>
              </a:lnSpc>
            </a:pPr>
            <a:r>
              <a:rPr lang="ru-RU" sz="5200" dirty="0" smtClean="0">
                <a:solidFill>
                  <a:srgbClr val="5B2F1F"/>
                </a:solidFill>
                <a:latin typeface="Circe Bold" panose="020B0602020203020203" pitchFamily="34" charset="-52"/>
              </a:rPr>
              <a:t>на возведенный многоквартирный дом</a:t>
            </a:r>
            <a:endParaRPr lang="ru-RU" sz="5200" dirty="0">
              <a:solidFill>
                <a:srgbClr val="E74B35"/>
              </a:solidFill>
              <a:latin typeface="Circe Bold" panose="020B0602020203020203" pitchFamily="34" charset="-52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32557" y="3331407"/>
            <a:ext cx="11180048" cy="26475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2300" indent="-622300" algn="l">
              <a:lnSpc>
                <a:spcPts val="6020"/>
              </a:lnSpc>
              <a:buFont typeface="+mj-lt"/>
              <a:buAutoNum type="arabicPeriod"/>
            </a:pPr>
            <a:r>
              <a:rPr lang="ru-RU" sz="5400" dirty="0" smtClean="0">
                <a:solidFill>
                  <a:srgbClr val="F6551D"/>
                </a:solidFill>
                <a:latin typeface="Circe Bold" panose="020B0602020203020203" pitchFamily="34" charset="-52"/>
              </a:rPr>
              <a:t>Написать заявление</a:t>
            </a:r>
          </a:p>
          <a:p>
            <a:pPr marL="622300" indent="-622300" algn="l">
              <a:lnSpc>
                <a:spcPts val="6020"/>
              </a:lnSpc>
              <a:buFont typeface="+mj-lt"/>
              <a:buAutoNum type="arabicPeriod"/>
            </a:pPr>
            <a:r>
              <a:rPr lang="ru-RU" sz="5200" dirty="0" smtClean="0">
                <a:solidFill>
                  <a:srgbClr val="F6551D"/>
                </a:solidFill>
                <a:latin typeface="Circe Bold" panose="020B0602020203020203" pitchFamily="34" charset="-52"/>
              </a:rPr>
              <a:t>Представить учредительные документы и оплатить  госпошлину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3"/>
          <a:stretch/>
        </p:blipFill>
        <p:spPr>
          <a:xfrm>
            <a:off x="9450828" y="5098781"/>
            <a:ext cx="2261777" cy="141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137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191</Words>
  <Application>Microsoft Office PowerPoint</Application>
  <PresentationFormat>Широкоэкранный</PresentationFormat>
  <Paragraphs>63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Circe Bold</vt:lpstr>
      <vt:lpstr>Circe Extra Bold</vt:lpstr>
      <vt:lpstr>Тема Office</vt:lpstr>
      <vt:lpstr>МФЦ  комплексная поддержка  бизнеса</vt:lpstr>
      <vt:lpstr>Презентация PowerPoint</vt:lpstr>
      <vt:lpstr>Презентация PowerPoint</vt:lpstr>
      <vt:lpstr>Презентация PowerPoint</vt:lpstr>
      <vt:lpstr>МФЦ  для бизнеса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хотите открыть свое дело?  МФЦ ПОМОЖЕТ!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МФЦ</dc:title>
  <dc:creator>Эксперт13</dc:creator>
  <cp:lastModifiedBy>Эксперт13</cp:lastModifiedBy>
  <cp:revision>51</cp:revision>
  <dcterms:created xsi:type="dcterms:W3CDTF">2016-04-04T17:38:18Z</dcterms:created>
  <dcterms:modified xsi:type="dcterms:W3CDTF">2016-04-05T11:51:50Z</dcterms:modified>
</cp:coreProperties>
</file>