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notesMasterIdLst>
    <p:notesMasterId r:id="rId16"/>
  </p:notesMasterIdLst>
  <p:sldIdLst>
    <p:sldId id="421" r:id="rId2"/>
    <p:sldId id="422" r:id="rId3"/>
    <p:sldId id="424" r:id="rId4"/>
    <p:sldId id="423" r:id="rId5"/>
    <p:sldId id="425" r:id="rId6"/>
    <p:sldId id="426" r:id="rId7"/>
    <p:sldId id="427" r:id="rId8"/>
    <p:sldId id="433" r:id="rId9"/>
    <p:sldId id="437" r:id="rId10"/>
    <p:sldId id="438" r:id="rId11"/>
    <p:sldId id="439" r:id="rId12"/>
    <p:sldId id="440" r:id="rId13"/>
    <p:sldId id="432" r:id="rId14"/>
    <p:sldId id="44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7B1B8-A724-4C5A-9F4A-8571FFB306C8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03E12-BC99-4DE4-B2C6-DAB9A075F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752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02476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03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6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16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629422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333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25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53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18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528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31688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5A891C1-791A-4D80-A511-C26E441B051C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9ACDF0D-2614-4534-B357-847BB437B66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7825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government.ru/docs/all/160800/" TargetMode="External"/><Relationship Id="rId2" Type="http://schemas.openxmlformats.org/officeDocument/2006/relationships/hyperlink" Target="https://normativ.kontur.ru/document?moduleId=1&amp;documentId=501279&amp;p=1210&amp;utm_source=yandex&amp;utm_medium=organic&amp;utm_referer=yandex.ru&amp;utm_startpage=kontur.ru%2Fhotel%2Fspravka%2F83680-zakon_o_klassifikacii_gostevyh_domov&amp;utm_orderpage=kontur.ru%2Fhotel%2Fspravka%2F83680-zakon_o_klassifikacii_gostevyh_dom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ourism.fsa.gov.ru/ru/mai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 классификации гостевых домов с 1 января 2026 года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3200" dirty="0">
                <a:latin typeface="Franklin Gothic Book (Основной текст)"/>
                <a:cs typeface="Times New Roman" panose="02020603050405020304" pitchFamily="18" charset="0"/>
              </a:rPr>
              <a:t>С начала 2026 года у гостевых домов в России появились новые для соблюдения правила — в силу вступили часть 4 статьи 4, статьи 6 и 7 Федерального закона от 07.06.2025 № 127-ФЗ «О проведении эксперимента по предоставлению услуг гостевых домов». Теперь все гостевые дома, расположенные в регионах проведения эксперимента, обязаны проходить классификацию.</a:t>
            </a:r>
          </a:p>
        </p:txBody>
      </p:sp>
      <p:sp>
        <p:nvSpPr>
          <p:cNvPr id="5" name="Скругленный прямоугольник 6">
            <a:extLst>
              <a:ext uri="{FF2B5EF4-FFF2-40B4-BE49-F238E27FC236}">
                <a16:creationId xmlns:a16="http://schemas.microsoft.com/office/drawing/2014/main" id="{B20FF350-8630-4591-B6B4-B734E29AA5D2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18">
            <a:extLst>
              <a:ext uri="{FF2B5EF4-FFF2-40B4-BE49-F238E27FC236}">
                <a16:creationId xmlns:a16="http://schemas.microsoft.com/office/drawing/2014/main" id="{516CAD88-0E99-4ECC-A42B-A11AA263ABC9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8E7E017-4EE2-460D-9A8A-8DA4D243C1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6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90600"/>
            <a:ext cx="9601200" cy="83228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сведений и документов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Выездных проверок по классификации гостевых домов нет. В течение трех рабочих дней система проводит проверку, опираясь на данные предоставленные владельцем, — автоматически сверяет информацию с другими государственными реестрами. В случае технических работ в федеральной системе срок может быть продлен, но не более чем на 30 дней.</a:t>
            </a:r>
          </a:p>
          <a:p>
            <a:r>
              <a:rPr lang="ru-RU" dirty="0"/>
              <a:t>Если сведения неполные, противоречивые или содержат ошибки, объект в реестр не включат, о чем проинформируют собственника в электронном виде. </a:t>
            </a:r>
          </a:p>
          <a:p>
            <a:r>
              <a:rPr lang="ru-RU" dirty="0"/>
              <a:t>Если проверка пройдена, объекту автоматически присваивается тип «гостевой дом» и идентификационный номер. Это происходит в течение одного рабочего дня после завершения проверки.</a:t>
            </a:r>
          </a:p>
          <a:p>
            <a:pPr algn="just"/>
            <a:endParaRPr lang="ru-RU" dirty="0"/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878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90600"/>
            <a:ext cx="9601200" cy="8322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Приостановка и прекращение действия классификации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82707"/>
            <a:ext cx="9601200" cy="3581400"/>
          </a:xfrm>
        </p:spPr>
        <p:txBody>
          <a:bodyPr>
            <a:normAutofit/>
          </a:bodyPr>
          <a:lstStyle/>
          <a:p>
            <a:r>
              <a:rPr lang="ru-RU" dirty="0"/>
              <a:t>Контрольный орган может приостановить или прекратить действие классификации — например, по итогам проверок или при выявлении нарушений. Собственника дома проинформируют о решении через личный кабинет. </a:t>
            </a:r>
          </a:p>
          <a:p>
            <a:r>
              <a:rPr lang="ru-RU" dirty="0"/>
              <a:t>Все записи о гостевых домах, которые прошли оценку, доступны в федеральном реестре. Идентификационный номер, статус объекта и прочие сведения можно проверить онлайн.</a:t>
            </a:r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078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765" y="493820"/>
            <a:ext cx="9601200" cy="8322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владельцев гостевых домов после классификации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765" y="2040984"/>
            <a:ext cx="3821837" cy="4111241"/>
          </a:xfrm>
        </p:spPr>
        <p:txBody>
          <a:bodyPr>
            <a:normAutofit/>
          </a:bodyPr>
          <a:lstStyle/>
          <a:p>
            <a:r>
              <a:rPr lang="ru-RU" dirty="0"/>
              <a:t>После внесения дома в реестр у владельца появляются определенные обязанности — они поддерживают доверие гостей и прозрачность рынка.</a:t>
            </a:r>
          </a:p>
          <a:p>
            <a:r>
              <a:rPr lang="ru-RU" dirty="0"/>
              <a:t>Нарушение пунктов может привести к приостановке или аннулированию классификации, а значит — к запрету на работу.</a:t>
            </a:r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DABAF871-8FCB-48E0-A143-6F7B4BDA8C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674017"/>
              </p:ext>
            </p:extLst>
          </p:nvPr>
        </p:nvGraphicFramePr>
        <p:xfrm>
          <a:off x="6155677" y="2031227"/>
          <a:ext cx="5208088" cy="3828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4125">
                  <a:extLst>
                    <a:ext uri="{9D8B030D-6E8A-4147-A177-3AD203B41FA5}">
                      <a16:colId xmlns:a16="http://schemas.microsoft.com/office/drawing/2014/main" val="3796731622"/>
                    </a:ext>
                  </a:extLst>
                </a:gridCol>
                <a:gridCol w="3293963">
                  <a:extLst>
                    <a:ext uri="{9D8B030D-6E8A-4147-A177-3AD203B41FA5}">
                      <a16:colId xmlns:a16="http://schemas.microsoft.com/office/drawing/2014/main" val="2568535639"/>
                    </a:ext>
                  </a:extLst>
                </a:gridCol>
              </a:tblGrid>
              <a:tr h="719555">
                <a:tc>
                  <a:txBody>
                    <a:bodyPr/>
                    <a:lstStyle/>
                    <a:p>
                      <a:pPr algn="ctr" fontAlgn="t"/>
                      <a:r>
                        <a:rPr lang="ru-RU" b="1" dirty="0">
                          <a:solidFill>
                            <a:srgbClr val="222222"/>
                          </a:solidFill>
                          <a:effectLst/>
                        </a:rPr>
                        <a:t>Обязанность</a:t>
                      </a:r>
                    </a:p>
                  </a:txBody>
                  <a:tcPr marL="76200" marR="76200" marT="152400" marB="1524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1" dirty="0">
                          <a:solidFill>
                            <a:srgbClr val="222222"/>
                          </a:solidFill>
                          <a:effectLst/>
                        </a:rPr>
                        <a:t>Что это означает на практике</a:t>
                      </a:r>
                    </a:p>
                  </a:txBody>
                  <a:tcPr marL="76200" marR="76200" marT="152400" marB="152400"/>
                </a:tc>
                <a:extLst>
                  <a:ext uri="{0D108BD9-81ED-4DB2-BD59-A6C34878D82A}">
                    <a16:rowId xmlns:a16="http://schemas.microsoft.com/office/drawing/2014/main" val="3846009332"/>
                  </a:ext>
                </a:extLst>
              </a:tr>
              <a:tr h="8763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dirty="0">
                          <a:solidFill>
                            <a:srgbClr val="222222"/>
                          </a:solidFill>
                          <a:effectLst/>
                        </a:rPr>
                        <a:t>Соблюдать стандарты присвоенной категории</a:t>
                      </a:r>
                    </a:p>
                  </a:txBody>
                  <a:tcPr marL="76200" marR="76200" marT="152400" marB="15240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>
                          <a:solidFill>
                            <a:srgbClr val="222222"/>
                          </a:solidFill>
                          <a:effectLst/>
                        </a:rPr>
                        <a:t>Условия проживания должны соответствовать заявленным. Если требования перестают выполняться — это основание для приостановки действия свидетельства</a:t>
                      </a:r>
                    </a:p>
                  </a:txBody>
                  <a:tcPr marL="76200" marR="76200" marT="152400" marB="152400"/>
                </a:tc>
                <a:extLst>
                  <a:ext uri="{0D108BD9-81ED-4DB2-BD59-A6C34878D82A}">
                    <a16:rowId xmlns:a16="http://schemas.microsoft.com/office/drawing/2014/main" val="3492694302"/>
                  </a:ext>
                </a:extLst>
              </a:tr>
              <a:tr h="8763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dirty="0">
                          <a:solidFill>
                            <a:srgbClr val="222222"/>
                          </a:solidFill>
                          <a:effectLst/>
                        </a:rPr>
                        <a:t>Размещать информацию о категории</a:t>
                      </a:r>
                    </a:p>
                  </a:txBody>
                  <a:tcPr marL="76200" marR="76200" marT="152400" marB="15240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dirty="0">
                          <a:solidFill>
                            <a:srgbClr val="222222"/>
                          </a:solidFill>
                          <a:effectLst/>
                        </a:rPr>
                        <a:t>При размещении информации о гостевом доме в интернете владелец должен указывать идентификационный номер, полученный после классификации </a:t>
                      </a:r>
                    </a:p>
                  </a:txBody>
                  <a:tcPr marL="76200" marR="76200" marT="152400" marB="152400"/>
                </a:tc>
                <a:extLst>
                  <a:ext uri="{0D108BD9-81ED-4DB2-BD59-A6C34878D82A}">
                    <a16:rowId xmlns:a16="http://schemas.microsoft.com/office/drawing/2014/main" val="166835408"/>
                  </a:ext>
                </a:extLst>
              </a:tr>
              <a:tr h="8763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dirty="0">
                          <a:solidFill>
                            <a:srgbClr val="222222"/>
                          </a:solidFill>
                          <a:effectLst/>
                        </a:rPr>
                        <a:t>Сообщать об изменениях</a:t>
                      </a:r>
                    </a:p>
                  </a:txBody>
                  <a:tcPr marL="76200" marR="76200" marT="152400" marB="15240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dirty="0">
                          <a:solidFill>
                            <a:srgbClr val="222222"/>
                          </a:solidFill>
                          <a:effectLst/>
                        </a:rPr>
                        <a:t>Если изменились условия проживания, площадь, количество номеров или собственник — это нужно зафиксировать и внести изменения в данные реестра</a:t>
                      </a:r>
                    </a:p>
                  </a:txBody>
                  <a:tcPr marL="76200" marR="76200" marT="152400" marB="152400"/>
                </a:tc>
                <a:extLst>
                  <a:ext uri="{0D108BD9-81ED-4DB2-BD59-A6C34878D82A}">
                    <a16:rowId xmlns:a16="http://schemas.microsoft.com/office/drawing/2014/main" val="12718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800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 отсутствия классификации для гостевых домов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С 1 января 2026 года гостевые дома без классификации не имеют права легально оказывать услуги размещения. Это не рекомендация, а требование закона: если объект не включен в реестр, он считается неклассифицированным и не имеет статуса средства размещения, даже если принимает гостей и платит налоги.</a:t>
            </a:r>
          </a:p>
          <a:p>
            <a:pPr algn="just"/>
            <a:r>
              <a:rPr lang="ru-RU" dirty="0"/>
              <a:t>Владелец такого объекта рискует получить предписание от контрольных органов. Кроме того, крупные агрегаторы, туристические платформы и программы </a:t>
            </a:r>
            <a:r>
              <a:rPr lang="ru-RU" dirty="0" err="1"/>
              <a:t>кешбэка</a:t>
            </a:r>
            <a:r>
              <a:rPr lang="ru-RU" dirty="0"/>
              <a:t> требуют подтвержденную категорию. Гости всё чаще проверяют статус размещения — отсутствие классификации может вызывать недоверие</a:t>
            </a:r>
          </a:p>
          <a:p>
            <a:pPr algn="just"/>
            <a:endParaRPr lang="ru-RU" dirty="0"/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87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рекомендации для подготовки к классификации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Чтобы успешно пройти оценку, важно заранее подготовить объект: проверить условия, сервис, устранить возможные нарушения. </a:t>
            </a:r>
          </a:p>
          <a:p>
            <a:r>
              <a:rPr lang="ru-RU" b="1" dirty="0"/>
              <a:t>Проведите аудит текущего состояния.</a:t>
            </a:r>
            <a:r>
              <a:rPr lang="ru-RU" dirty="0"/>
              <a:t> Пройдитесь по требованиям из Положения: здание, номера, безопасность, сервис. Лучше составить чек-лист и честно отметить, что соответствует, а что нужно доработать. </a:t>
            </a:r>
          </a:p>
          <a:p>
            <a:r>
              <a:rPr lang="ru-RU" b="1" dirty="0"/>
              <a:t>Составьте план доработок.</a:t>
            </a:r>
            <a:r>
              <a:rPr lang="ru-RU" dirty="0"/>
              <a:t> Важно заранее понять, что нужно исправить: докупить оборудование или улучшить уборку. </a:t>
            </a:r>
          </a:p>
          <a:p>
            <a:r>
              <a:rPr lang="ru-RU" b="1" dirty="0"/>
              <a:t>Заложите бюджет на подготовку.</a:t>
            </a:r>
            <a:r>
              <a:rPr lang="ru-RU" dirty="0"/>
              <a:t> Подготовка может потребовать вложений. Например, покупка огнетушителей, обустройство мест общего пользования.</a:t>
            </a:r>
          </a:p>
          <a:p>
            <a:r>
              <a:rPr lang="ru-RU" b="1" dirty="0"/>
              <a:t>Проверьте документы. </a:t>
            </a:r>
            <a:r>
              <a:rPr lang="ru-RU" dirty="0"/>
              <a:t>Убедитесь, что у вас есть правоустанавливающие бумаги, описание объекта, актуальные фотографии.</a:t>
            </a:r>
          </a:p>
          <a:p>
            <a:pPr algn="just"/>
            <a:endParaRPr lang="ru-RU" dirty="0"/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147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нужна обязательная классификация гостевых домов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Регулирующие органы видят, что рынок живет по-разному. Кто-то строит бизнес с нуля по всем стандартам, а кто-то просто сдает комнаты — без понятных ориентиров для гостей и без единых требований. Из-за этого сложно понять: в каких условиях предстоит жить, как обеспечена безопасность и кто вообще контролирует качество сервиса.</a:t>
            </a:r>
          </a:p>
          <a:p>
            <a:pPr algn="just"/>
            <a:r>
              <a:rPr lang="ru-RU" dirty="0"/>
              <a:t>Главная цель закона — навести порядок в сфере туризма и гостеприимства:</a:t>
            </a:r>
          </a:p>
          <a:p>
            <a:pPr algn="just"/>
            <a:r>
              <a:rPr lang="ru-RU" dirty="0"/>
              <a:t>гость видит подтвержденный уровень условий и безопасности;</a:t>
            </a:r>
          </a:p>
          <a:p>
            <a:pPr algn="just"/>
            <a:r>
              <a:rPr lang="ru-RU" dirty="0"/>
              <a:t>владелец работает по четким и понятным правилам;</a:t>
            </a:r>
          </a:p>
          <a:p>
            <a:pPr algn="just"/>
            <a:r>
              <a:rPr lang="ru-RU" dirty="0"/>
              <a:t>недобросовестные конкуренты не получают преимущества;</a:t>
            </a:r>
          </a:p>
          <a:p>
            <a:pPr algn="just"/>
            <a:r>
              <a:rPr lang="ru-RU" dirty="0"/>
              <a:t>государство может развивать туризм на основе достоверных данных.</a:t>
            </a:r>
          </a:p>
          <a:p>
            <a:pPr algn="just"/>
            <a:endParaRPr lang="ru-RU" dirty="0"/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15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520" y="359832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нового закона о классификации гостевых домов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7516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Суть закона проста: если вы управляете гостевым домом, участие в классификации — не рекомендация, а обязательное условие для работы.</a:t>
            </a:r>
          </a:p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Федеральный закон </a:t>
            </a:r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  <a:hlinkClick r:id="rId2"/>
              </a:rPr>
              <a:t>№ 127-ФЗ</a:t>
            </a:r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 приняли летом 2025 года. С сентября вступили в силу требования к процедуре оценки. А с 1 января 2026 года без включения в реестр размещение гостей стало незаконным. Новые правила распространяются на 17 регионов и федеральную территорию «Сириус». С 1 сентября к числу участников присоединятся еще четыре региона.</a:t>
            </a:r>
          </a:p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В законе зафиксированы ключевые нормы, которые определяют, как именно должна работать система классификации. Также он закрепляет: </a:t>
            </a:r>
          </a:p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определение гостевого дома как вида средств размещения;</a:t>
            </a:r>
          </a:p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обязанность пройти классификацию и включение объекта в реестр;</a:t>
            </a:r>
          </a:p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порядок оценки соответствия;</a:t>
            </a:r>
          </a:p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основания для приостановки или прекращения действия свидетельства.</a:t>
            </a:r>
          </a:p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По сути, классификация — это процедура, которая подтверждает, что дом отвечает установленным нормам. После прохождения проверки объект получает категорию «гостевой дом» и попадает в реестр. Этот механизм будет действовать как эксперимент до конца 2027 года.</a:t>
            </a:r>
          </a:p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Контроль осуществляется на двух уровнях: федеральном и региональном — через уполномоченные органы власти субъектов РФ и территории «Сириус».</a:t>
            </a:r>
          </a:p>
          <a:p>
            <a:pPr algn="just"/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Порядок классификации регулируется Постановлением Правительства РФ </a:t>
            </a:r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  <a:hlinkClick r:id="rId3"/>
              </a:rPr>
              <a:t>от 30.08.2025 № 1345</a:t>
            </a:r>
            <a:r>
              <a:rPr lang="ru-RU" sz="2200" dirty="0">
                <a:latin typeface="Franklin Gothic Book (Основной текст)"/>
                <a:cs typeface="Times New Roman" panose="02020603050405020304" pitchFamily="18" charset="0"/>
              </a:rPr>
              <a:t>, которым утверждено Положение о классификации гостевых домов — документ, детализирующий требования для </a:t>
            </a:r>
            <a:r>
              <a:rPr lang="ru-RU" dirty="0">
                <a:latin typeface="Franklin Gothic Book (Основной текст)"/>
              </a:rPr>
              <a:t>включения в реестр.</a:t>
            </a:r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83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гостевых домов по новому закону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В отличие от гостиниц, у гостевых домов нет звезд. Закон № 127-ФЗ и Положение о классификации закрепляют только один статус — «гостевой дом». Его получает объект, который отвечает базовым требованиям по условиям, безопасности и сервису.</a:t>
            </a:r>
            <a:r>
              <a:rPr lang="en-US" dirty="0"/>
              <a:t> </a:t>
            </a:r>
          </a:p>
          <a:p>
            <a:pPr algn="just"/>
            <a:r>
              <a:rPr lang="ru-RU" dirty="0"/>
              <a:t>Мини-отели и апарт-отели — это гостиничные предприятия. Обычно они зарегистрированы как юрлица или ИП с кодом ОКВЭД по гостиничной деятельности. Они проходят отдельную классификацию по другим правилам и получают официальные категории звездности.</a:t>
            </a:r>
          </a:p>
          <a:p>
            <a:pPr algn="just"/>
            <a:r>
              <a:rPr lang="ru-RU" dirty="0"/>
              <a:t>Квартиры посуточно пока не участвуют в эксперименте по классификации. Но вектор регулирования очевиден — в будущем стандартизация может затронуть и другие форматы размещения.</a:t>
            </a:r>
          </a:p>
          <a:p>
            <a:pPr algn="just"/>
            <a:endParaRPr lang="ru-RU" dirty="0"/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609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 гостевым домам для получения категории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Конкретные требования к гостевым домам установлены в Положении о классификации, утвержденном Постановлением Правительства РФ от 30.08.2025 № 1345. Именно этот документ описывает, каким должен быть объект, чтобы пройти классификацию и быть включенным в реестр.</a:t>
            </a:r>
          </a:p>
          <a:p>
            <a:pPr algn="just"/>
            <a:r>
              <a:rPr lang="ru-RU" dirty="0"/>
              <a:t>Документ группирует требования по нескольким блокам: </a:t>
            </a:r>
          </a:p>
          <a:p>
            <a:pPr algn="just"/>
            <a:r>
              <a:rPr lang="ru-RU" dirty="0"/>
              <a:t>техническое оборудование и оснащение помещений гостевого дома;</a:t>
            </a:r>
          </a:p>
          <a:p>
            <a:pPr algn="just"/>
            <a:r>
              <a:rPr lang="ru-RU" dirty="0"/>
              <a:t>требования к комнатам;</a:t>
            </a:r>
          </a:p>
          <a:p>
            <a:pPr algn="just"/>
            <a:r>
              <a:rPr lang="ru-RU" dirty="0"/>
              <a:t>объекты общего пользования;</a:t>
            </a:r>
          </a:p>
          <a:p>
            <a:pPr algn="just"/>
            <a:r>
              <a:rPr lang="ru-RU" dirty="0"/>
              <a:t>предоставление услуг. </a:t>
            </a:r>
          </a:p>
          <a:p>
            <a:pPr algn="just"/>
            <a:r>
              <a:rPr lang="ru-RU" dirty="0"/>
              <a:t>Эти категории полностью охватывают всё, что собственник должен проверить перед классификацией.</a:t>
            </a:r>
          </a:p>
          <a:p>
            <a:pPr algn="just"/>
            <a:endParaRPr lang="ru-RU" dirty="0"/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54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 и оснащение помещений 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Гостевой дом должен находиться в жилом или нежилом здании, пригодном для временного размещения. Это должно быть официально подтверждено — правом собственности.</a:t>
            </a:r>
          </a:p>
          <a:p>
            <a:pPr algn="just"/>
            <a:r>
              <a:rPr lang="ru-RU" dirty="0"/>
              <a:t>Объект должен быть подключен к системе централизованного или индивидуального отопления. У гостей должен быть круглосуточный доступ к горячей и холодной воде. В здании должна быть вентиляция, освещение, системы обнаружения пожара в виде датчиков дыма и средства пожаротушения. Огнетушители располагают на каждом этаже дома — на видном месте и в нужном количестве, согласно требованиям противопожарной безопасности. </a:t>
            </a:r>
          </a:p>
          <a:p>
            <a:pPr algn="just"/>
            <a:r>
              <a:rPr lang="ru-RU" dirty="0"/>
              <a:t>Не менее важное требование — бесплатная питьевая вода в комнатах или помещениях общего пользования. Объем воды рассчитывают не менее 0,5 литра на одного гостя в сутки.</a:t>
            </a:r>
          </a:p>
          <a:p>
            <a:pPr algn="just"/>
            <a:endParaRPr lang="ru-RU" dirty="0"/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39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EB0875D-B410-4120-AEF9-F2118DFD37C3}"/>
              </a:ext>
            </a:extLst>
          </p:cNvPr>
          <p:cNvSpPr/>
          <p:nvPr/>
        </p:nvSpPr>
        <p:spPr>
          <a:xfrm>
            <a:off x="994299" y="1028343"/>
            <a:ext cx="1058218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222222"/>
                </a:solidFill>
                <a:latin typeface="Franklin Gothic Book (Основной текст)"/>
                <a:cs typeface="Times New Roman" panose="02020603050405020304" pitchFamily="18" charset="0"/>
              </a:rPr>
              <a:t>Требования к комнатам</a:t>
            </a:r>
          </a:p>
          <a:p>
            <a:r>
              <a:rPr lang="ru-RU" sz="2400" dirty="0">
                <a:solidFill>
                  <a:srgbClr val="222222"/>
                </a:solidFill>
                <a:latin typeface="Franklin Gothic Book (Основной текст)"/>
                <a:cs typeface="Times New Roman" panose="02020603050405020304" pitchFamily="18" charset="0"/>
              </a:rPr>
              <a:t>Положение подробно описывает требования к номерам. Например, в гостевом доме разрешено не более 15 комнат, которые используются для заселения. Количество гостей при одновременном размещении — не более 45 человек. </a:t>
            </a:r>
          </a:p>
          <a:p>
            <a:r>
              <a:rPr lang="ru-RU" sz="2400" dirty="0">
                <a:solidFill>
                  <a:srgbClr val="222222"/>
                </a:solidFill>
                <a:latin typeface="Franklin Gothic Book (Основной текст)"/>
                <a:cs typeface="Times New Roman" panose="02020603050405020304" pitchFamily="18" charset="0"/>
              </a:rPr>
              <a:t>В документе указана минимальная площадь комнат и даже размеры кроватей, обязательно наличие окна и электроснабжения. Гостям предоставляют полный комплект принадлежностей для сна и не менее двух полотенец на каждого гостя.</a:t>
            </a:r>
          </a:p>
          <a:p>
            <a:r>
              <a:rPr lang="ru-RU" sz="2400" b="1" dirty="0">
                <a:solidFill>
                  <a:srgbClr val="222222"/>
                </a:solidFill>
                <a:latin typeface="Franklin Gothic Book (Основной текст)"/>
                <a:cs typeface="Times New Roman" panose="02020603050405020304" pitchFamily="18" charset="0"/>
              </a:rPr>
              <a:t>Комнаты общего пользования</a:t>
            </a:r>
          </a:p>
          <a:p>
            <a:r>
              <a:rPr lang="ru-RU" sz="2400" dirty="0">
                <a:solidFill>
                  <a:srgbClr val="222222"/>
                </a:solidFill>
                <a:latin typeface="Franklin Gothic Book (Основной текст)"/>
                <a:cs typeface="Times New Roman" panose="02020603050405020304" pitchFamily="18" charset="0"/>
              </a:rPr>
              <a:t>Речь о кухне и туалете, если они общие для всех гостей. В санузлах располагают раковину, унитаз, ванну или душ. Обязательны зеркало, полки для туалетных принадлежностей, полотенцедержатель и корзины для мусора. На кухне должна быть посуда и столовые приборы. </a:t>
            </a:r>
            <a:endParaRPr lang="ru-RU" sz="2400" b="0" i="0" dirty="0">
              <a:solidFill>
                <a:srgbClr val="222222"/>
              </a:solidFill>
              <a:effectLst/>
              <a:latin typeface="Franklin Gothic Book (Основной текст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572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EB0875D-B410-4120-AEF9-F2118DFD37C3}"/>
              </a:ext>
            </a:extLst>
          </p:cNvPr>
          <p:cNvSpPr/>
          <p:nvPr/>
        </p:nvSpPr>
        <p:spPr>
          <a:xfrm>
            <a:off x="994299" y="1028343"/>
            <a:ext cx="1058218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Franklin Gothic Book (Основной текст)"/>
                <a:cs typeface="Times New Roman" panose="02020603050405020304" pitchFamily="18" charset="0"/>
              </a:rPr>
              <a:t>Предоставление услуг</a:t>
            </a:r>
          </a:p>
          <a:p>
            <a:r>
              <a:rPr lang="ru-RU" sz="2000" dirty="0">
                <a:latin typeface="Franklin Gothic Book (Основной текст)"/>
                <a:cs typeface="Times New Roman" panose="02020603050405020304" pitchFamily="18" charset="0"/>
              </a:rPr>
              <a:t>Гостевой дом должен обеспечивать базовый уровень сервиса: встречу гостя при заселении, передачу ключей и информирование об условиях проживания. </a:t>
            </a:r>
          </a:p>
          <a:p>
            <a:r>
              <a:rPr lang="ru-RU" sz="2000" dirty="0">
                <a:latin typeface="Franklin Gothic Book (Основной текст)"/>
                <a:cs typeface="Times New Roman" panose="02020603050405020304" pitchFamily="18" charset="0"/>
              </a:rPr>
              <a:t>Уборка проводится перед въездом и после выезда, в заселенных комнатах — минимум раз в неделю, в местах общего пользования — раз в три дня. Постельное белье и полотенца меняются перед каждым заездом и затем — не реже одного раза в неделю. </a:t>
            </a:r>
          </a:p>
          <a:p>
            <a:r>
              <a:rPr lang="ru-RU" sz="2000" dirty="0">
                <a:latin typeface="Franklin Gothic Book (Основной текст)"/>
                <a:cs typeface="Times New Roman" panose="02020603050405020304" pitchFamily="18" charset="0"/>
              </a:rPr>
              <a:t>В гостевом доме должна быть аптечка первой помощи и возможность вызвать скорую. Гостям обязаны предоставить </a:t>
            </a:r>
            <a:r>
              <a:rPr lang="ru-RU" sz="2000" dirty="0" err="1">
                <a:latin typeface="Franklin Gothic Book (Основной текст)"/>
                <a:cs typeface="Times New Roman" panose="02020603050405020304" pitchFamily="18" charset="0"/>
              </a:rPr>
              <a:t>вайфай</a:t>
            </a:r>
            <a:r>
              <a:rPr lang="ru-RU" sz="2000" dirty="0">
                <a:latin typeface="Franklin Gothic Book (Основной текст)"/>
                <a:cs typeface="Times New Roman" panose="02020603050405020304" pitchFamily="18" charset="0"/>
              </a:rPr>
              <a:t> во всех комнатах и зонах общего пользования.</a:t>
            </a:r>
            <a:endParaRPr lang="en-US" sz="2000" dirty="0">
              <a:latin typeface="Franklin Gothic Book (Основной текст)"/>
              <a:cs typeface="Times New Roman" panose="02020603050405020304" pitchFamily="18" charset="0"/>
            </a:endParaRPr>
          </a:p>
          <a:p>
            <a:endParaRPr lang="en-US" sz="2000" dirty="0">
              <a:latin typeface="Franklin Gothic Book (Основной текст)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Franklin Gothic Book (Основной текст)"/>
                <a:cs typeface="Times New Roman" panose="02020603050405020304" pitchFamily="18" charset="0"/>
              </a:rPr>
              <a:t>Процедура получения категории для гостевого дома</a:t>
            </a:r>
          </a:p>
          <a:p>
            <a:r>
              <a:rPr lang="ru-RU" sz="2000" dirty="0">
                <a:latin typeface="Franklin Gothic Book (Основной текст)"/>
                <a:cs typeface="Times New Roman" panose="02020603050405020304" pitchFamily="18" charset="0"/>
              </a:rPr>
              <a:t>Чтобы получить категорию «гостевой дом» и попасть в реестр, собственнику нужно пройти процедуру классификации. Она требует самостоятельных действий владельца, поэтому еще называется самооценкой.  </a:t>
            </a:r>
          </a:p>
          <a:p>
            <a:endParaRPr lang="ru-RU" dirty="0">
              <a:latin typeface="Franklin Gothic Book (Основной текст)"/>
            </a:endParaRPr>
          </a:p>
        </p:txBody>
      </p:sp>
    </p:spTree>
    <p:extLst>
      <p:ext uri="{BB962C8B-B14F-4D97-AF65-F5344CB8AC3E}">
        <p14:creationId xmlns:p14="http://schemas.microsoft.com/office/powerpoint/2010/main" val="3019526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047B5-3F70-4DA9-B21F-0821F08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 и подача сведений о гостевом доме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E03105-BB7E-4339-87EA-74ABFAAC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Собственник объекта проходит регистрацию в </a:t>
            </a:r>
            <a:r>
              <a:rPr lang="ru-RU" dirty="0">
                <a:hlinkClick r:id="rId2"/>
              </a:rPr>
              <a:t>подсистеме «Гостеприимство»</a:t>
            </a:r>
            <a:r>
              <a:rPr lang="ru-RU" dirty="0"/>
              <a:t> ФГИС </a:t>
            </a:r>
            <a:r>
              <a:rPr lang="ru-RU" dirty="0" err="1"/>
              <a:t>Росаккредитации</a:t>
            </a:r>
            <a:r>
              <a:rPr lang="ru-RU" dirty="0"/>
              <a:t>. После этого в федеральной системе автоматически создается его личный кабинет, через который ведется всё взаимодействие: кнопки «Классификация» → «Пройти классификацию» → «Классифицировать новый объект». </a:t>
            </a:r>
          </a:p>
          <a:p>
            <a:r>
              <a:rPr lang="ru-RU" dirty="0"/>
              <a:t>Далее владелец гостевого дома: </a:t>
            </a:r>
          </a:p>
          <a:p>
            <a:r>
              <a:rPr lang="ru-RU" dirty="0"/>
              <a:t>Заполняет ФИО и ИНН в форме заявки. Если домом владеют несколько человек, понадобятся сведения обо всех совладельцах. Указывает контактные данные: номер телефона, адрес электронной почты.</a:t>
            </a:r>
          </a:p>
          <a:p>
            <a:r>
              <a:rPr lang="ru-RU" dirty="0"/>
              <a:t>Заполняет информацию о гостевом доме: наименование, количество комнат, кадастровый номер как объекта, так и земельного участка под ним.</a:t>
            </a:r>
          </a:p>
          <a:p>
            <a:r>
              <a:rPr lang="ru-RU" dirty="0"/>
              <a:t>Подписывает согласие на обработку персональных данных и внесение сведений в реестр. Если собственников несколько, потребуется согласие каждого.</a:t>
            </a:r>
          </a:p>
          <a:p>
            <a:r>
              <a:rPr lang="ru-RU" dirty="0"/>
              <a:t>Загружает фотографию дома — требуется общий вид здания.</a:t>
            </a:r>
          </a:p>
          <a:p>
            <a:r>
              <a:rPr lang="ru-RU" dirty="0"/>
              <a:t>Отмечает требования, которым соответствует дом: площадь комнат, чистота и другие пункты, которые указаны в Положении о классификации. </a:t>
            </a:r>
          </a:p>
          <a:p>
            <a:r>
              <a:rPr lang="ru-RU" dirty="0"/>
              <a:t>Все документы подписываются электронной подписью — УКЭП или УНЭП. После отправки заявки ее статус можно отслеживать в личном кабинете. </a:t>
            </a:r>
          </a:p>
          <a:p>
            <a:pPr algn="just"/>
            <a:endParaRPr lang="ru-RU" dirty="0"/>
          </a:p>
        </p:txBody>
      </p:sp>
      <p:sp>
        <p:nvSpPr>
          <p:cNvPr id="8" name="Скругленный прямоугольник 6">
            <a:extLst>
              <a:ext uri="{FF2B5EF4-FFF2-40B4-BE49-F238E27FC236}">
                <a16:creationId xmlns:a16="http://schemas.microsoft.com/office/drawing/2014/main" id="{ABDAF0F2-4730-43D9-A784-9B412C52D85D}"/>
              </a:ext>
            </a:extLst>
          </p:cNvPr>
          <p:cNvSpPr/>
          <p:nvPr/>
        </p:nvSpPr>
        <p:spPr>
          <a:xfrm flipH="1">
            <a:off x="7299054" y="6443947"/>
            <a:ext cx="4651129" cy="298461"/>
          </a:xfrm>
          <a:prstGeom prst="roundRect">
            <a:avLst>
              <a:gd name="adj" fmla="val 27462"/>
            </a:avLst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720000" rtlCol="0" anchor="ctr"/>
          <a:lstStyle/>
          <a:p>
            <a:pPr algn="ctr">
              <a:defRPr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«город Дербент»</a:t>
            </a:r>
            <a:endParaRPr lang="x-none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18">
            <a:extLst>
              <a:ext uri="{FF2B5EF4-FFF2-40B4-BE49-F238E27FC236}">
                <a16:creationId xmlns:a16="http://schemas.microsoft.com/office/drawing/2014/main" id="{E8E14CE4-AB54-4FD9-A233-599A3621D778}"/>
              </a:ext>
            </a:extLst>
          </p:cNvPr>
          <p:cNvSpPr/>
          <p:nvPr/>
        </p:nvSpPr>
        <p:spPr>
          <a:xfrm>
            <a:off x="11363765" y="6014787"/>
            <a:ext cx="727622" cy="727622"/>
          </a:xfrm>
          <a:prstGeom prst="roundRect">
            <a:avLst>
              <a:gd name="adj" fmla="val 28568"/>
            </a:avLst>
          </a:prstGeom>
          <a:solidFill>
            <a:srgbClr val="FEFEFE"/>
          </a:solidFill>
          <a:ln>
            <a:noFill/>
          </a:ln>
          <a:effectLst>
            <a:outerShdw blurRad="106087" sx="89633" sy="89633" algn="ctr" rotWithShape="0">
              <a:prstClr val="black">
                <a:alpha val="9229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1DA6DF-A1A2-488F-9124-7B114A99C9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1504968" y="6084266"/>
            <a:ext cx="445215" cy="58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123258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580</TotalTime>
  <Words>1728</Words>
  <Application>Microsoft Office PowerPoint</Application>
  <PresentationFormat>Широкоэкранный</PresentationFormat>
  <Paragraphs>98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Franklin Gothic Book</vt:lpstr>
      <vt:lpstr>Franklin Gothic Book (Основной текст)</vt:lpstr>
      <vt:lpstr>Times New Roman</vt:lpstr>
      <vt:lpstr>Уголки</vt:lpstr>
      <vt:lpstr>Закон о классификации гостевых домов с 1 января 2026 года</vt:lpstr>
      <vt:lpstr>Зачем нужна обязательная классификация гостевых домов</vt:lpstr>
      <vt:lpstr>Суть нового закона о классификации гостевых домов</vt:lpstr>
      <vt:lpstr>Категории гостевых домов по новому закону</vt:lpstr>
      <vt:lpstr>Требования к гостевым домам для получения категории</vt:lpstr>
      <vt:lpstr>Оборудование и оснащение помещений </vt:lpstr>
      <vt:lpstr>Презентация PowerPoint</vt:lpstr>
      <vt:lpstr>Презентация PowerPoint</vt:lpstr>
      <vt:lpstr>Идентификация и подача сведений о гостевом доме</vt:lpstr>
      <vt:lpstr>Проверка сведений и документов</vt:lpstr>
      <vt:lpstr>Приостановка и прекращение действия классификации</vt:lpstr>
      <vt:lpstr>Обязанности владельцев гостевых домов после классификации</vt:lpstr>
      <vt:lpstr>Последствия отсутствия классификации для гостевых домов</vt:lpstr>
      <vt:lpstr>Практические рекомендации для подготовки к классификации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Рабочий компьютер</dc:creator>
  <cp:lastModifiedBy>Рабочий компьютер</cp:lastModifiedBy>
  <cp:revision>18</cp:revision>
  <dcterms:created xsi:type="dcterms:W3CDTF">2026-02-17T08:49:11Z</dcterms:created>
  <dcterms:modified xsi:type="dcterms:W3CDTF">2026-03-10T13:28:17Z</dcterms:modified>
</cp:coreProperties>
</file>