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charts/colors6.xml" ContentType="application/vnd.ms-office.chartcolor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Default Extension="vml" ContentType="application/vnd.openxmlformats-officedocument.vmlDrawing"/>
  <Override PartName="/ppt/charts/chart10.xml" ContentType="application/vnd.openxmlformats-officedocument.drawingml.chart+xml"/>
  <Override PartName="/ppt/charts/chart4.xml" ContentType="application/vnd.openxmlformats-officedocument.drawingml.chart+xml"/>
  <Override PartName="/ppt/charts/style6.xml" ContentType="application/vnd.ms-office.chartstyle+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7"/>
  </p:notesMasterIdLst>
  <p:sldIdLst>
    <p:sldId id="281" r:id="rId2"/>
    <p:sldId id="282" r:id="rId3"/>
    <p:sldId id="283" r:id="rId4"/>
    <p:sldId id="257" r:id="rId5"/>
    <p:sldId id="284" r:id="rId6"/>
    <p:sldId id="285" r:id="rId7"/>
    <p:sldId id="286" r:id="rId8"/>
    <p:sldId id="287" r:id="rId9"/>
    <p:sldId id="288" r:id="rId10"/>
    <p:sldId id="337" r:id="rId11"/>
    <p:sldId id="311" r:id="rId12"/>
    <p:sldId id="312" r:id="rId13"/>
    <p:sldId id="289" r:id="rId14"/>
    <p:sldId id="309" r:id="rId15"/>
    <p:sldId id="310" r:id="rId16"/>
    <p:sldId id="290" r:id="rId17"/>
    <p:sldId id="291" r:id="rId18"/>
    <p:sldId id="292" r:id="rId19"/>
    <p:sldId id="333" r:id="rId20"/>
    <p:sldId id="334" r:id="rId21"/>
    <p:sldId id="335" r:id="rId22"/>
    <p:sldId id="293" r:id="rId23"/>
    <p:sldId id="295" r:id="rId24"/>
    <p:sldId id="339" r:id="rId25"/>
    <p:sldId id="294" r:id="rId26"/>
    <p:sldId id="296" r:id="rId27"/>
    <p:sldId id="297" r:id="rId28"/>
    <p:sldId id="338" r:id="rId29"/>
    <p:sldId id="299" r:id="rId30"/>
    <p:sldId id="304" r:id="rId31"/>
    <p:sldId id="305" r:id="rId32"/>
    <p:sldId id="306" r:id="rId33"/>
    <p:sldId id="307" r:id="rId34"/>
    <p:sldId id="308" r:id="rId35"/>
    <p:sldId id="300" r:id="rId36"/>
    <p:sldId id="301" r:id="rId37"/>
    <p:sldId id="302" r:id="rId38"/>
    <p:sldId id="303" r:id="rId39"/>
    <p:sldId id="313" r:id="rId40"/>
    <p:sldId id="320" r:id="rId41"/>
    <p:sldId id="319" r:id="rId42"/>
    <p:sldId id="317" r:id="rId43"/>
    <p:sldId id="321" r:id="rId44"/>
    <p:sldId id="322" r:id="rId45"/>
    <p:sldId id="315" r:id="rId46"/>
    <p:sldId id="314" r:id="rId47"/>
    <p:sldId id="326" r:id="rId48"/>
    <p:sldId id="325" r:id="rId49"/>
    <p:sldId id="324" r:id="rId50"/>
    <p:sldId id="323" r:id="rId51"/>
    <p:sldId id="331" r:id="rId52"/>
    <p:sldId id="328" r:id="rId53"/>
    <p:sldId id="329" r:id="rId54"/>
    <p:sldId id="330" r:id="rId55"/>
    <p:sldId id="332" r:id="rId56"/>
  </p:sldIdLst>
  <p:sldSz cx="9906000" cy="6858000" type="A4"/>
  <p:notesSz cx="6888163" cy="10020300"/>
  <p:defaultTextStyle>
    <a:defPPr>
      <a:defRPr lang="ru-RU"/>
    </a:defPPr>
    <a:lvl1pPr algn="l" defTabSz="774700" rtl="0" eaLnBrk="0" fontAlgn="base" hangingPunct="0">
      <a:spcBef>
        <a:spcPct val="0"/>
      </a:spcBef>
      <a:spcAft>
        <a:spcPct val="0"/>
      </a:spcAft>
      <a:defRPr sz="1500" kern="1200">
        <a:solidFill>
          <a:schemeClr val="tx1"/>
        </a:solidFill>
        <a:latin typeface="Calibri" panose="020F0502020204030204" pitchFamily="34" charset="0"/>
        <a:ea typeface="+mn-ea"/>
        <a:cs typeface="+mn-cs"/>
      </a:defRPr>
    </a:lvl1pPr>
    <a:lvl2pPr marL="387350" indent="-19050" algn="l" defTabSz="774700" rtl="0" eaLnBrk="0" fontAlgn="base" hangingPunct="0">
      <a:spcBef>
        <a:spcPct val="0"/>
      </a:spcBef>
      <a:spcAft>
        <a:spcPct val="0"/>
      </a:spcAft>
      <a:defRPr sz="1500" kern="1200">
        <a:solidFill>
          <a:schemeClr val="tx1"/>
        </a:solidFill>
        <a:latin typeface="Calibri" panose="020F0502020204030204" pitchFamily="34" charset="0"/>
        <a:ea typeface="+mn-ea"/>
        <a:cs typeface="+mn-cs"/>
      </a:defRPr>
    </a:lvl2pPr>
    <a:lvl3pPr marL="774700" indent="-41275" algn="l" defTabSz="774700" rtl="0" eaLnBrk="0" fontAlgn="base" hangingPunct="0">
      <a:spcBef>
        <a:spcPct val="0"/>
      </a:spcBef>
      <a:spcAft>
        <a:spcPct val="0"/>
      </a:spcAft>
      <a:defRPr sz="1500" kern="1200">
        <a:solidFill>
          <a:schemeClr val="tx1"/>
        </a:solidFill>
        <a:latin typeface="Calibri" panose="020F0502020204030204" pitchFamily="34" charset="0"/>
        <a:ea typeface="+mn-ea"/>
        <a:cs typeface="+mn-cs"/>
      </a:defRPr>
    </a:lvl3pPr>
    <a:lvl4pPr marL="1163638" indent="-63500" algn="l" defTabSz="774700" rtl="0" eaLnBrk="0" fontAlgn="base" hangingPunct="0">
      <a:spcBef>
        <a:spcPct val="0"/>
      </a:spcBef>
      <a:spcAft>
        <a:spcPct val="0"/>
      </a:spcAft>
      <a:defRPr sz="1500" kern="1200">
        <a:solidFill>
          <a:schemeClr val="tx1"/>
        </a:solidFill>
        <a:latin typeface="Calibri" panose="020F0502020204030204" pitchFamily="34" charset="0"/>
        <a:ea typeface="+mn-ea"/>
        <a:cs typeface="+mn-cs"/>
      </a:defRPr>
    </a:lvl4pPr>
    <a:lvl5pPr marL="1552575" indent="-84138" algn="l" defTabSz="774700" rtl="0" eaLnBrk="0" fontAlgn="base" hangingPunct="0">
      <a:spcBef>
        <a:spcPct val="0"/>
      </a:spcBef>
      <a:spcAft>
        <a:spcPct val="0"/>
      </a:spcAft>
      <a:defRPr sz="1500" kern="1200">
        <a:solidFill>
          <a:schemeClr val="tx1"/>
        </a:solidFill>
        <a:latin typeface="Calibri" panose="020F0502020204030204" pitchFamily="34" charset="0"/>
        <a:ea typeface="+mn-ea"/>
        <a:cs typeface="+mn-cs"/>
      </a:defRPr>
    </a:lvl5pPr>
    <a:lvl6pPr marL="2286000" algn="l" defTabSz="914400" rtl="0" eaLnBrk="1" latinLnBrk="0" hangingPunct="1">
      <a:defRPr sz="1500" kern="1200">
        <a:solidFill>
          <a:schemeClr val="tx1"/>
        </a:solidFill>
        <a:latin typeface="Calibri" panose="020F0502020204030204" pitchFamily="34" charset="0"/>
        <a:ea typeface="+mn-ea"/>
        <a:cs typeface="+mn-cs"/>
      </a:defRPr>
    </a:lvl6pPr>
    <a:lvl7pPr marL="2743200" algn="l" defTabSz="914400" rtl="0" eaLnBrk="1" latinLnBrk="0" hangingPunct="1">
      <a:defRPr sz="1500" kern="1200">
        <a:solidFill>
          <a:schemeClr val="tx1"/>
        </a:solidFill>
        <a:latin typeface="Calibri" panose="020F0502020204030204" pitchFamily="34" charset="0"/>
        <a:ea typeface="+mn-ea"/>
        <a:cs typeface="+mn-cs"/>
      </a:defRPr>
    </a:lvl7pPr>
    <a:lvl8pPr marL="3200400" algn="l" defTabSz="914400" rtl="0" eaLnBrk="1" latinLnBrk="0" hangingPunct="1">
      <a:defRPr sz="1500" kern="1200">
        <a:solidFill>
          <a:schemeClr val="tx1"/>
        </a:solidFill>
        <a:latin typeface="Calibri" panose="020F0502020204030204" pitchFamily="34" charset="0"/>
        <a:ea typeface="+mn-ea"/>
        <a:cs typeface="+mn-cs"/>
      </a:defRPr>
    </a:lvl8pPr>
    <a:lvl9pPr marL="3657600" algn="l" defTabSz="914400" rtl="0" eaLnBrk="1" latinLnBrk="0" hangingPunct="1">
      <a:defRPr sz="1500" kern="1200">
        <a:solidFill>
          <a:schemeClr val="tx1"/>
        </a:solidFill>
        <a:latin typeface="Calibri" panose="020F050202020403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 uri="{2D200454-40CA-4A62-9FC3-DE9A4176ACB9}">
      <p15:notesGuideLst xmlns="" xmlns:p15="http://schemas.microsoft.com/office/powerpoint/2012/main">
        <p15:guide id="1" orient="horz" pos="3156">
          <p15:clr>
            <a:srgbClr val="A4A3A4"/>
          </p15:clr>
        </p15:guide>
        <p15:guide id="2" pos="216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868" autoAdjust="0"/>
    <p:restoredTop sz="94660"/>
  </p:normalViewPr>
  <p:slideViewPr>
    <p:cSldViewPr snapToGrid="0">
      <p:cViewPr>
        <p:scale>
          <a:sx n="75" d="100"/>
          <a:sy n="75" d="100"/>
        </p:scale>
        <p:origin x="-1445" y="-293"/>
      </p:cViewPr>
      <p:guideLst>
        <p:guide orient="horz" pos="2160"/>
        <p:guide pos="3120"/>
      </p:guideLst>
    </p:cSldViewPr>
  </p:slideViewPr>
  <p:notesTextViewPr>
    <p:cViewPr>
      <p:scale>
        <a:sx n="1" d="1"/>
        <a:sy n="1" d="1"/>
      </p:scale>
      <p:origin x="0" y="0"/>
    </p:cViewPr>
  </p:notesTextViewPr>
  <p:notesViewPr>
    <p:cSldViewPr snapToGrid="0">
      <p:cViewPr varScale="1">
        <p:scale>
          <a:sx n="58" d="100"/>
          <a:sy n="58" d="100"/>
        </p:scale>
        <p:origin x="-3221" y="-86"/>
      </p:cViewPr>
      <p:guideLst>
        <p:guide orient="horz" pos="3156"/>
        <p:guide pos="216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_____Microsoft_Office_Excel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52" b="0" i="0" u="none" strike="noStrike" kern="1200" spc="0" baseline="0">
                <a:solidFill>
                  <a:schemeClr val="tx1">
                    <a:lumMod val="65000"/>
                    <a:lumOff val="35000"/>
                  </a:schemeClr>
                </a:solidFill>
                <a:latin typeface="+mn-lt"/>
                <a:ea typeface="+mn-ea"/>
                <a:cs typeface="+mn-cs"/>
              </a:defRPr>
            </a:pPr>
            <a:r>
              <a:rPr lang="ru-RU" sz="1795" dirty="0" smtClean="0">
                <a:latin typeface="Times New Roman" panose="02020603050405020304" pitchFamily="18" charset="0"/>
                <a:cs typeface="Times New Roman" panose="02020603050405020304" pitchFamily="18" charset="0"/>
              </a:rPr>
              <a:t>Объем инвестиций</a:t>
            </a:r>
          </a:p>
          <a:p>
            <a:pPr>
              <a:defRPr sz="1852" b="0" i="0" u="none" strike="noStrike" kern="1200" spc="0" baseline="0">
                <a:solidFill>
                  <a:schemeClr val="tx1">
                    <a:lumMod val="65000"/>
                    <a:lumOff val="35000"/>
                  </a:schemeClr>
                </a:solidFill>
                <a:latin typeface="+mn-lt"/>
                <a:ea typeface="+mn-ea"/>
                <a:cs typeface="+mn-cs"/>
              </a:defRPr>
            </a:pPr>
            <a:endParaRPr lang="ru-RU" sz="1800" dirty="0" smtClean="0">
              <a:latin typeface="Times New Roman" panose="02020603050405020304" pitchFamily="18" charset="0"/>
              <a:cs typeface="Times New Roman" panose="02020603050405020304" pitchFamily="18" charset="0"/>
            </a:endParaRPr>
          </a:p>
        </c:rich>
      </c:tx>
      <c:layout>
        <c:manualLayout>
          <c:xMode val="edge"/>
          <c:yMode val="edge"/>
          <c:x val="0.11945874641317578"/>
          <c:y val="6.0725626687968513E-2"/>
        </c:manualLayout>
      </c:layout>
      <c:spPr>
        <a:noFill/>
        <a:ln>
          <a:noFill/>
        </a:ln>
        <a:effectLst/>
      </c:spPr>
    </c:title>
    <c:plotArea>
      <c:layout/>
      <c:barChart>
        <c:barDir val="col"/>
        <c:grouping val="clustered"/>
        <c:ser>
          <c:idx val="0"/>
          <c:order val="0"/>
          <c:tx>
            <c:strRef>
              <c:f>Лист1!$B$1</c:f>
              <c:strCache>
                <c:ptCount val="1"/>
                <c:pt idx="0">
                  <c:v>2015 год</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0"/>
              </c:ext>
            </c:extLst>
          </c:dLbls>
          <c:cat>
            <c:numRef>
              <c:f>Лист1!$A$2</c:f>
              <c:numCache>
                <c:formatCode>General</c:formatCode>
                <c:ptCount val="1"/>
              </c:numCache>
            </c:numRef>
          </c:cat>
          <c:val>
            <c:numRef>
              <c:f>Лист1!$B$2</c:f>
              <c:numCache>
                <c:formatCode>General</c:formatCode>
                <c:ptCount val="1"/>
                <c:pt idx="0">
                  <c:v>0.66800000000000193</c:v>
                </c:pt>
              </c:numCache>
            </c:numRef>
          </c:val>
        </c:ser>
        <c:ser>
          <c:idx val="1"/>
          <c:order val="1"/>
          <c:tx>
            <c:strRef>
              <c:f>Лист1!$C$1</c:f>
              <c:strCache>
                <c:ptCount val="1"/>
                <c:pt idx="0">
                  <c:v>2016 год</c:v>
                </c:pt>
              </c:strCache>
            </c:strRef>
          </c:tx>
          <c:spPr>
            <a:solidFill>
              <a:schemeClr val="accent2"/>
            </a:solidFill>
            <a:ln>
              <a:noFill/>
            </a:ln>
            <a:effectLst/>
          </c:spPr>
          <c:dLbls>
            <c:dLbl>
              <c:idx val="0"/>
              <c:layout/>
              <c:tx>
                <c:rich>
                  <a:bodyPr/>
                  <a:lstStyle/>
                  <a:p>
                    <a:r>
                      <a:rPr lang="en-US" smtClean="0"/>
                      <a:t>3,815</a:t>
                    </a:r>
                    <a:endParaRPr lang="en-US"/>
                  </a:p>
                </c:rich>
              </c:tx>
              <c:dLblPos val="outEnd"/>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General</c:formatCode>
                <c:ptCount val="1"/>
                <c:pt idx="0">
                  <c:v>3.8149999999999977</c:v>
                </c:pt>
              </c:numCache>
            </c:numRef>
          </c:val>
        </c:ser>
        <c:ser>
          <c:idx val="2"/>
          <c:order val="2"/>
          <c:tx>
            <c:strRef>
              <c:f>Лист1!$D$1</c:f>
              <c:strCache>
                <c:ptCount val="1"/>
                <c:pt idx="0">
                  <c:v>2017 год</c:v>
                </c:pt>
              </c:strCache>
            </c:strRef>
          </c:tx>
          <c:spPr>
            <a:solidFill>
              <a:schemeClr val="accent3"/>
            </a:solidFill>
            <a:ln>
              <a:noFill/>
            </a:ln>
            <a:effectLst/>
          </c:spPr>
          <c:dLbls>
            <c:dLbl>
              <c:idx val="0"/>
              <c:layout/>
              <c:tx>
                <c:rich>
                  <a:bodyPr/>
                  <a:lstStyle/>
                  <a:p>
                    <a:r>
                      <a:rPr lang="en-US" dirty="0" smtClean="0"/>
                      <a:t>4,402</a:t>
                    </a:r>
                  </a:p>
                </c:rich>
              </c:tx>
              <c:dLblPos val="outEnd"/>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General</c:formatCode>
                <c:ptCount val="1"/>
                <c:pt idx="0">
                  <c:v>4.4020000000000001</c:v>
                </c:pt>
              </c:numCache>
            </c:numRef>
          </c:val>
        </c:ser>
        <c:gapWidth val="219"/>
        <c:overlap val="-27"/>
        <c:axId val="43771776"/>
        <c:axId val="63471616"/>
      </c:barChart>
      <c:catAx>
        <c:axId val="43771776"/>
        <c:scaling>
          <c:orientation val="minMax"/>
        </c:scaling>
        <c:axPos val="b"/>
        <c:title>
          <c:tx>
            <c:rich>
              <a:bodyPr/>
              <a:lstStyle/>
              <a:p>
                <a:pPr>
                  <a:defRPr sz="1326" b="0" i="0" u="none" strike="noStrike" baseline="0">
                    <a:solidFill>
                      <a:srgbClr val="333333"/>
                    </a:solidFill>
                    <a:latin typeface="Calibri"/>
                    <a:ea typeface="Calibri"/>
                    <a:cs typeface="Calibri"/>
                  </a:defRPr>
                </a:pPr>
                <a:r>
                  <a:rPr lang="ru-RU"/>
                  <a:t>Млрд. рублей</a:t>
                </a:r>
              </a:p>
            </c:rich>
          </c:tx>
          <c:layout>
            <c:manualLayout>
              <c:xMode val="edge"/>
              <c:yMode val="edge"/>
              <c:x val="0.12947547359688849"/>
              <c:y val="0.76985933280079788"/>
            </c:manualLayout>
          </c:layout>
          <c:spPr>
            <a:noFill/>
            <a:ln>
              <a:noFill/>
            </a:ln>
            <a:effectLst/>
          </c:spPr>
        </c:title>
        <c:numFmt formatCode="General" sourceLinked="1"/>
        <c:majorTickMark val="none"/>
        <c:tickLblPos val="nextTo"/>
        <c:spPr>
          <a:noFill/>
          <a:ln w="9498" cap="flat" cmpd="sng" algn="ctr">
            <a:solidFill>
              <a:schemeClr val="tx1">
                <a:lumMod val="15000"/>
                <a:lumOff val="85000"/>
              </a:schemeClr>
            </a:solidFill>
            <a:round/>
          </a:ln>
          <a:effectLst/>
        </c:spPr>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crossAx val="63471616"/>
        <c:crosses val="autoZero"/>
        <c:auto val="1"/>
        <c:lblAlgn val="ctr"/>
        <c:lblOffset val="100"/>
      </c:catAx>
      <c:valAx>
        <c:axId val="63471616"/>
        <c:scaling>
          <c:orientation val="minMax"/>
        </c:scaling>
        <c:axPos val="l"/>
        <c:majorGridlines>
          <c:spPr>
            <a:ln w="9498"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crossAx val="43771776"/>
        <c:crosses val="autoZero"/>
        <c:crossBetween val="between"/>
      </c:valAx>
      <c:spPr>
        <a:noFill/>
        <a:ln w="25327">
          <a:noFill/>
        </a:ln>
      </c:spPr>
    </c:plotArea>
    <c:legend>
      <c:legendPos val="b"/>
      <c:layout>
        <c:manualLayout>
          <c:xMode val="edge"/>
          <c:yMode val="edge"/>
          <c:x val="4.9743380523030921E-2"/>
          <c:y val="0.86336520978355968"/>
          <c:w val="0.91547295136076856"/>
          <c:h val="0.11819453003157325"/>
        </c:manualLayout>
      </c:layout>
      <c:spPr>
        <a:noFill/>
        <a:ln>
          <a:noFill/>
        </a:ln>
        <a:effectLst/>
      </c:spPr>
      <c:txPr>
        <a:bodyPr rot="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Средняя заработная плата</a:t>
            </a:r>
          </a:p>
        </c:rich>
      </c:tx>
      <c:layout/>
      <c:spPr>
        <a:noFill/>
        <a:ln>
          <a:noFill/>
        </a:ln>
        <a:effectLst/>
      </c:spPr>
    </c:title>
    <c:plotArea>
      <c:layout/>
      <c:barChart>
        <c:barDir val="bar"/>
        <c:grouping val="clustered"/>
        <c:ser>
          <c:idx val="0"/>
          <c:order val="0"/>
          <c:tx>
            <c:strRef>
              <c:f>Лист1!$B$1</c:f>
              <c:strCache>
                <c:ptCount val="1"/>
                <c:pt idx="0">
                  <c:v>2015 г.</c:v>
                </c:pt>
              </c:strCache>
            </c:strRef>
          </c:tx>
          <c:spPr>
            <a:solidFill>
              <a:schemeClr val="accent1">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Val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c:f>
              <c:strCache>
                <c:ptCount val="1"/>
                <c:pt idx="0">
                  <c:v>Руб.</c:v>
                </c:pt>
              </c:strCache>
            </c:strRef>
          </c:cat>
          <c:val>
            <c:numRef>
              <c:f>Лист1!$B$2</c:f>
              <c:numCache>
                <c:formatCode>General</c:formatCode>
                <c:ptCount val="1"/>
                <c:pt idx="0">
                  <c:v>19021</c:v>
                </c:pt>
              </c:numCache>
            </c:numRef>
          </c:val>
        </c:ser>
        <c:ser>
          <c:idx val="1"/>
          <c:order val="1"/>
          <c:tx>
            <c:strRef>
              <c:f>Лист1!$C$1</c:f>
              <c:strCache>
                <c:ptCount val="1"/>
                <c:pt idx="0">
                  <c:v>2016 г.</c:v>
                </c:pt>
              </c:strCache>
            </c:strRef>
          </c:tx>
          <c:spPr>
            <a:solidFill>
              <a:schemeClr val="accent2">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Val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c:f>
              <c:strCache>
                <c:ptCount val="1"/>
                <c:pt idx="0">
                  <c:v>Руб.</c:v>
                </c:pt>
              </c:strCache>
            </c:strRef>
          </c:cat>
          <c:val>
            <c:numRef>
              <c:f>Лист1!$C$2</c:f>
              <c:numCache>
                <c:formatCode>General</c:formatCode>
                <c:ptCount val="1"/>
                <c:pt idx="0">
                  <c:v>19612</c:v>
                </c:pt>
              </c:numCache>
            </c:numRef>
          </c:val>
        </c:ser>
        <c:ser>
          <c:idx val="2"/>
          <c:order val="2"/>
          <c:tx>
            <c:strRef>
              <c:f>Лист1!$D$1</c:f>
              <c:strCache>
                <c:ptCount val="1"/>
                <c:pt idx="0">
                  <c:v>2017 г.</c:v>
                </c:pt>
              </c:strCache>
            </c:strRef>
          </c:tx>
          <c:spPr>
            <a:solidFill>
              <a:schemeClr val="accent3">
                <a:alpha val="85000"/>
              </a:schemeClr>
            </a:solidFill>
            <a:ln w="9525" cap="flat" cmpd="sng" algn="ctr">
              <a:solidFill>
                <a:schemeClr val="lt1">
                  <a:alpha val="50000"/>
                </a:schemeClr>
              </a:solidFill>
              <a:round/>
            </a:ln>
            <a:effectLst/>
          </c:spP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dLblPos val="inEnd"/>
            <c:showVal val="1"/>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Лист1!$A$2</c:f>
              <c:strCache>
                <c:ptCount val="1"/>
                <c:pt idx="0">
                  <c:v>Руб.</c:v>
                </c:pt>
              </c:strCache>
            </c:strRef>
          </c:cat>
          <c:val>
            <c:numRef>
              <c:f>Лист1!$D$2</c:f>
              <c:numCache>
                <c:formatCode>General</c:formatCode>
                <c:ptCount val="1"/>
                <c:pt idx="0">
                  <c:v>21792</c:v>
                </c:pt>
              </c:numCache>
            </c:numRef>
          </c:val>
        </c:ser>
        <c:dLbls>
          <c:showVal val="1"/>
        </c:dLbls>
        <c:gapWidth val="65"/>
        <c:axId val="94182016"/>
        <c:axId val="94183808"/>
      </c:barChart>
      <c:catAx>
        <c:axId val="94182016"/>
        <c:scaling>
          <c:orientation val="minMax"/>
        </c:scaling>
        <c:axPos val="l"/>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ru-RU"/>
          </a:p>
        </c:txPr>
        <c:crossAx val="94183808"/>
        <c:crosses val="autoZero"/>
        <c:auto val="1"/>
        <c:lblAlgn val="ctr"/>
        <c:lblOffset val="100"/>
      </c:catAx>
      <c:valAx>
        <c:axId val="94183808"/>
        <c:scaling>
          <c:orientation val="minMax"/>
        </c:scaling>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crossAx val="94182016"/>
        <c:crosses val="autoZero"/>
        <c:crossBetween val="between"/>
      </c:valAx>
      <c:spPr>
        <a:noFill/>
        <a:ln>
          <a:noFill/>
        </a:ln>
        <a:effectLst/>
      </c:spPr>
    </c:plotArea>
    <c:legend>
      <c:legendPos val="b"/>
      <c:layout>
        <c:manualLayout>
          <c:xMode val="edge"/>
          <c:yMode val="edge"/>
          <c:x val="0.30388637698257803"/>
          <c:y val="0.84575879651364272"/>
          <c:w val="0.40989610282187"/>
          <c:h val="0.1345205738962012"/>
        </c:manualLayout>
      </c:layout>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lgn="ctr">
              <a:defRPr sz="1852" b="0" i="0" u="none" strike="noStrike" kern="1200" spc="0" baseline="0">
                <a:solidFill>
                  <a:schemeClr val="tx1">
                    <a:lumMod val="65000"/>
                    <a:lumOff val="35000"/>
                  </a:schemeClr>
                </a:solidFill>
                <a:latin typeface="+mn-lt"/>
                <a:ea typeface="+mn-ea"/>
                <a:cs typeface="+mn-cs"/>
              </a:defRPr>
            </a:pPr>
            <a:r>
              <a:rPr lang="ru-RU" sz="1795" dirty="0" smtClean="0">
                <a:solidFill>
                  <a:schemeClr val="tx1"/>
                </a:solidFill>
                <a:latin typeface="Times New Roman" panose="02020603050405020304" pitchFamily="18" charset="0"/>
                <a:cs typeface="Times New Roman" panose="02020603050405020304" pitchFamily="18" charset="0"/>
              </a:rPr>
              <a:t>Объем</a:t>
            </a:r>
            <a:r>
              <a:rPr lang="ru-RU" sz="1795" baseline="0" dirty="0" smtClean="0">
                <a:solidFill>
                  <a:schemeClr val="tx1"/>
                </a:solidFill>
                <a:latin typeface="Times New Roman" panose="02020603050405020304" pitchFamily="18" charset="0"/>
                <a:cs typeface="Times New Roman" panose="02020603050405020304" pitchFamily="18" charset="0"/>
              </a:rPr>
              <a:t> налоговых и неналоговых доходов</a:t>
            </a:r>
            <a:endParaRPr lang="ru-RU" sz="1795" dirty="0" smtClean="0">
              <a:solidFill>
                <a:schemeClr val="tx1"/>
              </a:solidFill>
              <a:latin typeface="Times New Roman" panose="02020603050405020304" pitchFamily="18" charset="0"/>
              <a:cs typeface="Times New Roman" panose="02020603050405020304" pitchFamily="18" charset="0"/>
            </a:endParaRPr>
          </a:p>
          <a:p>
            <a:pPr algn="ctr">
              <a:defRPr sz="1852" b="0" i="0" u="none" strike="noStrike" kern="1200" spc="0" baseline="0">
                <a:solidFill>
                  <a:schemeClr val="tx1">
                    <a:lumMod val="65000"/>
                    <a:lumOff val="35000"/>
                  </a:schemeClr>
                </a:solidFill>
                <a:latin typeface="+mn-lt"/>
                <a:ea typeface="+mn-ea"/>
                <a:cs typeface="+mn-cs"/>
              </a:defRPr>
            </a:pPr>
            <a:endParaRPr lang="ru-RU" sz="1800" dirty="0" smtClean="0">
              <a:latin typeface="Times New Roman" panose="02020603050405020304" pitchFamily="18" charset="0"/>
              <a:cs typeface="Times New Roman" panose="02020603050405020304" pitchFamily="18" charset="0"/>
            </a:endParaRPr>
          </a:p>
        </c:rich>
      </c:tx>
      <c:layout>
        <c:manualLayout>
          <c:xMode val="edge"/>
          <c:yMode val="edge"/>
          <c:x val="0.21628259541825229"/>
          <c:y val="4.1373978244399735E-2"/>
        </c:manualLayout>
      </c:layout>
      <c:spPr>
        <a:noFill/>
        <a:ln>
          <a:noFill/>
        </a:ln>
        <a:effectLst/>
      </c:spPr>
    </c:title>
    <c:plotArea>
      <c:layout/>
      <c:barChart>
        <c:barDir val="col"/>
        <c:grouping val="clustered"/>
        <c:ser>
          <c:idx val="0"/>
          <c:order val="0"/>
          <c:tx>
            <c:strRef>
              <c:f>Лист1!$B$1</c:f>
              <c:strCache>
                <c:ptCount val="1"/>
                <c:pt idx="0">
                  <c:v>2015 год</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0"/>
              </c:ext>
            </c:extLst>
          </c:dLbls>
          <c:cat>
            <c:numRef>
              <c:f>Лист1!$A$2</c:f>
              <c:numCache>
                <c:formatCode>General</c:formatCode>
                <c:ptCount val="1"/>
              </c:numCache>
            </c:numRef>
          </c:cat>
          <c:val>
            <c:numRef>
              <c:f>Лист1!$B$2</c:f>
              <c:numCache>
                <c:formatCode>General</c:formatCode>
                <c:ptCount val="1"/>
                <c:pt idx="0">
                  <c:v>258.39999999999969</c:v>
                </c:pt>
              </c:numCache>
            </c:numRef>
          </c:val>
        </c:ser>
        <c:ser>
          <c:idx val="1"/>
          <c:order val="1"/>
          <c:tx>
            <c:strRef>
              <c:f>Лист1!$C$1</c:f>
              <c:strCache>
                <c:ptCount val="1"/>
                <c:pt idx="0">
                  <c:v>2016 год</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0"/>
              </c:ext>
            </c:extLst>
          </c:dLbls>
          <c:cat>
            <c:numRef>
              <c:f>Лист1!$A$2</c:f>
              <c:numCache>
                <c:formatCode>General</c:formatCode>
                <c:ptCount val="1"/>
              </c:numCache>
            </c:numRef>
          </c:cat>
          <c:val>
            <c:numRef>
              <c:f>Лист1!$C$2</c:f>
              <c:numCache>
                <c:formatCode>General</c:formatCode>
                <c:ptCount val="1"/>
                <c:pt idx="0">
                  <c:v>356.7</c:v>
                </c:pt>
              </c:numCache>
            </c:numRef>
          </c:val>
        </c:ser>
        <c:ser>
          <c:idx val="2"/>
          <c:order val="2"/>
          <c:tx>
            <c:strRef>
              <c:f>Лист1!$D$1</c:f>
              <c:strCache>
                <c:ptCount val="1"/>
                <c:pt idx="0">
                  <c:v>2017 год</c:v>
                </c:pt>
              </c:strCache>
            </c:strRef>
          </c:tx>
          <c:spPr>
            <a:solidFill>
              <a:schemeClr val="accent3"/>
            </a:solidFill>
            <a:ln>
              <a:noFill/>
            </a:ln>
            <a:effectLst/>
          </c:spPr>
          <c:dLbls>
            <c:dLbl>
              <c:idx val="0"/>
              <c:layout/>
              <c:tx>
                <c:rich>
                  <a:bodyPr/>
                  <a:lstStyle/>
                  <a:p>
                    <a:r>
                      <a:rPr lang="en-US" dirty="0" smtClean="0"/>
                      <a:t>402,8</a:t>
                    </a:r>
                  </a:p>
                </c:rich>
              </c:tx>
              <c:dLblPos val="outEnd"/>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General</c:formatCode>
                <c:ptCount val="1"/>
                <c:pt idx="0">
                  <c:v>402.8</c:v>
                </c:pt>
              </c:numCache>
            </c:numRef>
          </c:val>
        </c:ser>
        <c:gapWidth val="219"/>
        <c:overlap val="-27"/>
        <c:axId val="42428672"/>
        <c:axId val="42434944"/>
      </c:barChart>
      <c:catAx>
        <c:axId val="42428672"/>
        <c:scaling>
          <c:orientation val="minMax"/>
        </c:scaling>
        <c:axPos val="b"/>
        <c:title>
          <c:tx>
            <c:rich>
              <a:bodyPr/>
              <a:lstStyle/>
              <a:p>
                <a:pPr>
                  <a:defRPr sz="1326" b="0" i="0" u="none" strike="noStrike" baseline="0">
                    <a:solidFill>
                      <a:srgbClr val="333333"/>
                    </a:solidFill>
                    <a:latin typeface="Calibri"/>
                    <a:ea typeface="Calibri"/>
                    <a:cs typeface="Calibri"/>
                  </a:defRPr>
                </a:pPr>
                <a:r>
                  <a:rPr lang="ru-RU" dirty="0" smtClean="0"/>
                  <a:t>Млн. </a:t>
                </a:r>
                <a:r>
                  <a:rPr lang="ru-RU" dirty="0"/>
                  <a:t>рублей</a:t>
                </a:r>
              </a:p>
            </c:rich>
          </c:tx>
          <c:layout>
            <c:manualLayout>
              <c:xMode val="edge"/>
              <c:yMode val="edge"/>
              <c:x val="0.12947547359688849"/>
              <c:y val="0.76985933280079788"/>
            </c:manualLayout>
          </c:layout>
          <c:spPr>
            <a:noFill/>
            <a:ln>
              <a:noFill/>
            </a:ln>
            <a:effectLst/>
          </c:spPr>
        </c:title>
        <c:numFmt formatCode="General" sourceLinked="1"/>
        <c:majorTickMark val="none"/>
        <c:tickLblPos val="nextTo"/>
        <c:spPr>
          <a:noFill/>
          <a:ln w="9498" cap="flat" cmpd="sng" algn="ctr">
            <a:solidFill>
              <a:schemeClr val="tx1">
                <a:lumMod val="15000"/>
                <a:lumOff val="85000"/>
              </a:schemeClr>
            </a:solidFill>
            <a:round/>
          </a:ln>
          <a:effectLst/>
        </c:spPr>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crossAx val="42434944"/>
        <c:crosses val="autoZero"/>
        <c:auto val="1"/>
        <c:lblAlgn val="ctr"/>
        <c:lblOffset val="100"/>
      </c:catAx>
      <c:valAx>
        <c:axId val="42434944"/>
        <c:scaling>
          <c:orientation val="minMax"/>
        </c:scaling>
        <c:axPos val="l"/>
        <c:majorGridlines>
          <c:spPr>
            <a:ln w="9498"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crossAx val="42428672"/>
        <c:crosses val="autoZero"/>
        <c:crossBetween val="between"/>
      </c:valAx>
      <c:spPr>
        <a:noFill/>
        <a:ln w="25327">
          <a:noFill/>
        </a:ln>
      </c:spPr>
    </c:plotArea>
    <c:legend>
      <c:legendPos val="b"/>
      <c:layout>
        <c:manualLayout>
          <c:xMode val="edge"/>
          <c:yMode val="edge"/>
          <c:x val="4.9743380523030838E-2"/>
          <c:y val="0.86336520978355968"/>
          <c:w val="0.91547295136076856"/>
          <c:h val="0.11819453003157303"/>
        </c:manualLayout>
      </c:layout>
      <c:spPr>
        <a:noFill/>
        <a:ln>
          <a:noFill/>
        </a:ln>
        <a:effectLst/>
      </c:spPr>
      <c:txPr>
        <a:bodyPr rot="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52" b="0" i="0" u="none" strike="noStrike" kern="1200" spc="0" baseline="0">
                <a:solidFill>
                  <a:schemeClr val="tx1">
                    <a:lumMod val="65000"/>
                    <a:lumOff val="35000"/>
                  </a:schemeClr>
                </a:solidFill>
                <a:latin typeface="+mn-lt"/>
                <a:ea typeface="+mn-ea"/>
                <a:cs typeface="+mn-cs"/>
              </a:defRPr>
            </a:pPr>
            <a:r>
              <a:rPr lang="ru-RU" sz="1795" dirty="0" smtClean="0">
                <a:latin typeface="Times New Roman" panose="02020603050405020304" pitchFamily="18" charset="0"/>
                <a:cs typeface="Times New Roman" panose="02020603050405020304" pitchFamily="18" charset="0"/>
              </a:rPr>
              <a:t>Количество созданных рабочих мест</a:t>
            </a:r>
          </a:p>
          <a:p>
            <a:pPr>
              <a:defRPr sz="1852" b="0" i="0" u="none" strike="noStrike" kern="1200" spc="0" baseline="0">
                <a:solidFill>
                  <a:schemeClr val="tx1">
                    <a:lumMod val="65000"/>
                    <a:lumOff val="35000"/>
                  </a:schemeClr>
                </a:solidFill>
                <a:latin typeface="+mn-lt"/>
                <a:ea typeface="+mn-ea"/>
                <a:cs typeface="+mn-cs"/>
              </a:defRPr>
            </a:pPr>
            <a:endParaRPr lang="ru-RU" sz="1800" dirty="0" smtClean="0">
              <a:latin typeface="Times New Roman" panose="02020603050405020304" pitchFamily="18" charset="0"/>
              <a:cs typeface="Times New Roman" panose="02020603050405020304" pitchFamily="18" charset="0"/>
            </a:endParaRPr>
          </a:p>
        </c:rich>
      </c:tx>
      <c:layout>
        <c:manualLayout>
          <c:xMode val="edge"/>
          <c:yMode val="edge"/>
          <c:x val="0.11945874641317526"/>
          <c:y val="6.0725626687968437E-2"/>
        </c:manualLayout>
      </c:layout>
      <c:spPr>
        <a:noFill/>
        <a:ln>
          <a:noFill/>
        </a:ln>
        <a:effectLst/>
      </c:spPr>
    </c:title>
    <c:plotArea>
      <c:layout/>
      <c:barChart>
        <c:barDir val="col"/>
        <c:grouping val="clustered"/>
        <c:ser>
          <c:idx val="0"/>
          <c:order val="0"/>
          <c:tx>
            <c:strRef>
              <c:f>Лист1!$B$1</c:f>
              <c:strCache>
                <c:ptCount val="1"/>
                <c:pt idx="0">
                  <c:v>2015 год</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0"/>
              </c:ext>
            </c:extLst>
          </c:dLbls>
          <c:cat>
            <c:numRef>
              <c:f>Лист1!$A$2</c:f>
              <c:numCache>
                <c:formatCode>General</c:formatCode>
                <c:ptCount val="1"/>
              </c:numCache>
            </c:numRef>
          </c:cat>
          <c:val>
            <c:numRef>
              <c:f>Лист1!$B$2</c:f>
              <c:numCache>
                <c:formatCode>General</c:formatCode>
                <c:ptCount val="1"/>
                <c:pt idx="0">
                  <c:v>950</c:v>
                </c:pt>
              </c:numCache>
            </c:numRef>
          </c:val>
        </c:ser>
        <c:ser>
          <c:idx val="1"/>
          <c:order val="1"/>
          <c:tx>
            <c:strRef>
              <c:f>Лист1!$C$1</c:f>
              <c:strCache>
                <c:ptCount val="1"/>
                <c:pt idx="0">
                  <c:v>2016 год</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0"/>
              </c:ext>
            </c:extLst>
          </c:dLbls>
          <c:cat>
            <c:numRef>
              <c:f>Лист1!$A$2</c:f>
              <c:numCache>
                <c:formatCode>General</c:formatCode>
                <c:ptCount val="1"/>
              </c:numCache>
            </c:numRef>
          </c:cat>
          <c:val>
            <c:numRef>
              <c:f>Лист1!$C$2</c:f>
              <c:numCache>
                <c:formatCode>General</c:formatCode>
                <c:ptCount val="1"/>
                <c:pt idx="0">
                  <c:v>1282</c:v>
                </c:pt>
              </c:numCache>
            </c:numRef>
          </c:val>
        </c:ser>
        <c:ser>
          <c:idx val="2"/>
          <c:order val="2"/>
          <c:tx>
            <c:strRef>
              <c:f>Лист1!$D$1</c:f>
              <c:strCache>
                <c:ptCount val="1"/>
                <c:pt idx="0">
                  <c:v>2017 год</c:v>
                </c:pt>
              </c:strCache>
            </c:strRef>
          </c:tx>
          <c:spPr>
            <a:solidFill>
              <a:schemeClr val="accent3"/>
            </a:solidFill>
            <a:ln>
              <a:noFill/>
            </a:ln>
            <a:effectLst/>
          </c:spPr>
          <c:dLbls>
            <c:dLbl>
              <c:idx val="0"/>
              <c:layout/>
              <c:tx>
                <c:rich>
                  <a:bodyPr/>
                  <a:lstStyle/>
                  <a:p>
                    <a:r>
                      <a:rPr lang="en-US" dirty="0" smtClean="0"/>
                      <a:t>2057</a:t>
                    </a:r>
                  </a:p>
                </c:rich>
              </c:tx>
              <c:dLblPos val="outEnd"/>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4"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General</c:formatCode>
                <c:ptCount val="1"/>
                <c:pt idx="0">
                  <c:v>2057</c:v>
                </c:pt>
              </c:numCache>
            </c:numRef>
          </c:val>
        </c:ser>
        <c:gapWidth val="219"/>
        <c:overlap val="-27"/>
        <c:axId val="69491328"/>
        <c:axId val="64029440"/>
      </c:barChart>
      <c:catAx>
        <c:axId val="69491328"/>
        <c:scaling>
          <c:orientation val="minMax"/>
        </c:scaling>
        <c:axPos val="b"/>
        <c:title>
          <c:tx>
            <c:rich>
              <a:bodyPr/>
              <a:lstStyle/>
              <a:p>
                <a:pPr>
                  <a:defRPr sz="1326" b="0" i="0" u="none" strike="noStrike" baseline="0">
                    <a:solidFill>
                      <a:srgbClr val="333333"/>
                    </a:solidFill>
                    <a:latin typeface="Calibri"/>
                    <a:ea typeface="Calibri"/>
                    <a:cs typeface="Calibri"/>
                  </a:defRPr>
                </a:pPr>
                <a:r>
                  <a:rPr lang="ru-RU" dirty="0" smtClean="0"/>
                  <a:t>Рабочих мест</a:t>
                </a:r>
                <a:endParaRPr lang="ru-RU" dirty="0"/>
              </a:p>
            </c:rich>
          </c:tx>
          <c:layout>
            <c:manualLayout>
              <c:xMode val="edge"/>
              <c:yMode val="edge"/>
              <c:x val="4.5714761296077031E-2"/>
              <c:y val="0.75050756362754245"/>
            </c:manualLayout>
          </c:layout>
          <c:spPr>
            <a:noFill/>
            <a:ln>
              <a:noFill/>
            </a:ln>
            <a:effectLst/>
          </c:spPr>
        </c:title>
        <c:numFmt formatCode="General" sourceLinked="1"/>
        <c:majorTickMark val="none"/>
        <c:tickLblPos val="nextTo"/>
        <c:spPr>
          <a:noFill/>
          <a:ln w="9498" cap="flat" cmpd="sng" algn="ctr">
            <a:solidFill>
              <a:schemeClr val="tx1">
                <a:lumMod val="15000"/>
                <a:lumOff val="85000"/>
              </a:schemeClr>
            </a:solidFill>
            <a:round/>
          </a:ln>
          <a:effectLst/>
        </c:spPr>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crossAx val="64029440"/>
        <c:crosses val="autoZero"/>
        <c:auto val="1"/>
        <c:lblAlgn val="ctr"/>
        <c:lblOffset val="100"/>
      </c:catAx>
      <c:valAx>
        <c:axId val="64029440"/>
        <c:scaling>
          <c:orientation val="minMax"/>
        </c:scaling>
        <c:axPos val="l"/>
        <c:majorGridlines>
          <c:spPr>
            <a:ln w="9498"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crossAx val="69491328"/>
        <c:crosses val="autoZero"/>
        <c:crossBetween val="between"/>
      </c:valAx>
      <c:spPr>
        <a:noFill/>
        <a:ln w="25327">
          <a:noFill/>
        </a:ln>
      </c:spPr>
    </c:plotArea>
    <c:legend>
      <c:legendPos val="b"/>
      <c:layout>
        <c:manualLayout>
          <c:xMode val="edge"/>
          <c:yMode val="edge"/>
          <c:x val="0"/>
          <c:y val="0.82853217657789668"/>
          <c:w val="0.70008825182863454"/>
          <c:h val="0.16463864700084888"/>
        </c:manualLayout>
      </c:layout>
      <c:spPr>
        <a:noFill/>
        <a:ln>
          <a:noFill/>
        </a:ln>
        <a:effectLst/>
      </c:spPr>
      <c:txPr>
        <a:bodyPr rot="0" spcFirstLastPara="1" vertOverflow="ellipsis" vert="horz" wrap="square" anchor="ctr" anchorCtr="1"/>
        <a:lstStyle/>
        <a:p>
          <a:pPr>
            <a:defRPr sz="1194"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59" b="0" i="0" u="none" strike="noStrike" kern="1200" spc="0" baseline="0">
                <a:solidFill>
                  <a:schemeClr val="tx1">
                    <a:lumMod val="65000"/>
                    <a:lumOff val="35000"/>
                  </a:schemeClr>
                </a:solidFill>
                <a:latin typeface="+mn-lt"/>
                <a:ea typeface="+mn-ea"/>
                <a:cs typeface="+mn-cs"/>
              </a:defRPr>
            </a:pPr>
            <a:r>
              <a:rPr lang="ru-RU" sz="1600" dirty="0" smtClean="0">
                <a:latin typeface="Times New Roman" panose="02020603050405020304" pitchFamily="18" charset="0"/>
                <a:cs typeface="Times New Roman" panose="02020603050405020304" pitchFamily="18" charset="0"/>
              </a:rPr>
              <a:t>Количество туристов</a:t>
            </a:r>
          </a:p>
        </c:rich>
      </c:tx>
      <c:layout>
        <c:manualLayout>
          <c:xMode val="edge"/>
          <c:yMode val="edge"/>
          <c:x val="0.11817181862867848"/>
          <c:y val="3.2977297777355297E-3"/>
        </c:manualLayout>
      </c:layout>
      <c:spPr>
        <a:noFill/>
        <a:ln>
          <a:noFill/>
        </a:ln>
        <a:effectLst/>
      </c:spPr>
    </c:title>
    <c:plotArea>
      <c:layout>
        <c:manualLayout>
          <c:layoutTarget val="inner"/>
          <c:xMode val="edge"/>
          <c:yMode val="edge"/>
          <c:x val="0.25150943396226438"/>
          <c:y val="0.15636996558975721"/>
          <c:w val="0.7115491754568416"/>
          <c:h val="0.4473485012759929"/>
        </c:manualLayout>
      </c:layout>
      <c:barChart>
        <c:barDir val="col"/>
        <c:grouping val="clustered"/>
        <c:ser>
          <c:idx val="0"/>
          <c:order val="0"/>
          <c:tx>
            <c:strRef>
              <c:f>Лист1!$B$1</c:f>
              <c:strCache>
                <c:ptCount val="1"/>
                <c:pt idx="0">
                  <c:v>2015 год</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5"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0"/>
              </c:ext>
            </c:extLst>
          </c:dLbls>
          <c:cat>
            <c:numRef>
              <c:f>Лист1!$A$2</c:f>
              <c:numCache>
                <c:formatCode>General</c:formatCode>
                <c:ptCount val="1"/>
              </c:numCache>
            </c:numRef>
          </c:cat>
          <c:val>
            <c:numRef>
              <c:f>Лист1!$B$2</c:f>
              <c:numCache>
                <c:formatCode>General</c:formatCode>
                <c:ptCount val="1"/>
                <c:pt idx="0">
                  <c:v>44500</c:v>
                </c:pt>
              </c:numCache>
            </c:numRef>
          </c:val>
        </c:ser>
        <c:ser>
          <c:idx val="1"/>
          <c:order val="1"/>
          <c:tx>
            <c:strRef>
              <c:f>Лист1!$C$1</c:f>
              <c:strCache>
                <c:ptCount val="1"/>
                <c:pt idx="0">
                  <c:v>2016 год</c:v>
                </c:pt>
              </c:strCache>
            </c:strRef>
          </c:tx>
          <c:spPr>
            <a:solidFill>
              <a:schemeClr val="accent2"/>
            </a:solidFill>
            <a:ln>
              <a:noFill/>
            </a:ln>
            <a:effectLst/>
          </c:spPr>
          <c:dLbls>
            <c:dLbl>
              <c:idx val="0"/>
              <c:layout/>
              <c:tx>
                <c:rich>
                  <a:bodyPr/>
                  <a:lstStyle/>
                  <a:p>
                    <a:r>
                      <a:rPr lang="en-US" smtClean="0"/>
                      <a:t>88000</a:t>
                    </a:r>
                  </a:p>
                </c:rich>
              </c:tx>
              <c:dLblPos val="outEnd"/>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5"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showLeaderLines val="0"/>
              </c:ext>
            </c:extLst>
          </c:dLbls>
          <c:cat>
            <c:numRef>
              <c:f>Лист1!$A$2</c:f>
              <c:numCache>
                <c:formatCode>General</c:formatCode>
                <c:ptCount val="1"/>
              </c:numCache>
            </c:numRef>
          </c:cat>
          <c:val>
            <c:numRef>
              <c:f>Лист1!$C$2</c:f>
              <c:numCache>
                <c:formatCode>General</c:formatCode>
                <c:ptCount val="1"/>
                <c:pt idx="0">
                  <c:v>88000</c:v>
                </c:pt>
              </c:numCache>
            </c:numRef>
          </c:val>
        </c:ser>
        <c:ser>
          <c:idx val="2"/>
          <c:order val="2"/>
          <c:tx>
            <c:strRef>
              <c:f>Лист1!$D$1</c:f>
              <c:strCache>
                <c:ptCount val="1"/>
                <c:pt idx="0">
                  <c:v>2017 год</c:v>
                </c:pt>
              </c:strCache>
            </c:strRef>
          </c:tx>
          <c:spPr>
            <a:solidFill>
              <a:schemeClr val="accent3"/>
            </a:solidFill>
            <a:ln>
              <a:noFill/>
            </a:ln>
            <a:effectLst/>
          </c:spPr>
          <c:dLbls>
            <c:dLbl>
              <c:idx val="0"/>
              <c:layout/>
              <c:tx>
                <c:rich>
                  <a:bodyPr/>
                  <a:lstStyle/>
                  <a:p>
                    <a:r>
                      <a:rPr lang="en-US" dirty="0" smtClean="0"/>
                      <a:t>98800</a:t>
                    </a:r>
                    <a:endParaRPr lang="en-US" dirty="0"/>
                  </a:p>
                </c:rich>
              </c:tx>
              <c:dLblPos val="outEnd"/>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5"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showLeaderLines val="0"/>
              </c:ext>
            </c:extLst>
          </c:dLbls>
          <c:cat>
            <c:numRef>
              <c:f>Лист1!$A$2</c:f>
              <c:numCache>
                <c:formatCode>General</c:formatCode>
                <c:ptCount val="1"/>
              </c:numCache>
            </c:numRef>
          </c:cat>
          <c:val>
            <c:numRef>
              <c:f>Лист1!$D$2</c:f>
              <c:numCache>
                <c:formatCode>General</c:formatCode>
                <c:ptCount val="1"/>
                <c:pt idx="0">
                  <c:v>98800</c:v>
                </c:pt>
              </c:numCache>
            </c:numRef>
          </c:val>
        </c:ser>
        <c:gapWidth val="219"/>
        <c:overlap val="-27"/>
        <c:axId val="67054208"/>
        <c:axId val="67068672"/>
      </c:barChart>
      <c:catAx>
        <c:axId val="67054208"/>
        <c:scaling>
          <c:orientation val="minMax"/>
        </c:scaling>
        <c:axPos val="b"/>
        <c:title>
          <c:tx>
            <c:rich>
              <a:bodyPr/>
              <a:lstStyle/>
              <a:p>
                <a:pPr>
                  <a:defRPr sz="1328" b="0" i="0" u="none" strike="noStrike" baseline="0">
                    <a:solidFill>
                      <a:srgbClr val="333333"/>
                    </a:solidFill>
                    <a:latin typeface="Calibri"/>
                    <a:ea typeface="Calibri"/>
                    <a:cs typeface="Calibri"/>
                  </a:defRPr>
                </a:pPr>
                <a:r>
                  <a:rPr lang="ru-RU"/>
                  <a:t>Туристов </a:t>
                </a:r>
              </a:p>
            </c:rich>
          </c:tx>
          <c:layout>
            <c:manualLayout>
              <c:xMode val="edge"/>
              <c:yMode val="edge"/>
              <c:x val="3.042467748068612E-2"/>
              <c:y val="0.65240399330748644"/>
            </c:manualLayout>
          </c:layout>
          <c:spPr>
            <a:noFill/>
            <a:ln>
              <a:noFill/>
            </a:ln>
            <a:effectLst/>
          </c:spPr>
        </c:title>
        <c:numFmt formatCode="General" sourceLinked="1"/>
        <c:majorTickMark val="none"/>
        <c:tickLblPos val="nextTo"/>
        <c:spPr>
          <a:noFill/>
          <a:ln w="9510" cap="flat" cmpd="sng" algn="ctr">
            <a:solidFill>
              <a:schemeClr val="tx1">
                <a:lumMod val="15000"/>
                <a:lumOff val="85000"/>
              </a:schemeClr>
            </a:solidFill>
            <a:round/>
          </a:ln>
          <a:effectLst/>
        </c:spPr>
        <c:txPr>
          <a:bodyPr rot="-60000000" spcFirstLastPara="1" vertOverflow="ellipsis" vert="horz" wrap="square" anchor="ctr" anchorCtr="1"/>
          <a:lstStyle/>
          <a:p>
            <a:pPr>
              <a:defRPr sz="1195" b="0" i="0" u="none" strike="noStrike" kern="1200" baseline="0">
                <a:solidFill>
                  <a:schemeClr val="tx1">
                    <a:lumMod val="65000"/>
                    <a:lumOff val="35000"/>
                  </a:schemeClr>
                </a:solidFill>
                <a:latin typeface="+mn-lt"/>
                <a:ea typeface="+mn-ea"/>
                <a:cs typeface="+mn-cs"/>
              </a:defRPr>
            </a:pPr>
            <a:endParaRPr lang="ru-RU"/>
          </a:p>
        </c:txPr>
        <c:crossAx val="67068672"/>
        <c:crosses val="autoZero"/>
        <c:auto val="1"/>
        <c:lblAlgn val="ctr"/>
        <c:lblOffset val="100"/>
      </c:catAx>
      <c:valAx>
        <c:axId val="67068672"/>
        <c:scaling>
          <c:orientation val="minMax"/>
        </c:scaling>
        <c:axPos val="l"/>
        <c:majorGridlines>
          <c:spPr>
            <a:ln w="9510"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5" b="0" i="0" u="none" strike="noStrike" kern="1200" baseline="0">
                <a:solidFill>
                  <a:schemeClr val="tx1">
                    <a:lumMod val="65000"/>
                    <a:lumOff val="35000"/>
                  </a:schemeClr>
                </a:solidFill>
                <a:latin typeface="+mn-lt"/>
                <a:ea typeface="+mn-ea"/>
                <a:cs typeface="+mn-cs"/>
              </a:defRPr>
            </a:pPr>
            <a:endParaRPr lang="ru-RU"/>
          </a:p>
        </c:txPr>
        <c:crossAx val="67054208"/>
        <c:crosses val="autoZero"/>
        <c:crossBetween val="between"/>
      </c:valAx>
      <c:spPr>
        <a:noFill/>
        <a:ln w="25361">
          <a:noFill/>
        </a:ln>
      </c:spPr>
    </c:plotArea>
    <c:legend>
      <c:legendPos val="b"/>
      <c:layout>
        <c:manualLayout>
          <c:xMode val="edge"/>
          <c:yMode val="edge"/>
          <c:x val="1.100692802092318E-3"/>
          <c:y val="0.73948632553861249"/>
          <c:w val="0.9547595596486893"/>
          <c:h val="0.22637200561410187"/>
        </c:manualLayout>
      </c:layout>
      <c:spPr>
        <a:noFill/>
        <a:ln>
          <a:noFill/>
        </a:ln>
        <a:effectLst/>
      </c:spPr>
      <c:txPr>
        <a:bodyPr rot="0" spcFirstLastPara="1" vertOverflow="ellipsis" vert="horz" wrap="square" anchor="ctr" anchorCtr="1"/>
        <a:lstStyle/>
        <a:p>
          <a:pPr>
            <a:defRPr sz="1195"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dirty="0" smtClean="0">
                <a:latin typeface="Times New Roman" panose="02020603050405020304" pitchFamily="18" charset="0"/>
                <a:cs typeface="Times New Roman" panose="02020603050405020304" pitchFamily="18" charset="0"/>
              </a:rPr>
              <a:t>Количество ИП,</a:t>
            </a:r>
            <a:r>
              <a:rPr lang="ru-RU" sz="1600" baseline="0" dirty="0" smtClean="0">
                <a:latin typeface="Times New Roman" panose="02020603050405020304" pitchFamily="18" charset="0"/>
                <a:cs typeface="Times New Roman" panose="02020603050405020304" pitchFamily="18" charset="0"/>
              </a:rPr>
              <a:t> вставших на учет, и </a:t>
            </a:r>
          </a:p>
          <a:p>
            <a:pPr>
              <a:defRPr sz="1862" b="0" i="0" u="none" strike="noStrike" kern="1200" spc="0" baseline="0">
                <a:solidFill>
                  <a:schemeClr val="tx1">
                    <a:lumMod val="65000"/>
                    <a:lumOff val="35000"/>
                  </a:schemeClr>
                </a:solidFill>
                <a:latin typeface="+mn-lt"/>
                <a:ea typeface="+mn-ea"/>
                <a:cs typeface="+mn-cs"/>
              </a:defRPr>
            </a:pPr>
            <a:r>
              <a:rPr lang="ru-RU" sz="1600" baseline="0" dirty="0" smtClean="0">
                <a:latin typeface="Times New Roman" panose="02020603050405020304" pitchFamily="18" charset="0"/>
                <a:cs typeface="Times New Roman" panose="02020603050405020304" pitchFamily="18" charset="0"/>
              </a:rPr>
              <a:t>заключенных трудовых договоров</a:t>
            </a:r>
            <a:endParaRPr lang="ru-RU" sz="1600" dirty="0">
              <a:latin typeface="Times New Roman" panose="02020603050405020304" pitchFamily="18" charset="0"/>
              <a:cs typeface="Times New Roman" panose="02020603050405020304" pitchFamily="18" charset="0"/>
            </a:endParaRPr>
          </a:p>
        </c:rich>
      </c:tx>
      <c:layout/>
      <c:spPr>
        <a:noFill/>
        <a:ln>
          <a:noFill/>
        </a:ln>
        <a:effectLst/>
      </c:spPr>
    </c:title>
    <c:plotArea>
      <c:layout/>
      <c:barChart>
        <c:barDir val="col"/>
        <c:grouping val="clustered"/>
        <c:ser>
          <c:idx val="0"/>
          <c:order val="0"/>
          <c:tx>
            <c:strRef>
              <c:f>Лист1!$B$1</c:f>
              <c:strCache>
                <c:ptCount val="1"/>
                <c:pt idx="0">
                  <c:v>2015 г.</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ИП</c:v>
                </c:pt>
              </c:strCache>
            </c:strRef>
          </c:cat>
          <c:val>
            <c:numRef>
              <c:f>Лист1!$B$2</c:f>
              <c:numCache>
                <c:formatCode>General</c:formatCode>
                <c:ptCount val="1"/>
                <c:pt idx="0">
                  <c:v>407</c:v>
                </c:pt>
              </c:numCache>
            </c:numRef>
          </c:val>
        </c:ser>
        <c:ser>
          <c:idx val="1"/>
          <c:order val="1"/>
          <c:tx>
            <c:strRef>
              <c:f>Лист1!$C$1</c:f>
              <c:strCache>
                <c:ptCount val="1"/>
                <c:pt idx="0">
                  <c:v>2016 г.</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ИП</c:v>
                </c:pt>
              </c:strCache>
            </c:strRef>
          </c:cat>
          <c:val>
            <c:numRef>
              <c:f>Лист1!$C$2</c:f>
              <c:numCache>
                <c:formatCode>General</c:formatCode>
                <c:ptCount val="1"/>
                <c:pt idx="0">
                  <c:v>1167</c:v>
                </c:pt>
              </c:numCache>
            </c:numRef>
          </c:val>
        </c:ser>
        <c:ser>
          <c:idx val="2"/>
          <c:order val="2"/>
          <c:tx>
            <c:strRef>
              <c:f>Лист1!$D$1</c:f>
              <c:strCache>
                <c:ptCount val="1"/>
                <c:pt idx="0">
                  <c:v>2017 г.</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 ИП</c:v>
                </c:pt>
              </c:strCache>
            </c:strRef>
          </c:cat>
          <c:val>
            <c:numRef>
              <c:f>Лист1!$D$2</c:f>
              <c:numCache>
                <c:formatCode>General</c:formatCode>
                <c:ptCount val="1"/>
                <c:pt idx="0">
                  <c:v>2057</c:v>
                </c:pt>
              </c:numCache>
            </c:numRef>
          </c:val>
        </c:ser>
        <c:dLbls>
          <c:showVal val="1"/>
        </c:dLbls>
        <c:gapWidth val="219"/>
        <c:overlap val="-27"/>
        <c:axId val="67087360"/>
        <c:axId val="67105536"/>
      </c:barChart>
      <c:catAx>
        <c:axId val="6708736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7105536"/>
        <c:crosses val="autoZero"/>
        <c:auto val="1"/>
        <c:lblAlgn val="ctr"/>
        <c:lblOffset val="100"/>
      </c:catAx>
      <c:valAx>
        <c:axId val="6710553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708736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dirty="0" smtClean="0">
                <a:latin typeface="Times New Roman" panose="02020603050405020304" pitchFamily="18" charset="0"/>
                <a:cs typeface="Times New Roman" panose="02020603050405020304" pitchFamily="18" charset="0"/>
              </a:rPr>
              <a:t>Средняя заработная плата</a:t>
            </a:r>
            <a:endParaRPr lang="ru-RU" sz="1600" dirty="0">
              <a:latin typeface="Times New Roman" panose="02020603050405020304" pitchFamily="18" charset="0"/>
              <a:cs typeface="Times New Roman" panose="02020603050405020304" pitchFamily="18" charset="0"/>
            </a:endParaRPr>
          </a:p>
        </c:rich>
      </c:tx>
      <c:layout>
        <c:manualLayout>
          <c:xMode val="edge"/>
          <c:yMode val="edge"/>
          <c:x val="0.14509111817412312"/>
          <c:y val="0"/>
        </c:manualLayout>
      </c:layout>
      <c:spPr>
        <a:noFill/>
        <a:ln>
          <a:noFill/>
        </a:ln>
        <a:effectLst/>
      </c:spPr>
    </c:title>
    <c:plotArea>
      <c:layout/>
      <c:barChart>
        <c:barDir val="col"/>
        <c:grouping val="clustered"/>
        <c:ser>
          <c:idx val="0"/>
          <c:order val="0"/>
          <c:tx>
            <c:strRef>
              <c:f>Лист1!$B$1</c:f>
              <c:strCache>
                <c:ptCount val="1"/>
                <c:pt idx="0">
                  <c:v>2015 г.</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Рублей </c:v>
                </c:pt>
              </c:strCache>
            </c:strRef>
          </c:cat>
          <c:val>
            <c:numRef>
              <c:f>Лист1!$B$2</c:f>
              <c:numCache>
                <c:formatCode>General</c:formatCode>
                <c:ptCount val="1"/>
                <c:pt idx="0">
                  <c:v>19021</c:v>
                </c:pt>
              </c:numCache>
            </c:numRef>
          </c:val>
        </c:ser>
        <c:ser>
          <c:idx val="1"/>
          <c:order val="1"/>
          <c:tx>
            <c:strRef>
              <c:f>Лист1!$C$1</c:f>
              <c:strCache>
                <c:ptCount val="1"/>
                <c:pt idx="0">
                  <c:v>2016 г.</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Рублей </c:v>
                </c:pt>
              </c:strCache>
            </c:strRef>
          </c:cat>
          <c:val>
            <c:numRef>
              <c:f>Лист1!$C$2</c:f>
              <c:numCache>
                <c:formatCode>General</c:formatCode>
                <c:ptCount val="1"/>
                <c:pt idx="0">
                  <c:v>19612</c:v>
                </c:pt>
              </c:numCache>
            </c:numRef>
          </c:val>
        </c:ser>
        <c:ser>
          <c:idx val="2"/>
          <c:order val="2"/>
          <c:tx>
            <c:strRef>
              <c:f>Лист1!$D$1</c:f>
              <c:strCache>
                <c:ptCount val="1"/>
                <c:pt idx="0">
                  <c:v>2017 г.</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Рублей </c:v>
                </c:pt>
              </c:strCache>
            </c:strRef>
          </c:cat>
          <c:val>
            <c:numRef>
              <c:f>Лист1!$D$2</c:f>
              <c:numCache>
                <c:formatCode>General</c:formatCode>
                <c:ptCount val="1"/>
                <c:pt idx="0">
                  <c:v>21792</c:v>
                </c:pt>
              </c:numCache>
            </c:numRef>
          </c:val>
        </c:ser>
        <c:dLbls>
          <c:showVal val="1"/>
        </c:dLbls>
        <c:gapWidth val="219"/>
        <c:overlap val="-27"/>
        <c:axId val="39005184"/>
        <c:axId val="69542656"/>
      </c:barChart>
      <c:catAx>
        <c:axId val="3900518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542656"/>
        <c:crosses val="autoZero"/>
        <c:auto val="1"/>
        <c:lblAlgn val="ctr"/>
        <c:lblOffset val="100"/>
      </c:catAx>
      <c:valAx>
        <c:axId val="6954265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9005184"/>
        <c:crosses val="autoZero"/>
        <c:crossBetween val="between"/>
      </c:valAx>
      <c:spPr>
        <a:noFill/>
        <a:ln>
          <a:noFill/>
        </a:ln>
        <a:effectLst/>
      </c:spPr>
    </c:plotArea>
    <c:legend>
      <c:legendPos val="b"/>
      <c:layout>
        <c:manualLayout>
          <c:xMode val="edge"/>
          <c:yMode val="edge"/>
          <c:x val="0.15885036175751871"/>
          <c:y val="0.8729997456425489"/>
          <c:w val="0.69041254731596491"/>
          <c:h val="9.1305893644858027E-2"/>
        </c:manualLayout>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dirty="0" smtClean="0">
                <a:latin typeface="Times New Roman" panose="02020603050405020304" pitchFamily="18" charset="0"/>
                <a:cs typeface="Times New Roman" panose="02020603050405020304" pitchFamily="18" charset="0"/>
              </a:rPr>
              <a:t>Доля земельных </a:t>
            </a:r>
          </a:p>
          <a:p>
            <a:pPr>
              <a:defRPr sz="1862" b="0" i="0" u="none" strike="noStrike" kern="1200" spc="0" baseline="0">
                <a:solidFill>
                  <a:schemeClr val="tx1">
                    <a:lumMod val="65000"/>
                    <a:lumOff val="35000"/>
                  </a:schemeClr>
                </a:solidFill>
                <a:latin typeface="+mn-lt"/>
                <a:ea typeface="+mn-ea"/>
                <a:cs typeface="+mn-cs"/>
              </a:defRPr>
            </a:pPr>
            <a:r>
              <a:rPr lang="ru-RU" sz="1600" dirty="0" smtClean="0">
                <a:latin typeface="Times New Roman" panose="02020603050405020304" pitchFamily="18" charset="0"/>
                <a:cs typeface="Times New Roman" panose="02020603050405020304" pitchFamily="18" charset="0"/>
              </a:rPr>
              <a:t>участков для НО</a:t>
            </a:r>
            <a:endParaRPr lang="ru-RU" sz="1600" dirty="0">
              <a:latin typeface="Times New Roman" panose="02020603050405020304" pitchFamily="18" charset="0"/>
              <a:cs typeface="Times New Roman" panose="02020603050405020304" pitchFamily="18" charset="0"/>
            </a:endParaRPr>
          </a:p>
        </c:rich>
      </c:tx>
      <c:layout/>
      <c:spPr>
        <a:noFill/>
        <a:ln>
          <a:noFill/>
        </a:ln>
        <a:effectLst/>
      </c:spPr>
    </c:title>
    <c:plotArea>
      <c:layout/>
      <c:barChart>
        <c:barDir val="col"/>
        <c:grouping val="clustered"/>
        <c:ser>
          <c:idx val="0"/>
          <c:order val="0"/>
          <c:tx>
            <c:strRef>
              <c:f>Лист1!$B$1</c:f>
              <c:strCache>
                <c:ptCount val="1"/>
                <c:pt idx="0">
                  <c:v>2015 г.</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Лист1!$A$3</c:f>
              <c:numCache>
                <c:formatCode>General</c:formatCode>
                <c:ptCount val="1"/>
              </c:numCache>
            </c:numRef>
          </c:cat>
          <c:val>
            <c:numRef>
              <c:f>Лист1!$B$2</c:f>
              <c:numCache>
                <c:formatCode>0%</c:formatCode>
                <c:ptCount val="1"/>
                <c:pt idx="0">
                  <c:v>0.37000000000000038</c:v>
                </c:pt>
              </c:numCache>
            </c:numRef>
          </c:val>
        </c:ser>
        <c:ser>
          <c:idx val="1"/>
          <c:order val="1"/>
          <c:tx>
            <c:strRef>
              <c:f>Лист1!$C$1</c:f>
              <c:strCache>
                <c:ptCount val="1"/>
                <c:pt idx="0">
                  <c:v>2016 г.</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Лист1!$A$3</c:f>
              <c:numCache>
                <c:formatCode>General</c:formatCode>
                <c:ptCount val="1"/>
              </c:numCache>
            </c:numRef>
          </c:cat>
          <c:val>
            <c:numRef>
              <c:f>Лист1!$C$2</c:f>
              <c:numCache>
                <c:formatCode>0%</c:formatCode>
                <c:ptCount val="1"/>
                <c:pt idx="0">
                  <c:v>0.70000000000000062</c:v>
                </c:pt>
              </c:numCache>
            </c:numRef>
          </c:val>
        </c:ser>
        <c:ser>
          <c:idx val="2"/>
          <c:order val="2"/>
          <c:tx>
            <c:strRef>
              <c:f>Лист1!$D$1</c:f>
              <c:strCache>
                <c:ptCount val="1"/>
                <c:pt idx="0">
                  <c:v>2017 г.</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Лист1!$A$3</c:f>
              <c:numCache>
                <c:formatCode>General</c:formatCode>
                <c:ptCount val="1"/>
              </c:numCache>
            </c:numRef>
          </c:cat>
          <c:val>
            <c:numRef>
              <c:f>Лист1!$D$2</c:f>
              <c:numCache>
                <c:formatCode>0.00%</c:formatCode>
                <c:ptCount val="1"/>
                <c:pt idx="0">
                  <c:v>0.72500000000000064</c:v>
                </c:pt>
              </c:numCache>
            </c:numRef>
          </c:val>
        </c:ser>
        <c:dLbls>
          <c:showVal val="1"/>
        </c:dLbls>
        <c:gapWidth val="219"/>
        <c:overlap val="-27"/>
        <c:axId val="69594112"/>
        <c:axId val="70988544"/>
      </c:barChart>
      <c:catAx>
        <c:axId val="6959411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0988544"/>
        <c:crosses val="autoZero"/>
        <c:auto val="1"/>
        <c:lblAlgn val="ctr"/>
        <c:lblOffset val="100"/>
      </c:catAx>
      <c:valAx>
        <c:axId val="70988544"/>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59411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dirty="0" smtClean="0">
                <a:solidFill>
                  <a:schemeClr val="tx1"/>
                </a:solidFill>
                <a:latin typeface="Times New Roman" panose="02020603050405020304" pitchFamily="18" charset="0"/>
                <a:cs typeface="Times New Roman" panose="02020603050405020304" pitchFamily="18" charset="0"/>
              </a:rPr>
              <a:t>Доля ОКС для НО</a:t>
            </a:r>
            <a:endParaRPr lang="ru-RU" sz="1600" dirty="0">
              <a:solidFill>
                <a:schemeClr val="tx1"/>
              </a:solidFill>
              <a:latin typeface="Times New Roman" panose="02020603050405020304" pitchFamily="18" charset="0"/>
              <a:cs typeface="Times New Roman" panose="02020603050405020304" pitchFamily="18" charset="0"/>
            </a:endParaRPr>
          </a:p>
        </c:rich>
      </c:tx>
      <c:layout/>
      <c:spPr>
        <a:noFill/>
        <a:ln>
          <a:noFill/>
        </a:ln>
        <a:effectLst/>
      </c:spPr>
    </c:title>
    <c:plotArea>
      <c:layout/>
      <c:barChart>
        <c:barDir val="col"/>
        <c:grouping val="clustered"/>
        <c:ser>
          <c:idx val="0"/>
          <c:order val="0"/>
          <c:tx>
            <c:strRef>
              <c:f>Лист1!$B$1</c:f>
              <c:strCache>
                <c:ptCount val="1"/>
                <c:pt idx="0">
                  <c:v>2015 г.</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Лист1!$A$3</c:f>
              <c:numCache>
                <c:formatCode>General</c:formatCode>
                <c:ptCount val="1"/>
              </c:numCache>
            </c:numRef>
          </c:cat>
          <c:val>
            <c:numRef>
              <c:f>Лист1!$B$2</c:f>
              <c:numCache>
                <c:formatCode>0%</c:formatCode>
                <c:ptCount val="1"/>
                <c:pt idx="0">
                  <c:v>0.65000000000000135</c:v>
                </c:pt>
              </c:numCache>
            </c:numRef>
          </c:val>
        </c:ser>
        <c:ser>
          <c:idx val="1"/>
          <c:order val="1"/>
          <c:tx>
            <c:strRef>
              <c:f>Лист1!$C$1</c:f>
              <c:strCache>
                <c:ptCount val="1"/>
                <c:pt idx="0">
                  <c:v>2016 г.</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Лист1!$A$3</c:f>
              <c:numCache>
                <c:formatCode>General</c:formatCode>
                <c:ptCount val="1"/>
              </c:numCache>
            </c:numRef>
          </c:cat>
          <c:val>
            <c:numRef>
              <c:f>Лист1!$C$2</c:f>
              <c:numCache>
                <c:formatCode>0%</c:formatCode>
                <c:ptCount val="1"/>
                <c:pt idx="0">
                  <c:v>0.67000000000000148</c:v>
                </c:pt>
              </c:numCache>
            </c:numRef>
          </c:val>
        </c:ser>
        <c:ser>
          <c:idx val="2"/>
          <c:order val="2"/>
          <c:tx>
            <c:strRef>
              <c:f>Лист1!$D$1</c:f>
              <c:strCache>
                <c:ptCount val="1"/>
                <c:pt idx="0">
                  <c:v>2017 г.</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Лист1!$A$3</c:f>
              <c:numCache>
                <c:formatCode>General</c:formatCode>
                <c:ptCount val="1"/>
              </c:numCache>
            </c:numRef>
          </c:cat>
          <c:val>
            <c:numRef>
              <c:f>Лист1!$D$2</c:f>
              <c:numCache>
                <c:formatCode>0%</c:formatCode>
                <c:ptCount val="1"/>
                <c:pt idx="0">
                  <c:v>0.68</c:v>
                </c:pt>
              </c:numCache>
            </c:numRef>
          </c:val>
        </c:ser>
        <c:gapWidth val="219"/>
        <c:overlap val="-27"/>
        <c:axId val="71056384"/>
        <c:axId val="71074560"/>
      </c:barChart>
      <c:catAx>
        <c:axId val="7105638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1074560"/>
        <c:crosses val="autoZero"/>
        <c:auto val="1"/>
        <c:lblAlgn val="ctr"/>
        <c:lblOffset val="100"/>
      </c:catAx>
      <c:valAx>
        <c:axId val="71074560"/>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1056384"/>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sz="1600" dirty="0" smtClean="0">
                <a:latin typeface="Times New Roman" panose="02020603050405020304" pitchFamily="18" charset="0"/>
                <a:cs typeface="Times New Roman" panose="02020603050405020304" pitchFamily="18" charset="0"/>
              </a:rPr>
              <a:t>Количество зарегистрированных</a:t>
            </a:r>
          </a:p>
          <a:p>
            <a:pPr>
              <a:defRPr sz="1862" b="0" i="0" u="none" strike="noStrike" kern="1200" spc="0" baseline="0">
                <a:solidFill>
                  <a:schemeClr val="tx1">
                    <a:lumMod val="65000"/>
                    <a:lumOff val="35000"/>
                  </a:schemeClr>
                </a:solidFill>
                <a:latin typeface="+mn-lt"/>
                <a:ea typeface="+mn-ea"/>
                <a:cs typeface="+mn-cs"/>
              </a:defRPr>
            </a:pPr>
            <a:r>
              <a:rPr lang="ru-RU" sz="1600" dirty="0" smtClean="0">
                <a:latin typeface="Times New Roman" panose="02020603050405020304" pitchFamily="18" charset="0"/>
                <a:cs typeface="Times New Roman" panose="02020603050405020304" pitchFamily="18" charset="0"/>
              </a:rPr>
              <a:t> субъектов МСП</a:t>
            </a:r>
            <a:endParaRPr lang="ru-RU" sz="1600" dirty="0">
              <a:latin typeface="Times New Roman" panose="02020603050405020304" pitchFamily="18" charset="0"/>
              <a:cs typeface="Times New Roman" panose="02020603050405020304" pitchFamily="18" charset="0"/>
            </a:endParaRPr>
          </a:p>
        </c:rich>
      </c:tx>
      <c:layout/>
      <c:spPr>
        <a:noFill/>
        <a:ln>
          <a:noFill/>
        </a:ln>
        <a:effectLst/>
      </c:spPr>
    </c:title>
    <c:plotArea>
      <c:layout/>
      <c:barChart>
        <c:barDir val="col"/>
        <c:grouping val="clustered"/>
        <c:ser>
          <c:idx val="0"/>
          <c:order val="0"/>
          <c:tx>
            <c:strRef>
              <c:f>Лист1!$B$1</c:f>
              <c:strCache>
                <c:ptCount val="1"/>
                <c:pt idx="0">
                  <c:v>2015 г.</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c:v>
                </c:pt>
              </c:strCache>
            </c:strRef>
          </c:cat>
          <c:val>
            <c:numRef>
              <c:f>Лист1!$B$2</c:f>
              <c:numCache>
                <c:formatCode>General</c:formatCode>
                <c:ptCount val="1"/>
                <c:pt idx="0">
                  <c:v>2781</c:v>
                </c:pt>
              </c:numCache>
            </c:numRef>
          </c:val>
        </c:ser>
        <c:ser>
          <c:idx val="1"/>
          <c:order val="1"/>
          <c:tx>
            <c:strRef>
              <c:f>Лист1!$C$1</c:f>
              <c:strCache>
                <c:ptCount val="1"/>
                <c:pt idx="0">
                  <c:v>2016 г.</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c:v>
                </c:pt>
              </c:strCache>
            </c:strRef>
          </c:cat>
          <c:val>
            <c:numRef>
              <c:f>Лист1!$C$2</c:f>
              <c:numCache>
                <c:formatCode>General</c:formatCode>
                <c:ptCount val="1"/>
                <c:pt idx="0">
                  <c:v>3032</c:v>
                </c:pt>
              </c:numCache>
            </c:numRef>
          </c:val>
        </c:ser>
        <c:ser>
          <c:idx val="2"/>
          <c:order val="2"/>
          <c:tx>
            <c:strRef>
              <c:f>Лист1!$D$1</c:f>
              <c:strCache>
                <c:ptCount val="1"/>
                <c:pt idx="0">
                  <c:v>2017 г.</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Количество</c:v>
                </c:pt>
              </c:strCache>
            </c:strRef>
          </c:cat>
          <c:val>
            <c:numRef>
              <c:f>Лист1!$D$2</c:f>
              <c:numCache>
                <c:formatCode>General</c:formatCode>
                <c:ptCount val="1"/>
                <c:pt idx="0">
                  <c:v>3100</c:v>
                </c:pt>
              </c:numCache>
            </c:numRef>
          </c:val>
        </c:ser>
        <c:dLbls>
          <c:showVal val="1"/>
        </c:dLbls>
        <c:gapWidth val="219"/>
        <c:overlap val="-27"/>
        <c:axId val="71117440"/>
        <c:axId val="71135232"/>
      </c:barChart>
      <c:catAx>
        <c:axId val="7111744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1135232"/>
        <c:crosses val="autoZero"/>
        <c:auto val="1"/>
        <c:lblAlgn val="ctr"/>
        <c:lblOffset val="100"/>
      </c:catAx>
      <c:valAx>
        <c:axId val="7113523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1117440"/>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chart>
  <c:spPr>
    <a:noFill/>
    <a:ln>
      <a:noFill/>
    </a:ln>
    <a:effectLst/>
  </c:spPr>
  <c:txPr>
    <a:bodyPr/>
    <a:lstStyle/>
    <a:p>
      <a:pPr>
        <a:defRPr/>
      </a:pPr>
      <a:endParaRPr lang="ru-RU"/>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85466" cy="503030"/>
          </a:xfrm>
          <a:prstGeom prst="rect">
            <a:avLst/>
          </a:prstGeom>
        </p:spPr>
        <p:txBody>
          <a:bodyPr vert="horz" lIns="93087" tIns="46544" rIns="93087" bIns="46544" rtlCol="0"/>
          <a:lstStyle>
            <a:lvl1pPr algn="l" defTabSz="790232">
              <a:defRPr sz="1200"/>
            </a:lvl1pPr>
          </a:lstStyle>
          <a:p>
            <a:pPr>
              <a:defRPr/>
            </a:pPr>
            <a:endParaRPr lang="ru-RU"/>
          </a:p>
        </p:txBody>
      </p:sp>
      <p:sp>
        <p:nvSpPr>
          <p:cNvPr id="3" name="Дата 2"/>
          <p:cNvSpPr>
            <a:spLocks noGrp="1"/>
          </p:cNvSpPr>
          <p:nvPr>
            <p:ph type="dt" idx="1"/>
          </p:nvPr>
        </p:nvSpPr>
        <p:spPr>
          <a:xfrm>
            <a:off x="3901074" y="0"/>
            <a:ext cx="2985465" cy="503030"/>
          </a:xfrm>
          <a:prstGeom prst="rect">
            <a:avLst/>
          </a:prstGeom>
        </p:spPr>
        <p:txBody>
          <a:bodyPr vert="horz" lIns="93087" tIns="46544" rIns="93087" bIns="46544" rtlCol="0"/>
          <a:lstStyle>
            <a:lvl1pPr algn="r" defTabSz="790232">
              <a:defRPr sz="1200"/>
            </a:lvl1pPr>
          </a:lstStyle>
          <a:p>
            <a:pPr>
              <a:defRPr/>
            </a:pPr>
            <a:fld id="{FCDA990D-5DC5-4ED7-9906-2C3C17BB5D76}" type="datetimeFigureOut">
              <a:rPr lang="ru-RU"/>
              <a:pPr>
                <a:defRPr/>
              </a:pPr>
              <a:t>05.02.2018</a:t>
            </a:fld>
            <a:endParaRPr lang="ru-RU"/>
          </a:p>
        </p:txBody>
      </p:sp>
      <p:sp>
        <p:nvSpPr>
          <p:cNvPr id="4" name="Образ слайда 3"/>
          <p:cNvSpPr>
            <a:spLocks noGrp="1" noRot="1" noChangeAspect="1"/>
          </p:cNvSpPr>
          <p:nvPr>
            <p:ph type="sldImg" idx="2"/>
          </p:nvPr>
        </p:nvSpPr>
        <p:spPr>
          <a:xfrm>
            <a:off x="1003300" y="1252538"/>
            <a:ext cx="4881563" cy="3381375"/>
          </a:xfrm>
          <a:prstGeom prst="rect">
            <a:avLst/>
          </a:prstGeom>
          <a:noFill/>
          <a:ln w="12700">
            <a:solidFill>
              <a:prstClr val="black"/>
            </a:solidFill>
          </a:ln>
        </p:spPr>
        <p:txBody>
          <a:bodyPr vert="horz" lIns="93087" tIns="46544" rIns="93087" bIns="46544" rtlCol="0" anchor="ctr"/>
          <a:lstStyle/>
          <a:p>
            <a:pPr lvl="0"/>
            <a:endParaRPr lang="ru-RU" noProof="0"/>
          </a:p>
        </p:txBody>
      </p:sp>
      <p:sp>
        <p:nvSpPr>
          <p:cNvPr id="5" name="Заметки 4"/>
          <p:cNvSpPr>
            <a:spLocks noGrp="1"/>
          </p:cNvSpPr>
          <p:nvPr>
            <p:ph type="body" sz="quarter" idx="3"/>
          </p:nvPr>
        </p:nvSpPr>
        <p:spPr>
          <a:xfrm>
            <a:off x="688332" y="4822320"/>
            <a:ext cx="5511505" cy="3945240"/>
          </a:xfrm>
          <a:prstGeom prst="rect">
            <a:avLst/>
          </a:prstGeom>
        </p:spPr>
        <p:txBody>
          <a:bodyPr vert="horz" lIns="93087" tIns="46544" rIns="93087" bIns="46544"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1" y="9517271"/>
            <a:ext cx="2985466" cy="503030"/>
          </a:xfrm>
          <a:prstGeom prst="rect">
            <a:avLst/>
          </a:prstGeom>
        </p:spPr>
        <p:txBody>
          <a:bodyPr vert="horz" lIns="93087" tIns="46544" rIns="93087" bIns="46544" rtlCol="0" anchor="b"/>
          <a:lstStyle>
            <a:lvl1pPr algn="l" defTabSz="790232">
              <a:defRPr sz="1200"/>
            </a:lvl1pPr>
          </a:lstStyle>
          <a:p>
            <a:pPr>
              <a:defRPr/>
            </a:pPr>
            <a:endParaRPr lang="ru-RU"/>
          </a:p>
        </p:txBody>
      </p:sp>
      <p:sp>
        <p:nvSpPr>
          <p:cNvPr id="7" name="Номер слайда 6"/>
          <p:cNvSpPr>
            <a:spLocks noGrp="1"/>
          </p:cNvSpPr>
          <p:nvPr>
            <p:ph type="sldNum" sz="quarter" idx="5"/>
          </p:nvPr>
        </p:nvSpPr>
        <p:spPr>
          <a:xfrm>
            <a:off x="3901074" y="9517271"/>
            <a:ext cx="2985465" cy="503030"/>
          </a:xfrm>
          <a:prstGeom prst="rect">
            <a:avLst/>
          </a:prstGeom>
        </p:spPr>
        <p:txBody>
          <a:bodyPr vert="horz" lIns="93087" tIns="46544" rIns="93087" bIns="46544" rtlCol="0" anchor="b"/>
          <a:lstStyle>
            <a:lvl1pPr algn="r" defTabSz="790232">
              <a:defRPr sz="1200"/>
            </a:lvl1pPr>
          </a:lstStyle>
          <a:p>
            <a:pPr>
              <a:defRPr/>
            </a:pPr>
            <a:fld id="{083AD488-C23B-41F5-B224-B02709A3CD7B}" type="slidenum">
              <a:rPr lang="ru-RU"/>
              <a:pPr>
                <a:defRPr/>
              </a:pPr>
              <a:t>‹#›</a:t>
            </a:fld>
            <a:endParaRPr lang="ru-RU"/>
          </a:p>
        </p:txBody>
      </p:sp>
    </p:spTree>
    <p:extLst>
      <p:ext uri="{BB962C8B-B14F-4D97-AF65-F5344CB8AC3E}">
        <p14:creationId xmlns="" xmlns:p14="http://schemas.microsoft.com/office/powerpoint/2010/main" val="2375517734"/>
      </p:ext>
    </p:extLst>
  </p:cSld>
  <p:clrMap bg1="lt1" tx1="dk1" bg2="lt2" tx2="dk2" accent1="accent1" accent2="accent2" accent3="accent3" accent4="accent4" accent5="accent5" accent6="accent6" hlink="hlink" folHlink="folHlink"/>
  <p:notesStyle>
    <a:lvl1pPr algn="l" defTabSz="733425" rtl="0" eaLnBrk="0" fontAlgn="base" hangingPunct="0">
      <a:spcBef>
        <a:spcPct val="30000"/>
      </a:spcBef>
      <a:spcAft>
        <a:spcPct val="0"/>
      </a:spcAft>
      <a:defRPr sz="900" kern="1200">
        <a:solidFill>
          <a:schemeClr val="tx1"/>
        </a:solidFill>
        <a:latin typeface="+mn-lt"/>
        <a:ea typeface="+mn-ea"/>
        <a:cs typeface="+mn-cs"/>
      </a:defRPr>
    </a:lvl1pPr>
    <a:lvl2pPr marL="366713" algn="l" defTabSz="733425" rtl="0" eaLnBrk="0" fontAlgn="base" hangingPunct="0">
      <a:spcBef>
        <a:spcPct val="30000"/>
      </a:spcBef>
      <a:spcAft>
        <a:spcPct val="0"/>
      </a:spcAft>
      <a:defRPr sz="900" kern="1200">
        <a:solidFill>
          <a:schemeClr val="tx1"/>
        </a:solidFill>
        <a:latin typeface="+mn-lt"/>
        <a:ea typeface="+mn-ea"/>
        <a:cs typeface="+mn-cs"/>
      </a:defRPr>
    </a:lvl2pPr>
    <a:lvl3pPr marL="733425" algn="l" defTabSz="733425" rtl="0" eaLnBrk="0" fontAlgn="base" hangingPunct="0">
      <a:spcBef>
        <a:spcPct val="30000"/>
      </a:spcBef>
      <a:spcAft>
        <a:spcPct val="0"/>
      </a:spcAft>
      <a:defRPr sz="900" kern="1200">
        <a:solidFill>
          <a:schemeClr val="tx1"/>
        </a:solidFill>
        <a:latin typeface="+mn-lt"/>
        <a:ea typeface="+mn-ea"/>
        <a:cs typeface="+mn-cs"/>
      </a:defRPr>
    </a:lvl3pPr>
    <a:lvl4pPr marL="1100138" algn="l" defTabSz="733425" rtl="0" eaLnBrk="0" fontAlgn="base" hangingPunct="0">
      <a:spcBef>
        <a:spcPct val="30000"/>
      </a:spcBef>
      <a:spcAft>
        <a:spcPct val="0"/>
      </a:spcAft>
      <a:defRPr sz="900" kern="1200">
        <a:solidFill>
          <a:schemeClr val="tx1"/>
        </a:solidFill>
        <a:latin typeface="+mn-lt"/>
        <a:ea typeface="+mn-ea"/>
        <a:cs typeface="+mn-cs"/>
      </a:defRPr>
    </a:lvl4pPr>
    <a:lvl5pPr marL="1466850" algn="l" defTabSz="733425" rtl="0" eaLnBrk="0" fontAlgn="base" hangingPunct="0">
      <a:spcBef>
        <a:spcPct val="30000"/>
      </a:spcBef>
      <a:spcAft>
        <a:spcPct val="0"/>
      </a:spcAft>
      <a:defRPr sz="900" kern="1200">
        <a:solidFill>
          <a:schemeClr val="tx1"/>
        </a:solidFill>
        <a:latin typeface="+mn-lt"/>
        <a:ea typeface="+mn-ea"/>
        <a:cs typeface="+mn-cs"/>
      </a:defRPr>
    </a:lvl5pPr>
    <a:lvl6pPr marL="1835201" algn="l" defTabSz="734080" rtl="0" eaLnBrk="1" latinLnBrk="0" hangingPunct="1">
      <a:defRPr sz="963" kern="1200">
        <a:solidFill>
          <a:schemeClr val="tx1"/>
        </a:solidFill>
        <a:latin typeface="+mn-lt"/>
        <a:ea typeface="+mn-ea"/>
        <a:cs typeface="+mn-cs"/>
      </a:defRPr>
    </a:lvl6pPr>
    <a:lvl7pPr marL="2202241" algn="l" defTabSz="734080" rtl="0" eaLnBrk="1" latinLnBrk="0" hangingPunct="1">
      <a:defRPr sz="963" kern="1200">
        <a:solidFill>
          <a:schemeClr val="tx1"/>
        </a:solidFill>
        <a:latin typeface="+mn-lt"/>
        <a:ea typeface="+mn-ea"/>
        <a:cs typeface="+mn-cs"/>
      </a:defRPr>
    </a:lvl7pPr>
    <a:lvl8pPr marL="2569281" algn="l" defTabSz="734080" rtl="0" eaLnBrk="1" latinLnBrk="0" hangingPunct="1">
      <a:defRPr sz="963" kern="1200">
        <a:solidFill>
          <a:schemeClr val="tx1"/>
        </a:solidFill>
        <a:latin typeface="+mn-lt"/>
        <a:ea typeface="+mn-ea"/>
        <a:cs typeface="+mn-cs"/>
      </a:defRPr>
    </a:lvl8pPr>
    <a:lvl9pPr marL="2936321" algn="l" defTabSz="734080" rtl="0" eaLnBrk="1" latinLnBrk="0" hangingPunct="1">
      <a:defRPr sz="96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083AD488-C23B-41F5-B224-B02709A3CD7B}" type="slidenum">
              <a:rPr lang="ru-RU" smtClean="0"/>
              <a:pPr>
                <a:defRPr/>
              </a:pPr>
              <a:t>29</a:t>
            </a:fld>
            <a:endParaRPr lang="ru-RU"/>
          </a:p>
        </p:txBody>
      </p:sp>
    </p:spTree>
    <p:extLst>
      <p:ext uri="{BB962C8B-B14F-4D97-AF65-F5344CB8AC3E}">
        <p14:creationId xmlns="" xmlns:p14="http://schemas.microsoft.com/office/powerpoint/2010/main" val="148684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17D1F58D-7D3C-4999-B06F-5C68E69F2F86}" type="datetimeFigureOut">
              <a:rPr lang="ru-RU"/>
              <a:pPr>
                <a:defRPr/>
              </a:pPr>
              <a:t>05.02.2018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1914F581-D4B9-4DF8-A193-951FB933F00B}" type="slidenum">
              <a:rPr lang="ru-RU"/>
              <a:pPr>
                <a:defRPr/>
              </a:pPr>
              <a:t>‹#›</a:t>
            </a:fld>
            <a:endParaRPr lang="ru-RU"/>
          </a:p>
        </p:txBody>
      </p:sp>
    </p:spTree>
    <p:extLst>
      <p:ext uri="{BB962C8B-B14F-4D97-AF65-F5344CB8AC3E}">
        <p14:creationId xmlns="" xmlns:p14="http://schemas.microsoft.com/office/powerpoint/2010/main" val="4178540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9FAD8815-E5CC-4625-8D71-78BB49A93CCB}" type="datetimeFigureOut">
              <a:rPr lang="ru-RU"/>
              <a:pPr>
                <a:defRPr/>
              </a:pPr>
              <a:t>05.02.2018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003D1C46-B069-4F5F-8725-A797794C82E9}" type="slidenum">
              <a:rPr lang="ru-RU"/>
              <a:pPr>
                <a:defRPr/>
              </a:pPr>
              <a:t>‹#›</a:t>
            </a:fld>
            <a:endParaRPr lang="ru-RU"/>
          </a:p>
        </p:txBody>
      </p:sp>
    </p:spTree>
    <p:extLst>
      <p:ext uri="{BB962C8B-B14F-4D97-AF65-F5344CB8AC3E}">
        <p14:creationId xmlns="" xmlns:p14="http://schemas.microsoft.com/office/powerpoint/2010/main" val="1348778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3263923D-2B31-4567-B7C1-48CF1AA79727}" type="datetimeFigureOut">
              <a:rPr lang="ru-RU"/>
              <a:pPr>
                <a:defRPr/>
              </a:pPr>
              <a:t>05.02.2018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2EE26DE4-6D2A-4E95-B2FD-245E3A7A3E30}" type="slidenum">
              <a:rPr lang="ru-RU"/>
              <a:pPr>
                <a:defRPr/>
              </a:pPr>
              <a:t>‹#›</a:t>
            </a:fld>
            <a:endParaRPr lang="ru-RU"/>
          </a:p>
        </p:txBody>
      </p:sp>
    </p:spTree>
    <p:extLst>
      <p:ext uri="{BB962C8B-B14F-4D97-AF65-F5344CB8AC3E}">
        <p14:creationId xmlns="" xmlns:p14="http://schemas.microsoft.com/office/powerpoint/2010/main" val="2753887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42640530-273F-4D5E-9431-65FEEAAC6FBF}" type="datetimeFigureOut">
              <a:rPr lang="ru-RU"/>
              <a:pPr>
                <a:defRPr/>
              </a:pPr>
              <a:t>05.02.2018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1E05D59F-5308-49FC-98C2-9CBEAFC0551D}" type="slidenum">
              <a:rPr lang="ru-RU"/>
              <a:pPr>
                <a:defRPr/>
              </a:pPr>
              <a:t>‹#›</a:t>
            </a:fld>
            <a:endParaRPr lang="ru-RU"/>
          </a:p>
        </p:txBody>
      </p:sp>
    </p:spTree>
    <p:extLst>
      <p:ext uri="{BB962C8B-B14F-4D97-AF65-F5344CB8AC3E}">
        <p14:creationId xmlns="" xmlns:p14="http://schemas.microsoft.com/office/powerpoint/2010/main" val="356795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FF4026F3-CB7C-4CA8-8DE9-379AEE3932F4}" type="datetimeFigureOut">
              <a:rPr lang="ru-RU"/>
              <a:pPr>
                <a:defRPr/>
              </a:pPr>
              <a:t>05.02.2018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925CC85-63A3-4E78-9C9B-E75213DBFFB8}" type="slidenum">
              <a:rPr lang="ru-RU"/>
              <a:pPr>
                <a:defRPr/>
              </a:pPr>
              <a:t>‹#›</a:t>
            </a:fld>
            <a:endParaRPr lang="ru-RU"/>
          </a:p>
        </p:txBody>
      </p:sp>
    </p:spTree>
    <p:extLst>
      <p:ext uri="{BB962C8B-B14F-4D97-AF65-F5344CB8AC3E}">
        <p14:creationId xmlns="" xmlns:p14="http://schemas.microsoft.com/office/powerpoint/2010/main" val="417995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394D6B34-F0FC-430E-AE4E-1AAE019CDC51}" type="datetimeFigureOut">
              <a:rPr lang="ru-RU"/>
              <a:pPr>
                <a:defRPr/>
              </a:pPr>
              <a:t>05.02.2018</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0775FB22-C52C-495E-BACA-4019475B9C3A}" type="slidenum">
              <a:rPr lang="ru-RU"/>
              <a:pPr>
                <a:defRPr/>
              </a:pPr>
              <a:t>‹#›</a:t>
            </a:fld>
            <a:endParaRPr lang="ru-RU"/>
          </a:p>
        </p:txBody>
      </p:sp>
    </p:spTree>
    <p:extLst>
      <p:ext uri="{BB962C8B-B14F-4D97-AF65-F5344CB8AC3E}">
        <p14:creationId xmlns="" xmlns:p14="http://schemas.microsoft.com/office/powerpoint/2010/main" val="2254869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2329" y="2505075"/>
            <a:ext cx="419070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14913" y="2505075"/>
            <a:ext cx="4211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EC60E849-2E48-48DC-AA07-E4BA21E8BE42}" type="datetimeFigureOut">
              <a:rPr lang="ru-RU"/>
              <a:pPr>
                <a:defRPr/>
              </a:pPr>
              <a:t>05.02.2018</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C0E01765-ABC8-4D09-82B6-A50C50D5512C}" type="slidenum">
              <a:rPr lang="ru-RU"/>
              <a:pPr>
                <a:defRPr/>
              </a:pPr>
              <a:t>‹#›</a:t>
            </a:fld>
            <a:endParaRPr lang="ru-RU"/>
          </a:p>
        </p:txBody>
      </p:sp>
    </p:spTree>
    <p:extLst>
      <p:ext uri="{BB962C8B-B14F-4D97-AF65-F5344CB8AC3E}">
        <p14:creationId xmlns="" xmlns:p14="http://schemas.microsoft.com/office/powerpoint/2010/main" val="227337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87CE19F6-00A9-48A7-9BF8-D6F72BF097E7}" type="datetimeFigureOut">
              <a:rPr lang="ru-RU"/>
              <a:pPr>
                <a:defRPr/>
              </a:pPr>
              <a:t>05.02.2018</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3B23C4F8-C92C-471D-A210-1690E9014CE5}" type="slidenum">
              <a:rPr lang="ru-RU"/>
              <a:pPr>
                <a:defRPr/>
              </a:pPr>
              <a:t>‹#›</a:t>
            </a:fld>
            <a:endParaRPr lang="ru-RU"/>
          </a:p>
        </p:txBody>
      </p:sp>
    </p:spTree>
    <p:extLst>
      <p:ext uri="{BB962C8B-B14F-4D97-AF65-F5344CB8AC3E}">
        <p14:creationId xmlns="" xmlns:p14="http://schemas.microsoft.com/office/powerpoint/2010/main" val="145561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E07C97-86E9-4826-AF9C-65192FC5E25B}" type="datetimeFigureOut">
              <a:rPr lang="ru-RU"/>
              <a:pPr>
                <a:defRPr/>
              </a:pPr>
              <a:t>05.02.2018</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348249BF-A65D-4AC1-980A-735E5D894808}" type="slidenum">
              <a:rPr lang="ru-RU"/>
              <a:pPr>
                <a:defRPr/>
              </a:pPr>
              <a:t>‹#›</a:t>
            </a:fld>
            <a:endParaRPr lang="ru-RU"/>
          </a:p>
        </p:txBody>
      </p:sp>
    </p:spTree>
    <p:extLst>
      <p:ext uri="{BB962C8B-B14F-4D97-AF65-F5344CB8AC3E}">
        <p14:creationId xmlns="" xmlns:p14="http://schemas.microsoft.com/office/powerpoint/2010/main" val="6662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50B1E606-9C04-4621-B6F4-2A9629908B90}" type="datetimeFigureOut">
              <a:rPr lang="ru-RU"/>
              <a:pPr>
                <a:defRPr/>
              </a:pPr>
              <a:t>05.02.2018</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AD606836-3435-4760-952B-8448AED0A6C0}" type="slidenum">
              <a:rPr lang="ru-RU"/>
              <a:pPr>
                <a:defRPr/>
              </a:pPr>
              <a:t>‹#›</a:t>
            </a:fld>
            <a:endParaRPr lang="ru-RU"/>
          </a:p>
        </p:txBody>
      </p:sp>
    </p:spTree>
    <p:extLst>
      <p:ext uri="{BB962C8B-B14F-4D97-AF65-F5344CB8AC3E}">
        <p14:creationId xmlns="" xmlns:p14="http://schemas.microsoft.com/office/powerpoint/2010/main" val="425886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211340" y="987427"/>
            <a:ext cx="5014913"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8865671C-14E5-4ADC-88AE-03B93BCF8D86}" type="datetimeFigureOut">
              <a:rPr lang="ru-RU"/>
              <a:pPr>
                <a:defRPr/>
              </a:pPr>
              <a:t>05.02.2018</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AE7F778F-68B8-4D79-8601-E5A152E0A4BD}" type="slidenum">
              <a:rPr lang="ru-RU"/>
              <a:pPr>
                <a:defRPr/>
              </a:pPr>
              <a:t>‹#›</a:t>
            </a:fld>
            <a:endParaRPr lang="ru-RU"/>
          </a:p>
        </p:txBody>
      </p:sp>
    </p:spTree>
    <p:extLst>
      <p:ext uri="{BB962C8B-B14F-4D97-AF65-F5344CB8AC3E}">
        <p14:creationId xmlns="" xmlns:p14="http://schemas.microsoft.com/office/powerpoint/2010/main" val="208934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1038" y="365125"/>
            <a:ext cx="8543925"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81038" y="1825625"/>
            <a:ext cx="8543925" cy="435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defTabSz="776137">
              <a:defRPr sz="1200">
                <a:solidFill>
                  <a:schemeClr val="tx1">
                    <a:tint val="75000"/>
                  </a:schemeClr>
                </a:solidFill>
              </a:defRPr>
            </a:lvl1pPr>
          </a:lstStyle>
          <a:p>
            <a:pPr>
              <a:defRPr/>
            </a:pPr>
            <a:fld id="{7F64973D-EF0C-4620-9ACC-E50E3AA691B8}" type="datetimeFigureOut">
              <a:rPr lang="ru-RU"/>
              <a:pPr>
                <a:defRPr/>
              </a:pPr>
              <a:t>05.02.2018</a:t>
            </a:fld>
            <a:endParaRPr lang="ru-RU"/>
          </a:p>
        </p:txBody>
      </p:sp>
      <p:sp>
        <p:nvSpPr>
          <p:cNvPr id="5" name="Footer Placeholder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defTabSz="776137">
              <a:defRPr sz="12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defTabSz="776137">
              <a:defRPr sz="1200">
                <a:solidFill>
                  <a:schemeClr val="tx1">
                    <a:tint val="75000"/>
                  </a:schemeClr>
                </a:solidFill>
              </a:defRPr>
            </a:lvl1pPr>
          </a:lstStyle>
          <a:p>
            <a:pPr>
              <a:defRPr/>
            </a:pPr>
            <a:fld id="{5E08ED17-C9F9-4EEF-972C-A5893E6C3D2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jpeg"/><Relationship Id="rId7"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3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jpeg"/></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jpeg"/></Relationships>
</file>

<file path=ppt/slides/_rels/slide4.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40.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1.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8.jpeg"/><Relationship Id="rId7" Type="http://schemas.openxmlformats.org/officeDocument/2006/relationships/image" Target="../media/image141.jpe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140.jpeg"/><Relationship Id="rId4" Type="http://schemas.openxmlformats.org/officeDocument/2006/relationships/image" Target="../media/image139.jpeg"/></Relationships>
</file>

<file path=ppt/slides/_rels/slide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8.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15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4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4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chart" Target="../charts/chart10.xml"/><Relationship Id="rId5" Type="http://schemas.openxmlformats.org/officeDocument/2006/relationships/image" Target="../media/image165.jpeg"/><Relationship Id="rId4" Type="http://schemas.openxmlformats.org/officeDocument/2006/relationships/image" Target="../media/image164.jpeg"/></Relationships>
</file>

<file path=ppt/slides/_rels/slide4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8.jpeg"/><Relationship Id="rId4" Type="http://schemas.openxmlformats.org/officeDocument/2006/relationships/image" Target="../media/image167.png"/></Relationships>
</file>

<file path=ppt/slides/_rels/slide4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4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5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5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5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91.jpeg"/><Relationship Id="rId4" Type="http://schemas.openxmlformats.org/officeDocument/2006/relationships/image" Target="../media/image190.jpeg"/></Relationships>
</file>

<file path=ppt/slides/_rels/slide5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193.png"/></Relationships>
</file>

<file path=ppt/slides/_rels/slide5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Группа 6"/>
          <p:cNvGrpSpPr>
            <a:grpSpLocks/>
          </p:cNvGrpSpPr>
          <p:nvPr/>
        </p:nvGrpSpPr>
        <p:grpSpPr bwMode="auto">
          <a:xfrm rot="5400000">
            <a:off x="4499768" y="-4499768"/>
            <a:ext cx="906463" cy="9906000"/>
            <a:chOff x="4933014" y="-35"/>
            <a:chExt cx="1066800" cy="11953876"/>
          </a:xfrm>
        </p:grpSpPr>
        <p:pic>
          <p:nvPicPr>
            <p:cNvPr id="307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1316038"/>
            <a:ext cx="9906000" cy="2246312"/>
          </a:xfrm>
          <a:prstGeom prst="rect">
            <a:avLst/>
          </a:prstGeom>
          <a:noFill/>
        </p:spPr>
        <p:txBody>
          <a:bodyPr>
            <a:spAutoFit/>
          </a:bodyPr>
          <a:lstStyle/>
          <a:p>
            <a:pPr algn="ctr">
              <a:defRPr/>
            </a:pPr>
            <a:r>
              <a:rPr lang="ru-RU" sz="3500" b="1" dirty="0">
                <a:ln w="0"/>
                <a:solidFill>
                  <a:srgbClr val="FF0000"/>
                </a:solidFill>
                <a:effectLst>
                  <a:outerShdw blurRad="38100" dist="19050" dir="2700000" algn="tl" rotWithShape="0">
                    <a:schemeClr val="dk1">
                      <a:alpha val="40000"/>
                    </a:schemeClr>
                  </a:outerShdw>
                </a:effectLst>
                <a:latin typeface="Museo Cyrillic" panose="02000000000000000000" pitchFamily="50" charset="-52"/>
                <a:cs typeface="Times New Roman" panose="02020603050405020304" pitchFamily="18" charset="0"/>
              </a:rPr>
              <a:t>Отчет об итогах деятельности </a:t>
            </a:r>
          </a:p>
          <a:p>
            <a:pPr algn="ctr">
              <a:defRPr/>
            </a:pPr>
            <a:r>
              <a:rPr lang="ru-RU" sz="3500" b="1" dirty="0">
                <a:ln w="0"/>
                <a:solidFill>
                  <a:srgbClr val="FF0000"/>
                </a:solidFill>
                <a:effectLst>
                  <a:outerShdw blurRad="38100" dist="19050" dir="2700000" algn="tl" rotWithShape="0">
                    <a:schemeClr val="dk1">
                      <a:alpha val="40000"/>
                    </a:schemeClr>
                  </a:outerShdw>
                </a:effectLst>
                <a:latin typeface="Museo Cyrillic" panose="02000000000000000000" pitchFamily="50" charset="-52"/>
                <a:cs typeface="Times New Roman" panose="02020603050405020304" pitchFamily="18" charset="0"/>
              </a:rPr>
              <a:t>администрации городского округа </a:t>
            </a:r>
          </a:p>
          <a:p>
            <a:pPr algn="ctr">
              <a:defRPr/>
            </a:pPr>
            <a:r>
              <a:rPr lang="ru-RU" sz="3500" b="1" dirty="0">
                <a:ln w="0"/>
                <a:solidFill>
                  <a:srgbClr val="FF0000"/>
                </a:solidFill>
                <a:effectLst>
                  <a:outerShdw blurRad="38100" dist="19050" dir="2700000" algn="tl" rotWithShape="0">
                    <a:schemeClr val="dk1">
                      <a:alpha val="40000"/>
                    </a:schemeClr>
                  </a:outerShdw>
                </a:effectLst>
                <a:latin typeface="Museo Cyrillic" panose="02000000000000000000" pitchFamily="50" charset="-52"/>
                <a:cs typeface="Times New Roman" panose="02020603050405020304" pitchFamily="18" charset="0"/>
              </a:rPr>
              <a:t>«город Дербент» </a:t>
            </a:r>
          </a:p>
          <a:p>
            <a:pPr algn="ctr">
              <a:defRPr/>
            </a:pPr>
            <a:r>
              <a:rPr lang="ru-RU" sz="3500" b="1" dirty="0">
                <a:ln w="0"/>
                <a:solidFill>
                  <a:srgbClr val="FF0000"/>
                </a:solidFill>
                <a:effectLst>
                  <a:outerShdw blurRad="38100" dist="19050" dir="2700000" algn="tl" rotWithShape="0">
                    <a:schemeClr val="dk1">
                      <a:alpha val="40000"/>
                    </a:schemeClr>
                  </a:outerShdw>
                </a:effectLst>
                <a:latin typeface="Museo Cyrillic" panose="02000000000000000000" pitchFamily="50" charset="-52"/>
                <a:cs typeface="Times New Roman" panose="02020603050405020304" pitchFamily="18" charset="0"/>
              </a:rPr>
              <a:t>по итогам </a:t>
            </a:r>
            <a:r>
              <a:rPr lang="ru-RU" sz="3500" b="1" dirty="0" smtClean="0">
                <a:ln w="0"/>
                <a:solidFill>
                  <a:srgbClr val="FF0000"/>
                </a:solidFill>
                <a:effectLst>
                  <a:outerShdw blurRad="38100" dist="19050" dir="2700000" algn="tl" rotWithShape="0">
                    <a:schemeClr val="dk1">
                      <a:alpha val="40000"/>
                    </a:schemeClr>
                  </a:outerShdw>
                </a:effectLst>
                <a:latin typeface="Museo Cyrillic" panose="02000000000000000000" pitchFamily="50" charset="-52"/>
                <a:cs typeface="Times New Roman" panose="02020603050405020304" pitchFamily="18" charset="0"/>
              </a:rPr>
              <a:t>2017 </a:t>
            </a:r>
            <a:r>
              <a:rPr lang="ru-RU" sz="3500" b="1" dirty="0">
                <a:ln w="0"/>
                <a:solidFill>
                  <a:srgbClr val="FF0000"/>
                </a:solidFill>
                <a:effectLst>
                  <a:outerShdw blurRad="38100" dist="19050" dir="2700000" algn="tl" rotWithShape="0">
                    <a:schemeClr val="dk1">
                      <a:alpha val="40000"/>
                    </a:schemeClr>
                  </a:outerShdw>
                </a:effectLst>
                <a:latin typeface="Museo Cyrillic" panose="02000000000000000000" pitchFamily="50" charset="-52"/>
                <a:cs typeface="Times New Roman" panose="02020603050405020304" pitchFamily="18" charset="0"/>
              </a:rPr>
              <a:t>года</a:t>
            </a:r>
          </a:p>
        </p:txBody>
      </p:sp>
      <p:pic>
        <p:nvPicPr>
          <p:cNvPr id="307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38213" y="3970338"/>
            <a:ext cx="2492375" cy="2805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Рисунок 10"/>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108575" y="4217988"/>
            <a:ext cx="4365625" cy="231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6"/>
          <p:cNvGrpSpPr>
            <a:grpSpLocks/>
          </p:cNvGrpSpPr>
          <p:nvPr/>
        </p:nvGrpSpPr>
        <p:grpSpPr bwMode="auto">
          <a:xfrm rot="5400000">
            <a:off x="4499768" y="-4499768"/>
            <a:ext cx="906463" cy="9906000"/>
            <a:chOff x="4933014" y="-35"/>
            <a:chExt cx="1066800" cy="11953876"/>
          </a:xfrm>
        </p:grpSpPr>
        <p:pic>
          <p:nvPicPr>
            <p:cNvPr id="1126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Прямоугольник 1"/>
          <p:cNvSpPr>
            <a:spLocks noChangeArrowheads="1"/>
          </p:cNvSpPr>
          <p:nvPr/>
        </p:nvSpPr>
        <p:spPr bwMode="auto">
          <a:xfrm>
            <a:off x="0" y="986397"/>
            <a:ext cx="9905999" cy="5478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ru-RU" sz="1400" b="1" dirty="0">
                <a:latin typeface="Times New Roman" panose="02020603050405020304" pitchFamily="18" charset="0"/>
                <a:cs typeface="Times New Roman" panose="02020603050405020304" pitchFamily="18" charset="0"/>
              </a:rPr>
              <a:t>Бюджетные </a:t>
            </a:r>
            <a:r>
              <a:rPr lang="ru-RU" sz="1400" b="1" dirty="0" smtClean="0">
                <a:latin typeface="Times New Roman" panose="02020603050405020304" pitchFamily="18" charset="0"/>
                <a:cs typeface="Times New Roman" panose="02020603050405020304" pitchFamily="18" charset="0"/>
              </a:rPr>
              <a:t>индикаторы</a:t>
            </a:r>
          </a:p>
          <a:p>
            <a:pPr algn="ctr"/>
            <a:endParaRPr lang="ru-RU" sz="14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Общий объем доходов бюджета в 2016 г. – 1 765 485,4 тыс. руб., объем субсидий на выравнивание бюджетной обеспеченности – 110 000,0 тыс. руб., (в том числе субсидии – 110 000,0 тыс. руб.) или 6,23%;</a:t>
            </a:r>
          </a:p>
          <a:p>
            <a:pPr marL="285750" lvl="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Общий объем доходов за </a:t>
            </a:r>
            <a:r>
              <a:rPr lang="ru-RU" sz="1400" dirty="0" smtClean="0">
                <a:latin typeface="Times New Roman" panose="02020603050405020304" pitchFamily="18" charset="0"/>
                <a:cs typeface="Times New Roman" panose="02020603050405020304" pitchFamily="18" charset="0"/>
              </a:rPr>
              <a:t>2017 год </a:t>
            </a:r>
            <a:r>
              <a:rPr lang="ru-RU" sz="1400" dirty="0">
                <a:latin typeface="Times New Roman" panose="02020603050405020304" pitchFamily="18" charset="0"/>
                <a:cs typeface="Times New Roman" panose="02020603050405020304" pitchFamily="18" charset="0"/>
              </a:rPr>
              <a:t>– 1 </a:t>
            </a:r>
            <a:r>
              <a:rPr lang="ru-RU" sz="1400" dirty="0" smtClean="0">
                <a:latin typeface="Times New Roman" panose="02020603050405020304" pitchFamily="18" charset="0"/>
                <a:cs typeface="Times New Roman" panose="02020603050405020304" pitchFamily="18" charset="0"/>
              </a:rPr>
              <a:t>501 518,6 </a:t>
            </a:r>
            <a:r>
              <a:rPr lang="ru-RU" sz="1400" dirty="0">
                <a:latin typeface="Times New Roman" panose="02020603050405020304" pitchFamily="18" charset="0"/>
                <a:cs typeface="Times New Roman" panose="02020603050405020304" pitchFamily="18" charset="0"/>
              </a:rPr>
              <a:t>тыс. рублей, объем субсидий на выравнивание бюджетной обеспеченности – </a:t>
            </a:r>
            <a:r>
              <a:rPr lang="ru-RU" sz="1400" dirty="0" smtClean="0">
                <a:latin typeface="Times New Roman" panose="02020603050405020304" pitchFamily="18" charset="0"/>
                <a:cs typeface="Times New Roman" panose="02020603050405020304" pitchFamily="18" charset="0"/>
              </a:rPr>
              <a:t>143 840 тыс. рублей (90</a:t>
            </a:r>
            <a:r>
              <a:rPr lang="ru-RU" sz="1400" dirty="0">
                <a:latin typeface="Times New Roman" panose="02020603050405020304" pitchFamily="18" charset="0"/>
                <a:cs typeface="Times New Roman" panose="02020603050405020304" pitchFamily="18" charset="0"/>
              </a:rPr>
              <a:t> 000,0 тыс. рублей – субсидии, </a:t>
            </a:r>
            <a:r>
              <a:rPr lang="ru-RU" sz="1400" dirty="0" smtClean="0">
                <a:latin typeface="Times New Roman" panose="02020603050405020304" pitchFamily="18" charset="0"/>
                <a:cs typeface="Times New Roman" panose="02020603050405020304" pitchFamily="18" charset="0"/>
              </a:rPr>
              <a:t>53 840,0 </a:t>
            </a:r>
            <a:r>
              <a:rPr lang="ru-RU" sz="1400" dirty="0">
                <a:latin typeface="Times New Roman" panose="02020603050405020304" pitchFamily="18" charset="0"/>
                <a:cs typeface="Times New Roman" panose="02020603050405020304" pitchFamily="18" charset="0"/>
              </a:rPr>
              <a:t>тыс. рублей – дотации) или </a:t>
            </a:r>
            <a:r>
              <a:rPr lang="ru-RU" sz="1400" dirty="0" smtClean="0">
                <a:latin typeface="Times New Roman" panose="02020603050405020304" pitchFamily="18" charset="0"/>
                <a:cs typeface="Times New Roman" panose="02020603050405020304" pitchFamily="18" charset="0"/>
              </a:rPr>
              <a:t>100% </a:t>
            </a:r>
            <a:r>
              <a:rPr lang="ru-RU" sz="1400" dirty="0">
                <a:latin typeface="Times New Roman" panose="02020603050405020304" pitchFamily="18" charset="0"/>
                <a:cs typeface="Times New Roman" panose="02020603050405020304" pitchFamily="18" charset="0"/>
              </a:rPr>
              <a:t>из запланированных на 2017 г</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Уровень дотационности бюджета города на 2017 год составляет 53 840,0 тыс. рублей или </a:t>
            </a:r>
            <a:r>
              <a:rPr lang="ru-RU" sz="1400" dirty="0" smtClean="0">
                <a:latin typeface="Times New Roman" panose="02020603050405020304" pitchFamily="18" charset="0"/>
                <a:cs typeface="Times New Roman" panose="02020603050405020304" pitchFamily="18" charset="0"/>
              </a:rPr>
              <a:t>7,48% </a:t>
            </a:r>
            <a:r>
              <a:rPr lang="ru-RU" sz="1400" dirty="0">
                <a:latin typeface="Times New Roman" panose="02020603050405020304" pitchFamily="18" charset="0"/>
                <a:cs typeface="Times New Roman" panose="02020603050405020304" pitchFamily="18" charset="0"/>
              </a:rPr>
              <a:t>(соотношение общей суммы налоговых и неналоговых доходов и дотаций);</a:t>
            </a:r>
          </a:p>
          <a:p>
            <a:pPr marL="285750" lvl="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Уровень плановой бюджетной обеспеченности 2017 года на одного жителя составляет </a:t>
            </a:r>
            <a:r>
              <a:rPr lang="ru-RU" sz="1400" dirty="0" smtClean="0">
                <a:latin typeface="Times New Roman" panose="02020603050405020304" pitchFamily="18" charset="0"/>
                <a:cs typeface="Times New Roman" panose="02020603050405020304" pitchFamily="18" charset="0"/>
              </a:rPr>
              <a:t>4 363,0 </a:t>
            </a:r>
            <a:r>
              <a:rPr lang="ru-RU" sz="1400" dirty="0">
                <a:latin typeface="Times New Roman" panose="02020603050405020304" pitchFamily="18" charset="0"/>
                <a:cs typeface="Times New Roman" panose="02020603050405020304" pitchFamily="18" charset="0"/>
              </a:rPr>
              <a:t>рублей;</a:t>
            </a:r>
          </a:p>
          <a:p>
            <a:pPr marL="285750" lvl="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Расходы в расчете на одного жителя </a:t>
            </a:r>
            <a:r>
              <a:rPr lang="ru-RU" sz="1400" dirty="0" smtClean="0">
                <a:latin typeface="Times New Roman" panose="02020603050405020304" pitchFamily="18" charset="0"/>
                <a:cs typeface="Times New Roman" panose="02020603050405020304" pitchFamily="18" charset="0"/>
              </a:rPr>
              <a:t>составили в </a:t>
            </a:r>
            <a:r>
              <a:rPr lang="ru-RU" sz="1400" dirty="0">
                <a:latin typeface="Times New Roman" panose="02020603050405020304" pitchFamily="18" charset="0"/>
                <a:cs typeface="Times New Roman" panose="02020603050405020304" pitchFamily="18" charset="0"/>
              </a:rPr>
              <a:t>2017 </a:t>
            </a:r>
            <a:r>
              <a:rPr lang="ru-RU" sz="1400" dirty="0" smtClean="0">
                <a:latin typeface="Times New Roman" panose="02020603050405020304" pitchFamily="18" charset="0"/>
                <a:cs typeface="Times New Roman" panose="02020603050405020304" pitchFamily="18" charset="0"/>
              </a:rPr>
              <a:t>году 12</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167 </a:t>
            </a:r>
            <a:r>
              <a:rPr lang="ru-RU" sz="1400" dirty="0">
                <a:latin typeface="Times New Roman" panose="02020603050405020304" pitchFamily="18" charset="0"/>
                <a:cs typeface="Times New Roman" panose="02020603050405020304" pitchFamily="18" charset="0"/>
              </a:rPr>
              <a:t>рублей;</a:t>
            </a:r>
          </a:p>
          <a:p>
            <a:pPr marL="285750" lvl="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Содержание работников органов местного самоуправления в расчете на одного жителя составило по итогам 2016 г. 573 руб. 35 коп. (всего расходов на содержание органов местного самоуправления – 70 615,39 тыс. рублей, количество населения на 1.01.2017 года – 123 162 человек). За </a:t>
            </a:r>
            <a:r>
              <a:rPr lang="ru-RU" sz="1400" dirty="0" smtClean="0">
                <a:latin typeface="Times New Roman" panose="02020603050405020304" pitchFamily="18" charset="0"/>
                <a:cs typeface="Times New Roman" panose="02020603050405020304" pitchFamily="18" charset="0"/>
              </a:rPr>
              <a:t>2017 год </a:t>
            </a:r>
            <a:r>
              <a:rPr lang="ru-RU" sz="1400" dirty="0">
                <a:latin typeface="Times New Roman" panose="02020603050405020304" pitchFamily="18" charset="0"/>
                <a:cs typeface="Times New Roman" panose="02020603050405020304" pitchFamily="18" charset="0"/>
              </a:rPr>
              <a:t>- 551 рублей 84 копейки (всего расходов – 68 097,39 тыс. рублей, количество населения города Дербент на 1.01.2018 года 123 400 человек</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Налоговые и неналоговые доходы бюджета в расчете на одного жителя составляют:</a:t>
            </a:r>
          </a:p>
          <a:p>
            <a:pPr indent="360000" algn="just"/>
            <a:r>
              <a:rPr lang="ru-RU" sz="1400" dirty="0">
                <a:latin typeface="Times New Roman" panose="02020603050405020304" pitchFamily="18" charset="0"/>
                <a:cs typeface="Times New Roman" panose="02020603050405020304" pitchFamily="18" charset="0"/>
              </a:rPr>
              <a:t>- в 2015 году – 2107 рублей (258 475/122670);</a:t>
            </a:r>
          </a:p>
          <a:p>
            <a:pPr indent="360000" algn="just"/>
            <a:r>
              <a:rPr lang="ru-RU" sz="1400" dirty="0">
                <a:latin typeface="Times New Roman" panose="02020603050405020304" pitchFamily="18" charset="0"/>
                <a:cs typeface="Times New Roman" panose="02020603050405020304" pitchFamily="18" charset="0"/>
              </a:rPr>
              <a:t>- в 2016 году – 2896,3 рублей (356712,8/123162);</a:t>
            </a:r>
          </a:p>
          <a:p>
            <a:pPr indent="360000" algn="just"/>
            <a:r>
              <a:rPr lang="ru-RU" sz="1400" dirty="0">
                <a:latin typeface="Times New Roman" panose="02020603050405020304" pitchFamily="18" charset="0"/>
                <a:cs typeface="Times New Roman" panose="02020603050405020304" pitchFamily="18" charset="0"/>
              </a:rPr>
              <a:t>- в 2017 году </a:t>
            </a:r>
            <a:r>
              <a:rPr lang="ru-RU" sz="1400" dirty="0" smtClean="0">
                <a:latin typeface="Times New Roman" panose="02020603050405020304" pitchFamily="18" charset="0"/>
                <a:cs typeface="Times New Roman" panose="02020603050405020304" pitchFamily="18" charset="0"/>
              </a:rPr>
              <a:t>– 3264,45 </a:t>
            </a:r>
            <a:r>
              <a:rPr lang="ru-RU" sz="1400" dirty="0">
                <a:latin typeface="Times New Roman" panose="02020603050405020304" pitchFamily="18" charset="0"/>
                <a:cs typeface="Times New Roman" panose="02020603050405020304" pitchFamily="18" charset="0"/>
              </a:rPr>
              <a:t>рублей </a:t>
            </a:r>
            <a:r>
              <a:rPr lang="ru-RU" sz="1400" dirty="0" smtClean="0">
                <a:latin typeface="Times New Roman" panose="02020603050405020304" pitchFamily="18" charset="0"/>
                <a:cs typeface="Times New Roman" panose="02020603050405020304" pitchFamily="18" charset="0"/>
              </a:rPr>
              <a:t>(402833,4/123400</a:t>
            </a:r>
            <a:r>
              <a:rPr lang="ru-RU" sz="14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Рост </a:t>
            </a:r>
            <a:r>
              <a:rPr lang="ru-RU" sz="1400" dirty="0" smtClean="0">
                <a:latin typeface="Times New Roman" panose="02020603050405020304" pitchFamily="18" charset="0"/>
                <a:cs typeface="Times New Roman" panose="02020603050405020304" pitchFamily="18" charset="0"/>
              </a:rPr>
              <a:t>доходов бюджета </a:t>
            </a:r>
            <a:r>
              <a:rPr lang="ru-RU" sz="1400" dirty="0">
                <a:latin typeface="Times New Roman" panose="02020603050405020304" pitchFamily="18" charset="0"/>
                <a:cs typeface="Times New Roman" panose="02020603050405020304" pitchFamily="18" charset="0"/>
              </a:rPr>
              <a:t>на одного жителя по отношению к 2015 году составляет </a:t>
            </a:r>
            <a:r>
              <a:rPr lang="ru-RU" sz="1400" dirty="0" smtClean="0">
                <a:latin typeface="Times New Roman" panose="02020603050405020304" pitchFamily="18" charset="0"/>
                <a:cs typeface="Times New Roman" panose="02020603050405020304" pitchFamily="18" charset="0"/>
              </a:rPr>
              <a:t>1157,45 </a:t>
            </a:r>
            <a:r>
              <a:rPr lang="ru-RU" sz="1400" dirty="0">
                <a:latin typeface="Times New Roman" panose="02020603050405020304" pitchFamily="18" charset="0"/>
                <a:cs typeface="Times New Roman" panose="02020603050405020304" pitchFamily="18" charset="0"/>
              </a:rPr>
              <a:t>рублей с учетом увеличения населения на 730 человек.</a:t>
            </a:r>
          </a:p>
          <a:p>
            <a:pPr marL="285750" lvl="0" indent="-285750" algn="just">
              <a:buFont typeface="Arial" panose="020B0604020202020204" pitchFamily="34" charset="0"/>
              <a:buChar char="•"/>
            </a:pPr>
            <a:r>
              <a:rPr lang="ru-RU" sz="1400" dirty="0" smtClean="0">
                <a:latin typeface="Times New Roman" panose="02020603050405020304" pitchFamily="18" charset="0"/>
                <a:cs typeface="Times New Roman" panose="02020603050405020304" pitchFamily="18" charset="0"/>
              </a:rPr>
              <a:t>Общие </a:t>
            </a:r>
            <a:r>
              <a:rPr lang="ru-RU" sz="1400" dirty="0">
                <a:latin typeface="Times New Roman" panose="02020603050405020304" pitchFamily="18" charset="0"/>
                <a:cs typeface="Times New Roman" panose="02020603050405020304" pitchFamily="18" charset="0"/>
              </a:rPr>
              <a:t>доходы бюджета в расчете на одного жителя составляют:</a:t>
            </a:r>
          </a:p>
          <a:p>
            <a:pPr indent="360000" algn="just"/>
            <a:r>
              <a:rPr lang="ru-RU" sz="1400" dirty="0">
                <a:latin typeface="Times New Roman" panose="02020603050405020304" pitchFamily="18" charset="0"/>
                <a:cs typeface="Times New Roman" panose="02020603050405020304" pitchFamily="18" charset="0"/>
              </a:rPr>
              <a:t>- в 2015 году – 12 386 рублей (1 519 423/122670);</a:t>
            </a:r>
          </a:p>
          <a:p>
            <a:pPr indent="360000" algn="just"/>
            <a:r>
              <a:rPr lang="ru-RU" sz="1400" dirty="0">
                <a:latin typeface="Times New Roman" panose="02020603050405020304" pitchFamily="18" charset="0"/>
                <a:cs typeface="Times New Roman" panose="02020603050405020304" pitchFamily="18" charset="0"/>
              </a:rPr>
              <a:t>- в 2016 году – 14 334 рублей (1 765 485,4/123162);</a:t>
            </a:r>
          </a:p>
          <a:p>
            <a:pPr indent="360000" algn="just"/>
            <a:r>
              <a:rPr lang="ru-RU" sz="1400" dirty="0">
                <a:latin typeface="Times New Roman" panose="02020603050405020304" pitchFamily="18" charset="0"/>
                <a:cs typeface="Times New Roman" panose="02020603050405020304" pitchFamily="18" charset="0"/>
              </a:rPr>
              <a:t>- в 2017году </a:t>
            </a:r>
            <a:r>
              <a:rPr lang="ru-RU" sz="1400" dirty="0" smtClean="0">
                <a:latin typeface="Times New Roman" panose="02020603050405020304" pitchFamily="18" charset="0"/>
                <a:cs typeface="Times New Roman" panose="02020603050405020304" pitchFamily="18" charset="0"/>
              </a:rPr>
              <a:t>– 12 167 </a:t>
            </a:r>
            <a:r>
              <a:rPr lang="ru-RU" sz="1400" dirty="0">
                <a:latin typeface="Times New Roman" panose="02020603050405020304" pitchFamily="18" charset="0"/>
                <a:cs typeface="Times New Roman" panose="02020603050405020304" pitchFamily="18" charset="0"/>
              </a:rPr>
              <a:t>рублей (1 </a:t>
            </a:r>
            <a:r>
              <a:rPr lang="ru-RU" sz="1400" dirty="0" smtClean="0">
                <a:latin typeface="Times New Roman" panose="02020603050405020304" pitchFamily="18" charset="0"/>
                <a:cs typeface="Times New Roman" panose="02020603050405020304" pitchFamily="18" charset="0"/>
              </a:rPr>
              <a:t>501 518,6/123400</a:t>
            </a:r>
            <a:r>
              <a:rPr lang="ru-RU" sz="1400" dirty="0">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Группа 6"/>
          <p:cNvGrpSpPr>
            <a:grpSpLocks/>
          </p:cNvGrpSpPr>
          <p:nvPr/>
        </p:nvGrpSpPr>
        <p:grpSpPr bwMode="auto">
          <a:xfrm rot="5400000">
            <a:off x="4499768" y="-4499768"/>
            <a:ext cx="906463" cy="9906000"/>
            <a:chOff x="4933014" y="-35"/>
            <a:chExt cx="1066800" cy="11953876"/>
          </a:xfrm>
        </p:grpSpPr>
        <p:pic>
          <p:nvPicPr>
            <p:cNvPr id="13374"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75"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Прямоугольник 3"/>
          <p:cNvSpPr/>
          <p:nvPr/>
        </p:nvSpPr>
        <p:spPr>
          <a:xfrm>
            <a:off x="-1" y="914618"/>
            <a:ext cx="9905999" cy="523220"/>
          </a:xfrm>
          <a:prstGeom prst="rect">
            <a:avLst/>
          </a:prstGeom>
        </p:spPr>
        <p:txBody>
          <a:bodyPr wrap="square">
            <a:spAutoFit/>
          </a:bodyPr>
          <a:lstStyle/>
          <a:p>
            <a:pPr algn="ctr">
              <a:spcAft>
                <a:spcPts val="0"/>
              </a:spcAft>
            </a:pPr>
            <a:r>
              <a:rPr lang="ru-RU" sz="1400" b="1" dirty="0">
                <a:solidFill>
                  <a:srgbClr val="FF0000"/>
                </a:solidFill>
                <a:latin typeface="Times New Roman" panose="02020603050405020304" pitchFamily="18" charset="0"/>
                <a:ea typeface="Times New Roman" panose="02020603050405020304" pitchFamily="18" charset="0"/>
              </a:rPr>
              <a:t>Объем </a:t>
            </a:r>
            <a:r>
              <a:rPr lang="ru-RU" sz="1400" b="1" dirty="0" smtClean="0">
                <a:solidFill>
                  <a:srgbClr val="FF0000"/>
                </a:solidFill>
                <a:latin typeface="Times New Roman" panose="02020603050405020304" pitchFamily="18" charset="0"/>
                <a:ea typeface="Times New Roman" panose="02020603050405020304" pitchFamily="18" charset="0"/>
              </a:rPr>
              <a:t>поступлений доходов бюджета</a:t>
            </a:r>
            <a:r>
              <a:rPr lang="en-US" sz="1400" b="1" dirty="0" smtClean="0">
                <a:solidFill>
                  <a:srgbClr val="FF0000"/>
                </a:solidFill>
                <a:latin typeface="Times New Roman" panose="02020603050405020304" pitchFamily="18" charset="0"/>
                <a:ea typeface="Times New Roman" panose="02020603050405020304" pitchFamily="18" charset="0"/>
              </a:rPr>
              <a:t> </a:t>
            </a:r>
            <a:r>
              <a:rPr lang="ru-RU" sz="1400" b="1" dirty="0" smtClean="0">
                <a:solidFill>
                  <a:srgbClr val="FF0000"/>
                </a:solidFill>
                <a:latin typeface="Times New Roman" panose="02020603050405020304" pitchFamily="18" charset="0"/>
                <a:ea typeface="Times New Roman" panose="02020603050405020304" pitchFamily="18" charset="0"/>
              </a:rPr>
              <a:t>городского </a:t>
            </a:r>
            <a:r>
              <a:rPr lang="ru-RU" sz="1400" b="1" dirty="0">
                <a:solidFill>
                  <a:srgbClr val="FF0000"/>
                </a:solidFill>
                <a:latin typeface="Times New Roman" panose="02020603050405020304" pitchFamily="18" charset="0"/>
                <a:ea typeface="Times New Roman" panose="02020603050405020304" pitchFamily="18" charset="0"/>
              </a:rPr>
              <a:t>округа «город Дербент» </a:t>
            </a:r>
            <a:endParaRPr lang="en-US" sz="1400" b="1" dirty="0" smtClean="0">
              <a:solidFill>
                <a:srgbClr val="FF0000"/>
              </a:solidFill>
              <a:latin typeface="Times New Roman" panose="02020603050405020304" pitchFamily="18" charset="0"/>
              <a:ea typeface="Times New Roman" panose="02020603050405020304" pitchFamily="18" charset="0"/>
            </a:endParaRPr>
          </a:p>
          <a:p>
            <a:pPr algn="ctr">
              <a:spcAft>
                <a:spcPts val="0"/>
              </a:spcAft>
            </a:pPr>
            <a:r>
              <a:rPr lang="ru-RU" sz="1400" b="1" dirty="0" smtClean="0">
                <a:solidFill>
                  <a:srgbClr val="FF0000"/>
                </a:solidFill>
                <a:latin typeface="Times New Roman" panose="02020603050405020304" pitchFamily="18" charset="0"/>
                <a:ea typeface="Times New Roman" panose="02020603050405020304" pitchFamily="18" charset="0"/>
              </a:rPr>
              <a:t>за </a:t>
            </a:r>
            <a:r>
              <a:rPr lang="ru-RU" sz="1400" b="1" dirty="0">
                <a:solidFill>
                  <a:srgbClr val="FF0000"/>
                </a:solidFill>
                <a:latin typeface="Times New Roman" panose="02020603050405020304" pitchFamily="18" charset="0"/>
                <a:ea typeface="Times New Roman" panose="02020603050405020304" pitchFamily="18" charset="0"/>
              </a:rPr>
              <a:t>2015 - 2017 </a:t>
            </a:r>
            <a:r>
              <a:rPr lang="ru-RU" sz="1400" b="1" dirty="0" smtClean="0">
                <a:solidFill>
                  <a:srgbClr val="FF0000"/>
                </a:solidFill>
                <a:latin typeface="Times New Roman" panose="02020603050405020304" pitchFamily="18" charset="0"/>
                <a:ea typeface="Times New Roman" panose="02020603050405020304" pitchFamily="18" charset="0"/>
              </a:rPr>
              <a:t>годы</a:t>
            </a:r>
            <a:r>
              <a:rPr lang="ru-RU" sz="1400" b="1" dirty="0">
                <a:solidFill>
                  <a:srgbClr val="FF0000"/>
                </a:solidFill>
                <a:latin typeface="Times New Roman" panose="02020603050405020304" pitchFamily="18" charset="0"/>
                <a:ea typeface="Times New Roman" panose="02020603050405020304" pitchFamily="18" charset="0"/>
              </a:rPr>
              <a:t> </a:t>
            </a:r>
            <a:endParaRPr lang="ru-RU" sz="1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 xmlns:p14="http://schemas.microsoft.com/office/powerpoint/2010/main" val="866729127"/>
              </p:ext>
            </p:extLst>
          </p:nvPr>
        </p:nvGraphicFramePr>
        <p:xfrm>
          <a:off x="0" y="1437838"/>
          <a:ext cx="9906000" cy="5420159"/>
        </p:xfrm>
        <a:graphic>
          <a:graphicData uri="http://schemas.openxmlformats.org/drawingml/2006/table">
            <a:tbl>
              <a:tblPr>
                <a:tableStyleId>{BC89EF96-8CEA-46FF-86C4-4CE0E7609802}</a:tableStyleId>
              </a:tblPr>
              <a:tblGrid>
                <a:gridCol w="2080934"/>
                <a:gridCol w="1185372"/>
                <a:gridCol w="1172304"/>
                <a:gridCol w="1381165"/>
                <a:gridCol w="1227123"/>
                <a:gridCol w="1557254"/>
                <a:gridCol w="1301848"/>
              </a:tblGrid>
              <a:tr h="402763">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Наименование </a:t>
                      </a:r>
                    </a:p>
                    <a:p>
                      <a:pPr marL="0" algn="ctr">
                        <a:spcAft>
                          <a:spcPts val="0"/>
                        </a:spcAft>
                      </a:pPr>
                      <a:r>
                        <a:rPr lang="ru-RU" sz="1300" b="1" dirty="0">
                          <a:effectLst/>
                          <a:latin typeface="Times New Roman" panose="02020603050405020304" pitchFamily="18" charset="0"/>
                          <a:cs typeface="Times New Roman" panose="02020603050405020304" pitchFamily="18" charset="0"/>
                        </a:rPr>
                        <a:t>доходов</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nchor="ctr"/>
                </a:tc>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2015г</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nchor="ctr"/>
                </a:tc>
                <a:tc gridSpan="2">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2016 год</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nchor="ctr"/>
                </a:tc>
                <a:tc hMerge="1">
                  <a:txBody>
                    <a:bodyPr/>
                    <a:lstStyle/>
                    <a:p>
                      <a:endParaRPr lang="ru-RU"/>
                    </a:p>
                  </a:txBody>
                  <a:tcPr/>
                </a:tc>
                <a:tc gridSpan="3">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2017 год</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nchor="ctr"/>
                </a:tc>
                <a:tc hMerge="1">
                  <a:txBody>
                    <a:bodyPr/>
                    <a:lstStyle/>
                    <a:p>
                      <a:endParaRPr lang="ru-RU"/>
                    </a:p>
                  </a:txBody>
                  <a:tcPr/>
                </a:tc>
                <a:tc hMerge="1">
                  <a:txBody>
                    <a:bodyPr/>
                    <a:lstStyle/>
                    <a:p>
                      <a:endParaRPr lang="ru-RU"/>
                    </a:p>
                  </a:txBody>
                  <a:tcPr/>
                </a:tc>
              </a:tr>
              <a:tr h="805527">
                <a:tc>
                  <a:txBody>
                    <a:bodyPr/>
                    <a:lstStyle/>
                    <a:p>
                      <a:pPr marL="0">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nchor="ctr"/>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2015 г.</a:t>
                      </a:r>
                    </a:p>
                    <a:p>
                      <a:pPr marL="0" algn="ctr">
                        <a:spcAft>
                          <a:spcPts val="0"/>
                        </a:spcAft>
                      </a:pPr>
                      <a:r>
                        <a:rPr lang="ru-RU" sz="1300" dirty="0">
                          <a:effectLst/>
                          <a:latin typeface="Times New Roman" panose="02020603050405020304" pitchFamily="18" charset="0"/>
                          <a:cs typeface="Times New Roman" panose="02020603050405020304" pitchFamily="18" charset="0"/>
                        </a:rPr>
                        <a:t>% </a:t>
                      </a:r>
                    </a:p>
                    <a:p>
                      <a:pPr marL="0" algn="ctr">
                        <a:spcAft>
                          <a:spcPts val="0"/>
                        </a:spcAft>
                      </a:pPr>
                      <a:r>
                        <a:rPr lang="ru-RU" sz="1300" dirty="0">
                          <a:effectLst/>
                          <a:latin typeface="Times New Roman" panose="02020603050405020304" pitchFamily="18" charset="0"/>
                          <a:cs typeface="Times New Roman" panose="02020603050405020304" pitchFamily="18" charset="0"/>
                        </a:rPr>
                        <a:t>к 2014г.</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2016 г.</a:t>
                      </a:r>
                    </a:p>
                    <a:p>
                      <a:pPr marL="0" algn="ctr">
                        <a:spcAft>
                          <a:spcPts val="0"/>
                        </a:spcAft>
                      </a:pPr>
                      <a:r>
                        <a:rPr lang="ru-RU" sz="1300">
                          <a:effectLst/>
                          <a:latin typeface="Times New Roman" panose="02020603050405020304" pitchFamily="18" charset="0"/>
                          <a:cs typeface="Times New Roman" panose="02020603050405020304" pitchFamily="18" charset="0"/>
                        </a:rPr>
                        <a:t>% </a:t>
                      </a:r>
                    </a:p>
                    <a:p>
                      <a:pPr marL="0" algn="ctr">
                        <a:spcAft>
                          <a:spcPts val="0"/>
                        </a:spcAft>
                      </a:pPr>
                      <a:r>
                        <a:rPr lang="ru-RU" sz="1300">
                          <a:effectLst/>
                          <a:latin typeface="Times New Roman" panose="02020603050405020304" pitchFamily="18" charset="0"/>
                          <a:cs typeface="Times New Roman" panose="02020603050405020304" pitchFamily="18" charset="0"/>
                        </a:rPr>
                        <a:t>к 2015 г.</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a:t>
                      </a:r>
                    </a:p>
                    <a:p>
                      <a:pPr marL="0" algn="ctr">
                        <a:spcAft>
                          <a:spcPts val="0"/>
                        </a:spcAft>
                      </a:pPr>
                      <a:r>
                        <a:rPr lang="ru-RU" sz="1300">
                          <a:effectLst/>
                          <a:latin typeface="Times New Roman" panose="02020603050405020304" pitchFamily="18" charset="0"/>
                          <a:cs typeface="Times New Roman" panose="02020603050405020304" pitchFamily="18" charset="0"/>
                        </a:rPr>
                        <a:t>Доля в структуре доходов</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план</a:t>
                      </a:r>
                    </a:p>
                    <a:p>
                      <a:pPr marL="0" algn="ctr">
                        <a:spcAft>
                          <a:spcPts val="0"/>
                        </a:spcAft>
                      </a:pPr>
                      <a:r>
                        <a:rPr lang="ru-RU" sz="1300">
                          <a:effectLst/>
                          <a:latin typeface="Times New Roman" panose="02020603050405020304" pitchFamily="18" charset="0"/>
                          <a:cs typeface="Times New Roman" panose="02020603050405020304" pitchFamily="18" charset="0"/>
                        </a:rPr>
                        <a:t>2017г</a:t>
                      </a:r>
                    </a:p>
                    <a:p>
                      <a:pPr marL="0" algn="ctr">
                        <a:spcAft>
                          <a:spcPts val="0"/>
                        </a:spcAft>
                      </a:pPr>
                      <a:r>
                        <a:rPr lang="ru-RU" sz="1300">
                          <a:effectLst/>
                          <a:latin typeface="Times New Roman" panose="02020603050405020304" pitchFamily="18" charset="0"/>
                          <a:cs typeface="Times New Roman" panose="02020603050405020304" pitchFamily="18" charset="0"/>
                        </a:rPr>
                        <a:t>% к факту</a:t>
                      </a:r>
                    </a:p>
                    <a:p>
                      <a:pPr marL="0" algn="ctr">
                        <a:spcAft>
                          <a:spcPts val="0"/>
                        </a:spcAft>
                      </a:pPr>
                      <a:r>
                        <a:rPr lang="ru-RU" sz="1300">
                          <a:effectLst/>
                          <a:latin typeface="Times New Roman" panose="02020603050405020304" pitchFamily="18" charset="0"/>
                          <a:cs typeface="Times New Roman" panose="02020603050405020304" pitchFamily="18" charset="0"/>
                        </a:rPr>
                        <a:t>2016 г.</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Исполнен.  </a:t>
                      </a:r>
                      <a:r>
                        <a:rPr lang="ru-RU" sz="1300" dirty="0" smtClean="0">
                          <a:effectLst/>
                          <a:latin typeface="Times New Roman" panose="02020603050405020304" pitchFamily="18" charset="0"/>
                          <a:cs typeface="Times New Roman" panose="02020603050405020304" pitchFamily="18" charset="0"/>
                        </a:rPr>
                        <a:t>на</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01.01.2018</a:t>
                      </a:r>
                      <a:r>
                        <a:rPr lang="ru-RU" sz="1300" baseline="0" dirty="0" smtClean="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г</a:t>
                      </a:r>
                      <a:r>
                        <a:rPr lang="ru-RU" sz="1300" dirty="0">
                          <a:effectLst/>
                          <a:latin typeface="Times New Roman" panose="02020603050405020304" pitchFamily="18" charset="0"/>
                          <a:cs typeface="Times New Roman" panose="02020603050405020304" pitchFamily="18" charset="0"/>
                        </a:rPr>
                        <a:t>.</a:t>
                      </a:r>
                    </a:p>
                    <a:p>
                      <a:pPr marL="0" algn="ctr">
                        <a:spcAft>
                          <a:spcPts val="0"/>
                        </a:spcAft>
                      </a:pPr>
                      <a:r>
                        <a:rPr lang="ru-RU" sz="1300" dirty="0">
                          <a:effectLst/>
                          <a:latin typeface="Times New Roman" panose="02020603050405020304" pitchFamily="18" charset="0"/>
                          <a:cs typeface="Times New Roman" panose="02020603050405020304" pitchFamily="18" charset="0"/>
                        </a:rPr>
                        <a:t>в % к плану</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en-US" sz="1300">
                          <a:effectLst/>
                          <a:latin typeface="Times New Roman" panose="02020603050405020304" pitchFamily="18" charset="0"/>
                          <a:cs typeface="Times New Roman" panose="02020603050405020304" pitchFamily="18" charset="0"/>
                        </a:rPr>
                        <a:t>%</a:t>
                      </a:r>
                      <a:r>
                        <a:rPr lang="ru-RU" sz="1300">
                          <a:effectLst/>
                          <a:latin typeface="Times New Roman" panose="02020603050405020304" pitchFamily="18" charset="0"/>
                          <a:cs typeface="Times New Roman" panose="02020603050405020304" pitchFamily="18" charset="0"/>
                        </a:rPr>
                        <a:t>, доля в структуре доходов</a:t>
                      </a:r>
                    </a:p>
                    <a:p>
                      <a:pPr marL="0">
                        <a:spcAft>
                          <a:spcPts val="0"/>
                        </a:spcAft>
                      </a:pPr>
                      <a:r>
                        <a:rPr lang="ru-RU" sz="1300">
                          <a:effectLst/>
                          <a:latin typeface="Times New Roman" panose="02020603050405020304" pitchFamily="18" charset="0"/>
                          <a:cs typeface="Times New Roman" panose="02020603050405020304" pitchFamily="18" charset="0"/>
                        </a:rPr>
                        <a:t> </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438190">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Налоговые доходы</a:t>
                      </a:r>
                    </a:p>
                    <a:p>
                      <a:pPr marL="0" algn="ctr">
                        <a:spcAft>
                          <a:spcPts val="0"/>
                        </a:spcAft>
                      </a:pPr>
                      <a:r>
                        <a:rPr lang="ru-RU" sz="1300" b="1" dirty="0">
                          <a:effectLst/>
                          <a:latin typeface="Times New Roman" panose="02020603050405020304" pitchFamily="18" charset="0"/>
                          <a:cs typeface="Times New Roman" panose="02020603050405020304" pitchFamily="18" charset="0"/>
                        </a:rPr>
                        <a:t>в том числе:</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184 048</a:t>
                      </a:r>
                    </a:p>
                    <a:p>
                      <a:pPr marL="0" algn="ctr">
                        <a:spcAft>
                          <a:spcPts val="0"/>
                        </a:spcAft>
                      </a:pPr>
                      <a:r>
                        <a:rPr lang="ru-RU" sz="1300" b="1" dirty="0">
                          <a:effectLst/>
                          <a:latin typeface="Times New Roman" panose="02020603050405020304" pitchFamily="18" charset="0"/>
                          <a:cs typeface="Times New Roman" panose="02020603050405020304" pitchFamily="18" charset="0"/>
                        </a:rPr>
                        <a:t>(101,1%)</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272 567,0 (148,1</a:t>
                      </a:r>
                      <a:r>
                        <a:rPr lang="ru-RU" sz="1300" b="1" dirty="0" smtClean="0">
                          <a:effectLst/>
                          <a:latin typeface="Times New Roman" panose="02020603050405020304" pitchFamily="18" charset="0"/>
                          <a:cs typeface="Times New Roman" panose="02020603050405020304" pitchFamily="18" charset="0"/>
                        </a:rPr>
                        <a:t>%)</a:t>
                      </a:r>
                      <a:endParaRPr lang="ru-RU" sz="1300" b="1"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smtClean="0">
                          <a:effectLst/>
                          <a:latin typeface="Times New Roman" panose="02020603050405020304" pitchFamily="18" charset="0"/>
                          <a:cs typeface="Times New Roman" panose="02020603050405020304" pitchFamily="18" charset="0"/>
                        </a:rPr>
                        <a:t>16,38</a:t>
                      </a:r>
                      <a:endParaRPr lang="ru-RU" sz="1300" b="1"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smtClean="0">
                          <a:effectLst/>
                          <a:latin typeface="Times New Roman" panose="02020603050405020304" pitchFamily="18" charset="0"/>
                          <a:cs typeface="Times New Roman" panose="02020603050405020304" pitchFamily="18" charset="0"/>
                        </a:rPr>
                        <a:t>290</a:t>
                      </a: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000,0</a:t>
                      </a:r>
                      <a:endParaRPr lang="ru-RU" sz="1300" b="1" dirty="0">
                        <a:effectLst/>
                        <a:latin typeface="Times New Roman" panose="02020603050405020304" pitchFamily="18" charset="0"/>
                        <a:cs typeface="Times New Roman" panose="02020603050405020304" pitchFamily="18" charset="0"/>
                      </a:endParaRPr>
                    </a:p>
                    <a:p>
                      <a:pPr marL="0" algn="ctr">
                        <a:spcAft>
                          <a:spcPts val="0"/>
                        </a:spcAft>
                      </a:pPr>
                      <a:r>
                        <a:rPr lang="ru-RU" sz="1300" b="1" dirty="0">
                          <a:effectLst/>
                          <a:latin typeface="Times New Roman" panose="02020603050405020304" pitchFamily="18" charset="0"/>
                          <a:cs typeface="Times New Roman" panose="02020603050405020304" pitchFamily="18" charset="0"/>
                        </a:rPr>
                        <a:t>(</a:t>
                      </a:r>
                      <a:r>
                        <a:rPr lang="ru-RU" sz="1300" b="1" dirty="0" smtClean="0">
                          <a:effectLst/>
                          <a:latin typeface="Times New Roman" panose="02020603050405020304" pitchFamily="18" charset="0"/>
                          <a:cs typeface="Times New Roman" panose="02020603050405020304" pitchFamily="18" charset="0"/>
                        </a:rPr>
                        <a:t>106,4%)</a:t>
                      </a:r>
                      <a:endParaRPr lang="ru-RU" sz="1300" b="1"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smtClean="0">
                          <a:effectLst/>
                          <a:latin typeface="Times New Roman" panose="02020603050405020304" pitchFamily="18" charset="0"/>
                          <a:cs typeface="Times New Roman" panose="02020603050405020304" pitchFamily="18" charset="0"/>
                        </a:rPr>
                        <a:t>297 964,5</a:t>
                      </a:r>
                      <a:endParaRPr lang="ru-RU" sz="1300" b="1" dirty="0">
                        <a:effectLst/>
                        <a:latin typeface="Times New Roman" panose="02020603050405020304" pitchFamily="18" charset="0"/>
                        <a:cs typeface="Times New Roman" panose="02020603050405020304" pitchFamily="18" charset="0"/>
                      </a:endParaRPr>
                    </a:p>
                    <a:p>
                      <a:pPr marL="0" algn="ctr">
                        <a:spcAft>
                          <a:spcPts val="0"/>
                        </a:spcAft>
                      </a:pPr>
                      <a:r>
                        <a:rPr lang="ru-RU" sz="1300" b="1" dirty="0" smtClean="0">
                          <a:effectLst/>
                          <a:latin typeface="Times New Roman" panose="02020603050405020304" pitchFamily="18" charset="0"/>
                          <a:cs typeface="Times New Roman" panose="02020603050405020304" pitchFamily="18" charset="0"/>
                        </a:rPr>
                        <a:t>(102,7%)</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kern="1200" dirty="0" smtClean="0">
                          <a:solidFill>
                            <a:schemeClr val="tx1"/>
                          </a:solidFill>
                          <a:effectLst/>
                          <a:latin typeface="Times New Roman" panose="02020603050405020304" pitchFamily="18" charset="0"/>
                          <a:cs typeface="Times New Roman" panose="02020603050405020304" pitchFamily="18" charset="0"/>
                        </a:rPr>
                        <a:t>19,84 </a:t>
                      </a:r>
                      <a:endParaRPr lang="ru-RU" sz="13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604145">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Налог на доходы физических</a:t>
                      </a:r>
                    </a:p>
                    <a:p>
                      <a:pPr marL="0" algn="ctr">
                        <a:spcAft>
                          <a:spcPts val="0"/>
                        </a:spcAft>
                      </a:pPr>
                      <a:r>
                        <a:rPr lang="ru-RU" sz="1300">
                          <a:effectLst/>
                          <a:latin typeface="Times New Roman" panose="02020603050405020304" pitchFamily="18" charset="0"/>
                          <a:cs typeface="Times New Roman" panose="02020603050405020304" pitchFamily="18" charset="0"/>
                        </a:rPr>
                        <a:t>лиц (НДФЛ)</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103 412</a:t>
                      </a:r>
                    </a:p>
                    <a:p>
                      <a:pPr marL="0" algn="ctr">
                        <a:spcAft>
                          <a:spcPts val="0"/>
                        </a:spcAft>
                      </a:pPr>
                      <a:r>
                        <a:rPr lang="ru-RU" sz="1300" dirty="0">
                          <a:effectLst/>
                          <a:latin typeface="Times New Roman" panose="02020603050405020304" pitchFamily="18" charset="0"/>
                          <a:cs typeface="Times New Roman" panose="02020603050405020304" pitchFamily="18" charset="0"/>
                        </a:rPr>
                        <a:t>(100,1%)</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110 927,7</a:t>
                      </a:r>
                    </a:p>
                    <a:p>
                      <a:pPr marL="0" algn="ctr">
                        <a:spcAft>
                          <a:spcPts val="0"/>
                        </a:spcAft>
                      </a:pPr>
                      <a:r>
                        <a:rPr lang="ru-RU" sz="1300" dirty="0">
                          <a:effectLst/>
                          <a:latin typeface="Times New Roman" panose="02020603050405020304" pitchFamily="18" charset="0"/>
                          <a:cs typeface="Times New Roman" panose="02020603050405020304" pitchFamily="18" charset="0"/>
                        </a:rPr>
                        <a:t>(107,3%)</a:t>
                      </a:r>
                    </a:p>
                    <a:p>
                      <a:pPr marL="0"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0,63</a:t>
                      </a:r>
                    </a:p>
                    <a:p>
                      <a:pPr marL="0" algn="ctr">
                        <a:spcAft>
                          <a:spcPts val="0"/>
                        </a:spcAft>
                      </a:pPr>
                      <a:r>
                        <a:rPr lang="ru-RU" sz="1300" dirty="0">
                          <a:effectLst/>
                          <a:latin typeface="Times New Roman" panose="02020603050405020304" pitchFamily="18" charset="0"/>
                          <a:cs typeface="Times New Roman" panose="02020603050405020304" pitchFamily="18" charset="0"/>
                        </a:rPr>
                        <a:t> </a:t>
                      </a:r>
                    </a:p>
                    <a:p>
                      <a:pPr marL="0"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111 858,2</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(100,8%)</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113 303,1</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(101,3%)</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7,55 </a:t>
                      </a:r>
                      <a:endParaRPr lang="ru-RU" sz="1300" dirty="0">
                        <a:solidFill>
                          <a:schemeClr val="tx1"/>
                        </a:solidFill>
                        <a:effectLst/>
                        <a:latin typeface="Times New Roman" panose="02020603050405020304" pitchFamily="18" charset="0"/>
                        <a:cs typeface="Times New Roman" panose="02020603050405020304" pitchFamily="18" charset="0"/>
                      </a:endParaRPr>
                    </a:p>
                    <a:p>
                      <a:pPr marL="0"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cs typeface="Times New Roman" panose="02020603050405020304" pitchFamily="18" charset="0"/>
                      </a:endParaRPr>
                    </a:p>
                    <a:p>
                      <a:pPr marL="0"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456779">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Единый налог на вмененный доход (ЕНВД)</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30 688</a:t>
                      </a:r>
                    </a:p>
                    <a:p>
                      <a:pPr marL="0" algn="ctr">
                        <a:spcAft>
                          <a:spcPts val="0"/>
                        </a:spcAft>
                      </a:pPr>
                      <a:r>
                        <a:rPr lang="ru-RU" sz="1300" dirty="0">
                          <a:effectLst/>
                          <a:latin typeface="Times New Roman" panose="02020603050405020304" pitchFamily="18" charset="0"/>
                          <a:cs typeface="Times New Roman" panose="02020603050405020304" pitchFamily="18" charset="0"/>
                        </a:rPr>
                        <a:t>(116,5%)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30 933,8</a:t>
                      </a:r>
                    </a:p>
                    <a:p>
                      <a:pPr marL="0" algn="ctr">
                        <a:spcAft>
                          <a:spcPts val="0"/>
                        </a:spcAft>
                      </a:pPr>
                      <a:r>
                        <a:rPr lang="ru-RU" sz="1300" dirty="0">
                          <a:effectLst/>
                          <a:latin typeface="Times New Roman" panose="02020603050405020304" pitchFamily="18" charset="0"/>
                          <a:cs typeface="Times New Roman" panose="02020603050405020304" pitchFamily="18" charset="0"/>
                        </a:rPr>
                        <a:t>(100,8</a:t>
                      </a:r>
                      <a:r>
                        <a:rPr lang="ru-RU" sz="1300" dirty="0" smtClean="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1,75</a:t>
                      </a:r>
                      <a:r>
                        <a:rPr lang="ru-RU" sz="1300" dirty="0">
                          <a:effectLst/>
                          <a:latin typeface="Times New Roman" panose="02020603050405020304" pitchFamily="18" charset="0"/>
                          <a:cs typeface="Times New Roman" panose="02020603050405020304" pitchFamily="18" charset="0"/>
                        </a:rPr>
                        <a:t> </a:t>
                      </a: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26 000,0</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(84,0%)</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26 853,2</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(103,3%)</a:t>
                      </a:r>
                    </a:p>
                  </a:txBody>
                  <a:tcPr marL="49672" marR="49672" marT="0" marB="0"/>
                </a:tc>
                <a:tc>
                  <a:txBody>
                    <a:bodyPr/>
                    <a:lstStyle/>
                    <a:p>
                      <a:pPr marL="0"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1,79</a:t>
                      </a:r>
                      <a:endParaRPr lang="ru-RU"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402763">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Налог на имущество </a:t>
                      </a:r>
                    </a:p>
                    <a:p>
                      <a:pPr marL="0" algn="ctr">
                        <a:spcAft>
                          <a:spcPts val="0"/>
                        </a:spcAft>
                      </a:pPr>
                      <a:r>
                        <a:rPr lang="ru-RU" sz="1300" dirty="0">
                          <a:effectLst/>
                          <a:latin typeface="Times New Roman" panose="02020603050405020304" pitchFamily="18" charset="0"/>
                          <a:cs typeface="Times New Roman" panose="02020603050405020304" pitchFamily="18" charset="0"/>
                        </a:rPr>
                        <a:t>физических лиц</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1 667</a:t>
                      </a:r>
                    </a:p>
                    <a:p>
                      <a:pPr marL="0" algn="ctr">
                        <a:spcAft>
                          <a:spcPts val="0"/>
                        </a:spcAft>
                      </a:pPr>
                      <a:r>
                        <a:rPr lang="ru-RU" sz="1300" dirty="0">
                          <a:effectLst/>
                          <a:latin typeface="Times New Roman" panose="02020603050405020304" pitchFamily="18" charset="0"/>
                          <a:cs typeface="Times New Roman" panose="02020603050405020304" pitchFamily="18" charset="0"/>
                        </a:rPr>
                        <a:t>(132,7%)</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2 958,2</a:t>
                      </a:r>
                    </a:p>
                    <a:p>
                      <a:pPr marL="0" algn="ctr">
                        <a:spcAft>
                          <a:spcPts val="0"/>
                        </a:spcAft>
                      </a:pPr>
                      <a:r>
                        <a:rPr lang="ru-RU" sz="1300" dirty="0">
                          <a:effectLst/>
                          <a:latin typeface="Times New Roman" panose="02020603050405020304" pitchFamily="18" charset="0"/>
                          <a:cs typeface="Times New Roman" panose="02020603050405020304" pitchFamily="18" charset="0"/>
                        </a:rPr>
                        <a:t>(177,5</a:t>
                      </a:r>
                      <a:r>
                        <a:rPr lang="ru-RU" sz="1300" dirty="0" smtClean="0">
                          <a:effectLst/>
                          <a:latin typeface="Times New Roman" panose="02020603050405020304" pitchFamily="18" charset="0"/>
                          <a:cs typeface="Times New Roman" panose="02020603050405020304" pitchFamily="18" charset="0"/>
                        </a:rPr>
                        <a:t>%)</a:t>
                      </a: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0,17</a:t>
                      </a: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4 573,0</a:t>
                      </a:r>
                    </a:p>
                    <a:p>
                      <a:pPr marL="0" algn="ctr">
                        <a:spcAft>
                          <a:spcPts val="0"/>
                        </a:spcAft>
                      </a:pPr>
                      <a:r>
                        <a:rPr lang="ru-RU" sz="1300" dirty="0">
                          <a:effectLst/>
                          <a:latin typeface="Times New Roman" panose="02020603050405020304" pitchFamily="18" charset="0"/>
                          <a:cs typeface="Times New Roman" panose="02020603050405020304" pitchFamily="18" charset="0"/>
                        </a:rPr>
                        <a:t>(154,6%)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4 290,0</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(93,8%)</a:t>
                      </a: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0,29 </a:t>
                      </a:r>
                      <a:endParaRPr lang="ru-RU"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402763">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Земельный налог</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40 368</a:t>
                      </a:r>
                    </a:p>
                    <a:p>
                      <a:pPr marL="0" algn="ctr">
                        <a:spcAft>
                          <a:spcPts val="0"/>
                        </a:spcAft>
                      </a:pPr>
                      <a:r>
                        <a:rPr lang="ru-RU" sz="1300">
                          <a:effectLst/>
                          <a:latin typeface="Times New Roman" panose="02020603050405020304" pitchFamily="18" charset="0"/>
                          <a:cs typeface="Times New Roman" panose="02020603050405020304" pitchFamily="18" charset="0"/>
                        </a:rPr>
                        <a:t>(93,8%)</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60 774,5</a:t>
                      </a:r>
                    </a:p>
                    <a:p>
                      <a:pPr marL="0" algn="ctr">
                        <a:spcAft>
                          <a:spcPts val="0"/>
                        </a:spcAft>
                      </a:pPr>
                      <a:r>
                        <a:rPr lang="ru-RU" sz="1300">
                          <a:effectLst/>
                          <a:latin typeface="Times New Roman" panose="02020603050405020304" pitchFamily="18" charset="0"/>
                          <a:cs typeface="Times New Roman" panose="02020603050405020304" pitchFamily="18" charset="0"/>
                        </a:rPr>
                        <a:t>(150,4%)</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a:effectLst/>
                          <a:latin typeface="Times New Roman" panose="02020603050405020304" pitchFamily="18" charset="0"/>
                          <a:cs typeface="Times New Roman" panose="02020603050405020304" pitchFamily="18" charset="0"/>
                        </a:rPr>
                        <a:t>3,44</a:t>
                      </a:r>
                    </a:p>
                    <a:p>
                      <a:pPr marL="0" algn="ctr">
                        <a:spcAft>
                          <a:spcPts val="0"/>
                        </a:spcAft>
                      </a:pPr>
                      <a:r>
                        <a:rPr lang="ru-RU" sz="1300">
                          <a:effectLst/>
                          <a:latin typeface="Times New Roman" panose="02020603050405020304" pitchFamily="18" charset="0"/>
                          <a:cs typeface="Times New Roman" panose="02020603050405020304" pitchFamily="18" charset="0"/>
                        </a:rPr>
                        <a:t> </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69 000,0</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a:effectLst/>
                          <a:latin typeface="Times New Roman" panose="02020603050405020304" pitchFamily="18" charset="0"/>
                          <a:cs typeface="Times New Roman" panose="02020603050405020304" pitchFamily="18" charset="0"/>
                        </a:rPr>
                        <a:t>(</a:t>
                      </a:r>
                      <a:r>
                        <a:rPr lang="ru-RU" sz="1300" dirty="0" smtClean="0">
                          <a:effectLst/>
                          <a:latin typeface="Times New Roman" panose="02020603050405020304" pitchFamily="18" charset="0"/>
                          <a:cs typeface="Times New Roman" panose="02020603050405020304" pitchFamily="18" charset="0"/>
                        </a:rPr>
                        <a:t>113,5%)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72 435,5</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(105,0</a:t>
                      </a:r>
                      <a:r>
                        <a:rPr lang="ru-RU" sz="1300" dirty="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4,82</a:t>
                      </a:r>
                      <a:endParaRPr lang="ru-RU"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497558">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Госпошлина и прочие налоговые доходы</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3 794</a:t>
                      </a:r>
                    </a:p>
                    <a:p>
                      <a:pPr marL="0" algn="ctr">
                        <a:spcAft>
                          <a:spcPts val="0"/>
                        </a:spcAft>
                      </a:pPr>
                      <a:r>
                        <a:rPr lang="ru-RU" sz="1300" dirty="0">
                          <a:effectLst/>
                          <a:latin typeface="Times New Roman" panose="02020603050405020304" pitchFamily="18" charset="0"/>
                          <a:cs typeface="Times New Roman" panose="02020603050405020304" pitchFamily="18" charset="0"/>
                        </a:rPr>
                        <a:t>(69,5</a:t>
                      </a:r>
                      <a:r>
                        <a:rPr lang="ru-RU" sz="1300" dirty="0" smtClean="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3 794,5</a:t>
                      </a:r>
                    </a:p>
                    <a:p>
                      <a:pPr marL="0" algn="ctr">
                        <a:spcAft>
                          <a:spcPts val="0"/>
                        </a:spcAft>
                      </a:pPr>
                      <a:r>
                        <a:rPr lang="ru-RU" sz="1300" dirty="0">
                          <a:effectLst/>
                          <a:latin typeface="Times New Roman" panose="02020603050405020304" pitchFamily="18" charset="0"/>
                          <a:cs typeface="Times New Roman" panose="02020603050405020304" pitchFamily="18" charset="0"/>
                        </a:rPr>
                        <a:t>(100,0</a:t>
                      </a:r>
                      <a:r>
                        <a:rPr lang="ru-RU" sz="1300" dirty="0" smtClean="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0,21</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3 800,0</a:t>
                      </a:r>
                    </a:p>
                    <a:p>
                      <a:pPr marL="0" algn="ctr">
                        <a:spcAft>
                          <a:spcPts val="0"/>
                        </a:spcAft>
                      </a:pPr>
                      <a:r>
                        <a:rPr lang="ru-RU" sz="1300" dirty="0">
                          <a:effectLst/>
                          <a:latin typeface="Times New Roman" panose="02020603050405020304" pitchFamily="18" charset="0"/>
                          <a:cs typeface="Times New Roman" panose="02020603050405020304" pitchFamily="18" charset="0"/>
                        </a:rPr>
                        <a:t>(100,0</a:t>
                      </a:r>
                      <a:r>
                        <a:rPr lang="ru-RU" sz="1300" dirty="0" smtClean="0">
                          <a:effectLst/>
                          <a:latin typeface="Times New Roman" panose="02020603050405020304" pitchFamily="18" charset="0"/>
                          <a:cs typeface="Times New Roman" panose="02020603050405020304" pitchFamily="18" charset="0"/>
                        </a:rPr>
                        <a:t>%)</a:t>
                      </a: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 </a:t>
                      </a:r>
                      <a:r>
                        <a:rPr lang="ru-RU" sz="1300" dirty="0" smtClean="0">
                          <a:effectLst/>
                          <a:latin typeface="Times New Roman" panose="02020603050405020304" pitchFamily="18" charset="0"/>
                          <a:cs typeface="Times New Roman" panose="02020603050405020304" pitchFamily="18" charset="0"/>
                        </a:rPr>
                        <a:t>830,3</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(100,8%)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0,26 </a:t>
                      </a:r>
                      <a:endParaRPr lang="ru-RU"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402763">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УСН</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57 </a:t>
                      </a:r>
                      <a:r>
                        <a:rPr lang="ru-RU" sz="1300" dirty="0" smtClean="0">
                          <a:effectLst/>
                          <a:latin typeface="Times New Roman" panose="02020603050405020304" pitchFamily="18" charset="0"/>
                          <a:cs typeface="Times New Roman" panose="02020603050405020304" pitchFamily="18" charset="0"/>
                        </a:rPr>
                        <a:t>793,1</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3,27</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71 500,0</a:t>
                      </a:r>
                    </a:p>
                    <a:p>
                      <a:pPr marL="0" algn="ctr">
                        <a:spcAft>
                          <a:spcPts val="0"/>
                        </a:spcAft>
                      </a:pPr>
                      <a:r>
                        <a:rPr lang="ru-RU" sz="1300" dirty="0">
                          <a:effectLst/>
                          <a:latin typeface="Times New Roman" panose="02020603050405020304" pitchFamily="18" charset="0"/>
                          <a:cs typeface="Times New Roman" panose="02020603050405020304" pitchFamily="18" charset="0"/>
                        </a:rPr>
                        <a:t>(123,7%)</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73 453,6</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(102,7%)</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4,90</a:t>
                      </a:r>
                      <a:r>
                        <a:rPr lang="ru-RU" sz="1300" kern="1200" dirty="0">
                          <a:solidFill>
                            <a:schemeClr val="tx1"/>
                          </a:solidFill>
                          <a:effectLst/>
                          <a:latin typeface="Times New Roman" panose="02020603050405020304" pitchFamily="18" charset="0"/>
                          <a:cs typeface="Times New Roman" panose="02020603050405020304" pitchFamily="18" charset="0"/>
                        </a:rPr>
                        <a:t> </a:t>
                      </a: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402763">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Акцизы на ГСМ</a:t>
                      </a:r>
                    </a:p>
                    <a:p>
                      <a:pPr marL="0"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3983</a:t>
                      </a:r>
                    </a:p>
                    <a:p>
                      <a:pPr marL="0" algn="ctr">
                        <a:spcAft>
                          <a:spcPts val="0"/>
                        </a:spcAft>
                      </a:pPr>
                      <a:r>
                        <a:rPr lang="ru-RU" sz="1300" dirty="0">
                          <a:effectLst/>
                          <a:latin typeface="Times New Roman" panose="02020603050405020304" pitchFamily="18" charset="0"/>
                          <a:cs typeface="Times New Roman" panose="02020603050405020304" pitchFamily="18" charset="0"/>
                        </a:rPr>
                        <a:t>(150,7%)</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5 192,1</a:t>
                      </a:r>
                    </a:p>
                    <a:p>
                      <a:pPr marL="0" algn="ctr">
                        <a:spcAft>
                          <a:spcPts val="0"/>
                        </a:spcAft>
                      </a:pPr>
                      <a:r>
                        <a:rPr lang="ru-RU" sz="1300" dirty="0">
                          <a:effectLst/>
                          <a:latin typeface="Times New Roman" panose="02020603050405020304" pitchFamily="18" charset="0"/>
                          <a:cs typeface="Times New Roman" panose="02020603050405020304" pitchFamily="18" charset="0"/>
                        </a:rPr>
                        <a:t>(130,3%)</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smtClean="0">
                          <a:effectLst/>
                          <a:latin typeface="Times New Roman" panose="02020603050405020304" pitchFamily="18" charset="0"/>
                          <a:cs typeface="Times New Roman" panose="02020603050405020304" pitchFamily="18" charset="0"/>
                        </a:rPr>
                        <a:t>0,29</a:t>
                      </a:r>
                      <a:endParaRPr lang="ru-RU" sz="1300" dirty="0">
                        <a:effectLst/>
                        <a:latin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3 268,0</a:t>
                      </a:r>
                    </a:p>
                    <a:p>
                      <a:pPr marL="0" algn="ctr">
                        <a:spcAft>
                          <a:spcPts val="0"/>
                        </a:spcAft>
                      </a:pPr>
                      <a:r>
                        <a:rPr lang="ru-RU" sz="1300" dirty="0">
                          <a:effectLst/>
                          <a:latin typeface="Times New Roman" panose="02020603050405020304" pitchFamily="18" charset="0"/>
                          <a:cs typeface="Times New Roman" panose="02020603050405020304" pitchFamily="18" charset="0"/>
                        </a:rPr>
                        <a:t>(62,9%)</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dirty="0">
                          <a:effectLst/>
                          <a:latin typeface="Times New Roman" panose="02020603050405020304" pitchFamily="18" charset="0"/>
                          <a:cs typeface="Times New Roman" panose="02020603050405020304" pitchFamily="18" charset="0"/>
                        </a:rPr>
                        <a:t>3 </a:t>
                      </a:r>
                      <a:r>
                        <a:rPr lang="ru-RU" sz="1300" dirty="0" smtClean="0">
                          <a:effectLst/>
                          <a:latin typeface="Times New Roman" panose="02020603050405020304" pitchFamily="18" charset="0"/>
                          <a:cs typeface="Times New Roman" panose="02020603050405020304" pitchFamily="18" charset="0"/>
                        </a:rPr>
                        <a:t>511,4</a:t>
                      </a:r>
                      <a:endParaRPr lang="ru-RU" sz="1300" dirty="0">
                        <a:effectLst/>
                        <a:latin typeface="Times New Roman" panose="02020603050405020304" pitchFamily="18" charset="0"/>
                        <a:cs typeface="Times New Roman" panose="02020603050405020304" pitchFamily="18" charset="0"/>
                      </a:endParaRPr>
                    </a:p>
                    <a:p>
                      <a:pPr marL="0" algn="ctr">
                        <a:spcAft>
                          <a:spcPts val="0"/>
                        </a:spcAft>
                      </a:pPr>
                      <a:r>
                        <a:rPr lang="ru-RU" sz="1300" dirty="0" smtClean="0">
                          <a:effectLst/>
                          <a:latin typeface="Times New Roman" panose="02020603050405020304" pitchFamily="18" charset="0"/>
                          <a:cs typeface="Times New Roman" panose="02020603050405020304" pitchFamily="18" charset="0"/>
                        </a:rPr>
                        <a:t>(107,4%)</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0,23</a:t>
                      </a:r>
                      <a:endParaRPr lang="ru-RU" sz="1300" dirty="0">
                        <a:solidFill>
                          <a:schemeClr val="tx1"/>
                        </a:solidFill>
                        <a:effectLst/>
                        <a:latin typeface="Times New Roman" panose="02020603050405020304" pitchFamily="18" charset="0"/>
                        <a:cs typeface="Times New Roman" panose="02020603050405020304" pitchFamily="18" charset="0"/>
                      </a:endParaRPr>
                    </a:p>
                    <a:p>
                      <a:pPr marL="0"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r h="604145">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Неналоговые доходы </a:t>
                      </a:r>
                    </a:p>
                    <a:p>
                      <a:pPr marL="0" algn="ctr">
                        <a:spcAft>
                          <a:spcPts val="0"/>
                        </a:spcAft>
                      </a:pPr>
                      <a:r>
                        <a:rPr lang="ru-RU" sz="1300" b="1" dirty="0">
                          <a:effectLst/>
                          <a:latin typeface="Times New Roman" panose="02020603050405020304" pitchFamily="18" charset="0"/>
                          <a:cs typeface="Times New Roman" panose="02020603050405020304" pitchFamily="18" charset="0"/>
                        </a:rPr>
                        <a:t>в том числе:</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74 427</a:t>
                      </a:r>
                    </a:p>
                    <a:p>
                      <a:pPr marL="0" algn="ctr">
                        <a:spcAft>
                          <a:spcPts val="0"/>
                        </a:spcAft>
                      </a:pPr>
                      <a:r>
                        <a:rPr lang="ru-RU" sz="1300" b="1" dirty="0">
                          <a:effectLst/>
                          <a:latin typeface="Times New Roman" panose="02020603050405020304" pitchFamily="18" charset="0"/>
                          <a:cs typeface="Times New Roman" panose="02020603050405020304" pitchFamily="18" charset="0"/>
                        </a:rPr>
                        <a:t>(86,9)</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84 145,8</a:t>
                      </a:r>
                    </a:p>
                    <a:p>
                      <a:pPr marL="0" algn="ctr">
                        <a:spcAft>
                          <a:spcPts val="0"/>
                        </a:spcAft>
                      </a:pPr>
                      <a:r>
                        <a:rPr lang="ru-RU" sz="1300" b="1" dirty="0">
                          <a:effectLst/>
                          <a:latin typeface="Times New Roman" panose="02020603050405020304" pitchFamily="18" charset="0"/>
                          <a:cs typeface="Times New Roman" panose="02020603050405020304" pitchFamily="18" charset="0"/>
                        </a:rPr>
                        <a:t>(113,1%)</a:t>
                      </a:r>
                    </a:p>
                    <a:p>
                      <a:pPr marL="0" algn="ctr">
                        <a:spcAft>
                          <a:spcPts val="0"/>
                        </a:spcAft>
                      </a:pPr>
                      <a:r>
                        <a:rPr lang="ru-RU" sz="1300" b="1" dirty="0">
                          <a:effectLst/>
                          <a:latin typeface="Times New Roman" panose="02020603050405020304" pitchFamily="18" charset="0"/>
                          <a:cs typeface="Times New Roman" panose="02020603050405020304" pitchFamily="18" charset="0"/>
                        </a:rPr>
                        <a:t>+ 9 718,8</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a:effectLst/>
                          <a:latin typeface="Times New Roman" panose="02020603050405020304" pitchFamily="18" charset="0"/>
                          <a:cs typeface="Times New Roman" panose="02020603050405020304" pitchFamily="18" charset="0"/>
                        </a:rPr>
                        <a:t>4,77</a:t>
                      </a:r>
                    </a:p>
                    <a:p>
                      <a:pPr marL="0" algn="ctr">
                        <a:spcAft>
                          <a:spcPts val="0"/>
                        </a:spcAft>
                      </a:pPr>
                      <a:r>
                        <a:rPr lang="ru-RU" sz="1300" b="1" dirty="0">
                          <a:effectLst/>
                          <a:latin typeface="Times New Roman" panose="02020603050405020304" pitchFamily="18" charset="0"/>
                          <a:cs typeface="Times New Roman" panose="02020603050405020304" pitchFamily="18" charset="0"/>
                        </a:rPr>
                        <a:t> </a:t>
                      </a:r>
                    </a:p>
                    <a:p>
                      <a:pPr marL="0" algn="ctr">
                        <a:spcAft>
                          <a:spcPts val="0"/>
                        </a:spcAft>
                      </a:pPr>
                      <a:r>
                        <a:rPr lang="ru-RU" sz="1300" b="1" dirty="0">
                          <a:effectLst/>
                          <a:latin typeface="Times New Roman" panose="02020603050405020304" pitchFamily="18" charset="0"/>
                          <a:cs typeface="Times New Roman" panose="02020603050405020304" pitchFamily="18" charset="0"/>
                        </a:rPr>
                        <a:t> </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smtClean="0">
                          <a:effectLst/>
                          <a:latin typeface="Times New Roman" panose="02020603050405020304" pitchFamily="18" charset="0"/>
                          <a:cs typeface="Times New Roman" panose="02020603050405020304" pitchFamily="18" charset="0"/>
                        </a:rPr>
                        <a:t>100</a:t>
                      </a:r>
                      <a:r>
                        <a:rPr lang="ru-RU" sz="1300" b="1" dirty="0">
                          <a:effectLst/>
                          <a:latin typeface="Times New Roman" panose="02020603050405020304" pitchFamily="18" charset="0"/>
                          <a:cs typeface="Times New Roman" panose="02020603050405020304" pitchFamily="18" charset="0"/>
                        </a:rPr>
                        <a:t> 000,0</a:t>
                      </a:r>
                    </a:p>
                    <a:p>
                      <a:pPr marL="0" algn="ctr">
                        <a:spcAft>
                          <a:spcPts val="0"/>
                        </a:spcAft>
                      </a:pPr>
                      <a:r>
                        <a:rPr lang="ru-RU" sz="1300" b="1" dirty="0">
                          <a:effectLst/>
                          <a:latin typeface="Times New Roman" panose="02020603050405020304" pitchFamily="18" charset="0"/>
                          <a:cs typeface="Times New Roman" panose="02020603050405020304" pitchFamily="18" charset="0"/>
                        </a:rPr>
                        <a:t>(</a:t>
                      </a:r>
                      <a:r>
                        <a:rPr lang="ru-RU" sz="1300" b="1" dirty="0" smtClean="0">
                          <a:effectLst/>
                          <a:latin typeface="Times New Roman" panose="02020603050405020304" pitchFamily="18" charset="0"/>
                          <a:cs typeface="Times New Roman" panose="02020603050405020304" pitchFamily="18" charset="0"/>
                        </a:rPr>
                        <a:t>118,8%)</a:t>
                      </a:r>
                      <a:endParaRPr lang="ru-RU" sz="1300" b="1" dirty="0">
                        <a:effectLst/>
                        <a:latin typeface="Times New Roman" panose="02020603050405020304" pitchFamily="18" charset="0"/>
                        <a:cs typeface="Times New Roman" panose="02020603050405020304" pitchFamily="18" charset="0"/>
                      </a:endParaRPr>
                    </a:p>
                    <a:p>
                      <a:pPr marL="0" algn="ctr">
                        <a:spcAft>
                          <a:spcPts val="0"/>
                        </a:spcAft>
                      </a:pPr>
                      <a:r>
                        <a:rPr lang="ru-RU" sz="1300" b="1" dirty="0">
                          <a:effectLst/>
                          <a:latin typeface="Times New Roman" panose="02020603050405020304" pitchFamily="18" charset="0"/>
                          <a:cs typeface="Times New Roman" panose="02020603050405020304" pitchFamily="18" charset="0"/>
                        </a:rPr>
                        <a:t> </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dirty="0" smtClean="0">
                          <a:effectLst/>
                          <a:latin typeface="Times New Roman" panose="02020603050405020304" pitchFamily="18" charset="0"/>
                          <a:cs typeface="Times New Roman" panose="02020603050405020304" pitchFamily="18" charset="0"/>
                        </a:rPr>
                        <a:t>104 868,9</a:t>
                      </a:r>
                      <a:endParaRPr lang="ru-RU" sz="1300" b="1" dirty="0">
                        <a:effectLst/>
                        <a:latin typeface="Times New Roman" panose="02020603050405020304" pitchFamily="18" charset="0"/>
                        <a:cs typeface="Times New Roman" panose="02020603050405020304" pitchFamily="18" charset="0"/>
                      </a:endParaRPr>
                    </a:p>
                    <a:p>
                      <a:pPr marL="0" algn="ctr">
                        <a:spcAft>
                          <a:spcPts val="0"/>
                        </a:spcAft>
                      </a:pPr>
                      <a:r>
                        <a:rPr lang="ru-RU" sz="1300" b="1" dirty="0" smtClean="0">
                          <a:effectLst/>
                          <a:latin typeface="Times New Roman" panose="02020603050405020304" pitchFamily="18" charset="0"/>
                          <a:cs typeface="Times New Roman" panose="02020603050405020304" pitchFamily="18" charset="0"/>
                        </a:rPr>
                        <a:t>(104,9%)</a:t>
                      </a:r>
                      <a:endParaRPr lang="ru-RU" sz="1300" b="1" dirty="0">
                        <a:effectLst/>
                        <a:latin typeface="Times New Roman" panose="02020603050405020304" pitchFamily="18" charset="0"/>
                        <a:cs typeface="Times New Roman" panose="02020603050405020304" pitchFamily="18" charset="0"/>
                      </a:endParaRPr>
                    </a:p>
                    <a:p>
                      <a:pPr marL="0" algn="ctr">
                        <a:spcAft>
                          <a:spcPts val="0"/>
                        </a:spcAft>
                      </a:pPr>
                      <a:r>
                        <a:rPr lang="ru-RU" sz="1300" b="1" dirty="0">
                          <a:effectLst/>
                          <a:latin typeface="Times New Roman" panose="02020603050405020304" pitchFamily="18" charset="0"/>
                          <a:cs typeface="Times New Roman" panose="02020603050405020304" pitchFamily="18" charset="0"/>
                        </a:rPr>
                        <a:t> </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c>
                  <a:txBody>
                    <a:bodyPr/>
                    <a:lstStyle/>
                    <a:p>
                      <a:pPr marL="0" algn="ctr">
                        <a:spcAft>
                          <a:spcPts val="0"/>
                        </a:spcAft>
                      </a:pPr>
                      <a:r>
                        <a:rPr lang="ru-RU" sz="1300" b="1" kern="1200" dirty="0" smtClean="0">
                          <a:solidFill>
                            <a:schemeClr val="tx1"/>
                          </a:solidFill>
                          <a:effectLst/>
                          <a:latin typeface="Times New Roman" panose="02020603050405020304" pitchFamily="18" charset="0"/>
                          <a:cs typeface="Times New Roman" panose="02020603050405020304" pitchFamily="18" charset="0"/>
                        </a:rPr>
                        <a:t>6,99</a:t>
                      </a:r>
                      <a:endParaRPr lang="ru-RU" sz="1300" b="1" dirty="0">
                        <a:solidFill>
                          <a:schemeClr val="tx1"/>
                        </a:solidFill>
                        <a:effectLst/>
                        <a:latin typeface="Times New Roman" panose="02020603050405020304" pitchFamily="18" charset="0"/>
                        <a:cs typeface="Times New Roman" panose="02020603050405020304" pitchFamily="18" charset="0"/>
                      </a:endParaRPr>
                    </a:p>
                    <a:p>
                      <a:pPr marL="0" algn="ctr">
                        <a:spcAft>
                          <a:spcPts val="0"/>
                        </a:spcAft>
                      </a:pPr>
                      <a:r>
                        <a:rPr lang="ru-RU" sz="1300" b="1" kern="1200" dirty="0">
                          <a:solidFill>
                            <a:srgbClr val="FF0000"/>
                          </a:solidFill>
                          <a:effectLst/>
                          <a:latin typeface="Times New Roman" panose="02020603050405020304" pitchFamily="18" charset="0"/>
                          <a:cs typeface="Times New Roman" panose="02020603050405020304" pitchFamily="18" charset="0"/>
                        </a:rPr>
                        <a:t> </a:t>
                      </a:r>
                      <a:endParaRPr lang="ru-RU" sz="1300" b="1" dirty="0">
                        <a:solidFill>
                          <a:srgbClr val="FF0000"/>
                        </a:solidFill>
                        <a:effectLst/>
                        <a:latin typeface="Times New Roman" panose="02020603050405020304" pitchFamily="18" charset="0"/>
                        <a:cs typeface="Times New Roman" panose="02020603050405020304" pitchFamily="18" charset="0"/>
                      </a:endParaRPr>
                    </a:p>
                    <a:p>
                      <a:pPr marL="0" algn="ctr">
                        <a:spcAft>
                          <a:spcPts val="0"/>
                        </a:spcAft>
                      </a:pPr>
                      <a:r>
                        <a:rPr lang="ru-RU" sz="1300" b="1" kern="1200" dirty="0">
                          <a:solidFill>
                            <a:srgbClr val="FF0000"/>
                          </a:solidFill>
                          <a:effectLst/>
                          <a:latin typeface="Times New Roman" panose="02020603050405020304" pitchFamily="18" charset="0"/>
                          <a:cs typeface="Times New Roman" panose="02020603050405020304" pitchFamily="18" charset="0"/>
                        </a:rPr>
                        <a:t>  </a:t>
                      </a:r>
                      <a:endParaRPr lang="ru-RU" sz="1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672" marR="49672" marT="0" marB="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6"/>
          <p:cNvGrpSpPr>
            <a:grpSpLocks/>
          </p:cNvGrpSpPr>
          <p:nvPr/>
        </p:nvGrpSpPr>
        <p:grpSpPr bwMode="auto">
          <a:xfrm rot="5400000">
            <a:off x="4499770" y="-4499768"/>
            <a:ext cx="906463" cy="9906000"/>
            <a:chOff x="4933014" y="-35"/>
            <a:chExt cx="1066800" cy="11953876"/>
          </a:xfrm>
        </p:grpSpPr>
        <p:pic>
          <p:nvPicPr>
            <p:cNvPr id="5"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7" name="Таблица 6"/>
          <p:cNvGraphicFramePr>
            <a:graphicFrameLocks noGrp="1"/>
          </p:cNvGraphicFramePr>
          <p:nvPr>
            <p:extLst>
              <p:ext uri="{D42A27DB-BD31-4B8C-83A1-F6EECF244321}">
                <p14:modId xmlns="" xmlns:p14="http://schemas.microsoft.com/office/powerpoint/2010/main" val="4099948364"/>
              </p:ext>
            </p:extLst>
          </p:nvPr>
        </p:nvGraphicFramePr>
        <p:xfrm>
          <a:off x="1" y="906462"/>
          <a:ext cx="9905999" cy="3150046"/>
        </p:xfrm>
        <a:graphic>
          <a:graphicData uri="http://schemas.openxmlformats.org/drawingml/2006/table">
            <a:tbl>
              <a:tblPr>
                <a:tableStyleId>{BC89EF96-8CEA-46FF-86C4-4CE0E7609802}</a:tableStyleId>
              </a:tblPr>
              <a:tblGrid>
                <a:gridCol w="2110336"/>
                <a:gridCol w="1062155"/>
                <a:gridCol w="1188869"/>
                <a:gridCol w="1323968"/>
                <a:gridCol w="1321172"/>
                <a:gridCol w="1579258"/>
                <a:gridCol w="1320241"/>
              </a:tblGrid>
              <a:tr h="772113">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Доходы получаемые в виде арендной платы за земельные участки и имущества.</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11 319</a:t>
                      </a:r>
                    </a:p>
                    <a:p>
                      <a:pPr algn="ctr">
                        <a:spcAft>
                          <a:spcPts val="0"/>
                        </a:spcAft>
                      </a:pPr>
                      <a:r>
                        <a:rPr lang="ru-RU" sz="1300" dirty="0">
                          <a:effectLst/>
                          <a:latin typeface="Times New Roman" panose="02020603050405020304" pitchFamily="18" charset="0"/>
                          <a:cs typeface="Times New Roman" panose="02020603050405020304" pitchFamily="18" charset="0"/>
                        </a:rPr>
                        <a:t>(107,6%)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16 185,8</a:t>
                      </a:r>
                    </a:p>
                    <a:p>
                      <a:pPr algn="ctr">
                        <a:spcAft>
                          <a:spcPts val="0"/>
                        </a:spcAft>
                      </a:pPr>
                      <a:r>
                        <a:rPr lang="ru-RU" sz="1300" dirty="0">
                          <a:effectLst/>
                          <a:latin typeface="Times New Roman" panose="02020603050405020304" pitchFamily="18" charset="0"/>
                          <a:cs typeface="Times New Roman" panose="02020603050405020304" pitchFamily="18" charset="0"/>
                        </a:rPr>
                        <a:t>(143,0%)</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a:effectLst/>
                          <a:latin typeface="Times New Roman" panose="02020603050405020304" pitchFamily="18" charset="0"/>
                          <a:cs typeface="Times New Roman" panose="02020603050405020304" pitchFamily="18" charset="0"/>
                        </a:rPr>
                        <a:t>0,92</a:t>
                      </a:r>
                    </a:p>
                    <a:p>
                      <a:pPr algn="ctr">
                        <a:spcAft>
                          <a:spcPts val="0"/>
                        </a:spcAft>
                      </a:pPr>
                      <a:r>
                        <a:rPr lang="ru-RU" sz="1300">
                          <a:effectLst/>
                          <a:latin typeface="Times New Roman" panose="02020603050405020304" pitchFamily="18" charset="0"/>
                          <a:cs typeface="Times New Roman" panose="02020603050405020304" pitchFamily="18" charset="0"/>
                        </a:rPr>
                        <a:t> </a:t>
                      </a:r>
                    </a:p>
                    <a:p>
                      <a:pPr algn="ctr">
                        <a:spcAft>
                          <a:spcPts val="0"/>
                        </a:spcAft>
                      </a:pPr>
                      <a:r>
                        <a:rPr lang="ru-RU" sz="1300">
                          <a:effectLst/>
                          <a:latin typeface="Times New Roman" panose="02020603050405020304" pitchFamily="18" charset="0"/>
                          <a:cs typeface="Times New Roman" panose="02020603050405020304" pitchFamily="18" charset="0"/>
                        </a:rPr>
                        <a:t> </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13 </a:t>
                      </a:r>
                      <a:r>
                        <a:rPr lang="ru-RU" sz="1300" dirty="0">
                          <a:effectLst/>
                          <a:latin typeface="Times New Roman" panose="02020603050405020304" pitchFamily="18" charset="0"/>
                          <a:cs typeface="Times New Roman" panose="02020603050405020304" pitchFamily="18" charset="0"/>
                        </a:rPr>
                        <a:t>000,0</a:t>
                      </a:r>
                    </a:p>
                    <a:p>
                      <a:pPr algn="ctr">
                        <a:spcAft>
                          <a:spcPts val="0"/>
                        </a:spcAft>
                      </a:pPr>
                      <a:r>
                        <a:rPr lang="ru-RU" sz="1300" dirty="0" smtClean="0">
                          <a:effectLst/>
                          <a:latin typeface="Times New Roman" panose="02020603050405020304" pitchFamily="18" charset="0"/>
                          <a:cs typeface="Times New Roman" panose="02020603050405020304" pitchFamily="18" charset="0"/>
                        </a:rPr>
                        <a:t>(80,3%)</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13 206,8</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smtClean="0">
                          <a:effectLst/>
                          <a:latin typeface="Times New Roman" panose="02020603050405020304" pitchFamily="18" charset="0"/>
                          <a:cs typeface="Times New Roman" panose="02020603050405020304" pitchFamily="18" charset="0"/>
                        </a:rPr>
                        <a:t>(101,6%)</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0,88 </a:t>
                      </a:r>
                      <a:endParaRPr lang="ru-RU" sz="1300"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cs typeface="Times New Roman" panose="02020603050405020304" pitchFamily="18" charset="0"/>
                      </a:endParaRPr>
                    </a:p>
                    <a:p>
                      <a:pPr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99537">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 Доходы от оказания платных услуг</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44 489</a:t>
                      </a:r>
                    </a:p>
                    <a:p>
                      <a:pPr algn="ctr">
                        <a:spcAft>
                          <a:spcPts val="0"/>
                        </a:spcAft>
                      </a:pPr>
                      <a:r>
                        <a:rPr lang="ru-RU" sz="1300" dirty="0">
                          <a:effectLst/>
                          <a:latin typeface="Times New Roman" panose="02020603050405020304" pitchFamily="18" charset="0"/>
                          <a:cs typeface="Times New Roman" panose="02020603050405020304" pitchFamily="18" charset="0"/>
                        </a:rPr>
                        <a:t>(87,5%)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52 626,5</a:t>
                      </a:r>
                    </a:p>
                    <a:p>
                      <a:pPr algn="ctr">
                        <a:spcAft>
                          <a:spcPts val="0"/>
                        </a:spcAft>
                      </a:pPr>
                      <a:r>
                        <a:rPr lang="ru-RU" sz="1300" dirty="0">
                          <a:effectLst/>
                          <a:latin typeface="Times New Roman" panose="02020603050405020304" pitchFamily="18" charset="0"/>
                          <a:cs typeface="Times New Roman" panose="02020603050405020304" pitchFamily="18" charset="0"/>
                        </a:rPr>
                        <a:t>(118,3%)</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2,98</a:t>
                      </a: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57 500,0</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a:effectLst/>
                          <a:latin typeface="Times New Roman" panose="02020603050405020304" pitchFamily="18" charset="0"/>
                          <a:cs typeface="Times New Roman" panose="02020603050405020304" pitchFamily="18" charset="0"/>
                        </a:rPr>
                        <a:t>(</a:t>
                      </a:r>
                      <a:r>
                        <a:rPr lang="ru-RU" sz="1300" dirty="0" smtClean="0">
                          <a:effectLst/>
                          <a:latin typeface="Times New Roman" panose="02020603050405020304" pitchFamily="18" charset="0"/>
                          <a:cs typeface="Times New Roman" panose="02020603050405020304" pitchFamily="18" charset="0"/>
                        </a:rPr>
                        <a:t>109,3%)</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61 911,3</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smtClean="0">
                          <a:effectLst/>
                          <a:latin typeface="Times New Roman" panose="02020603050405020304" pitchFamily="18" charset="0"/>
                          <a:cs typeface="Times New Roman" panose="02020603050405020304" pitchFamily="18" charset="0"/>
                        </a:rPr>
                        <a:t>(107,7%)</a:t>
                      </a: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4,12</a:t>
                      </a:r>
                      <a:endParaRPr lang="ru-RU" sz="1300"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cs typeface="Times New Roman" panose="02020603050405020304" pitchFamily="18" charset="0"/>
                      </a:endParaRPr>
                    </a:p>
                  </a:txBody>
                  <a:tcPr marL="68580" marR="68580" marT="0" marB="0"/>
                </a:tc>
              </a:tr>
              <a:tr h="579085">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Доходы от реализации имущества (земельных участков)</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12 897</a:t>
                      </a:r>
                    </a:p>
                    <a:p>
                      <a:pPr algn="ctr">
                        <a:spcAft>
                          <a:spcPts val="0"/>
                        </a:spcAft>
                      </a:pPr>
                      <a:r>
                        <a:rPr lang="ru-RU" sz="1300" dirty="0">
                          <a:effectLst/>
                          <a:latin typeface="Times New Roman" panose="02020603050405020304" pitchFamily="18" charset="0"/>
                          <a:cs typeface="Times New Roman" panose="02020603050405020304" pitchFamily="18" charset="0"/>
                        </a:rPr>
                        <a:t>(68,2%)</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3 923,5</a:t>
                      </a:r>
                    </a:p>
                    <a:p>
                      <a:pPr algn="ctr">
                        <a:spcAft>
                          <a:spcPts val="0"/>
                        </a:spcAft>
                      </a:pPr>
                      <a:r>
                        <a:rPr lang="ru-RU" sz="1300" dirty="0">
                          <a:effectLst/>
                          <a:latin typeface="Times New Roman" panose="02020603050405020304" pitchFamily="18" charset="0"/>
                          <a:cs typeface="Times New Roman" panose="02020603050405020304" pitchFamily="18" charset="0"/>
                        </a:rPr>
                        <a:t>(30,4%)</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0,22</a:t>
                      </a: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20 000,0</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smtClean="0">
                          <a:effectLst/>
                          <a:latin typeface="Times New Roman" panose="02020603050405020304" pitchFamily="18" charset="0"/>
                          <a:cs typeface="Times New Roman" panose="02020603050405020304" pitchFamily="18" charset="0"/>
                        </a:rPr>
                        <a:t>(509,7%)</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20 696,3</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smtClean="0">
                          <a:effectLst/>
                          <a:latin typeface="Times New Roman" panose="02020603050405020304" pitchFamily="18" charset="0"/>
                          <a:cs typeface="Times New Roman" panose="02020603050405020304" pitchFamily="18" charset="0"/>
                        </a:rPr>
                        <a:t>(103,5%)</a:t>
                      </a:r>
                      <a:endParaRPr lang="ru-RU" sz="13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1,38</a:t>
                      </a:r>
                      <a:r>
                        <a:rPr lang="ru-RU" sz="1300" kern="1200" dirty="0" smtClean="0">
                          <a:solidFill>
                            <a:srgbClr val="FF0000"/>
                          </a:solidFill>
                          <a:effectLst/>
                          <a:latin typeface="Times New Roman" panose="02020603050405020304" pitchFamily="18" charset="0"/>
                          <a:cs typeface="Times New Roman" panose="02020603050405020304" pitchFamily="18" charset="0"/>
                        </a:rPr>
                        <a:t> </a:t>
                      </a: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6057">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Плата за экологию</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356</a:t>
                      </a:r>
                    </a:p>
                    <a:p>
                      <a:pPr algn="ctr">
                        <a:spcAft>
                          <a:spcPts val="0"/>
                        </a:spcAft>
                      </a:pPr>
                      <a:r>
                        <a:rPr lang="ru-RU" sz="1300" dirty="0">
                          <a:effectLst/>
                          <a:latin typeface="Times New Roman" panose="02020603050405020304" pitchFamily="18" charset="0"/>
                          <a:cs typeface="Times New Roman" panose="02020603050405020304" pitchFamily="18" charset="0"/>
                        </a:rPr>
                        <a:t>(40,4%)</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958,2</a:t>
                      </a:r>
                    </a:p>
                    <a:p>
                      <a:pPr algn="ctr">
                        <a:spcAft>
                          <a:spcPts val="0"/>
                        </a:spcAft>
                      </a:pPr>
                      <a:r>
                        <a:rPr lang="ru-RU" sz="1300" dirty="0">
                          <a:effectLst/>
                          <a:latin typeface="Times New Roman" panose="02020603050405020304" pitchFamily="18" charset="0"/>
                          <a:cs typeface="Times New Roman" panose="02020603050405020304" pitchFamily="18" charset="0"/>
                        </a:rPr>
                        <a:t>(269,2)</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0,05</a:t>
                      </a: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a:t>
                      </a: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205,2</a:t>
                      </a:r>
                      <a:endParaRPr lang="ru-RU" sz="13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0,01</a:t>
                      </a: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6057">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Штрафы</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5 282</a:t>
                      </a:r>
                    </a:p>
                    <a:p>
                      <a:pPr algn="ctr">
                        <a:spcAft>
                          <a:spcPts val="0"/>
                        </a:spcAft>
                      </a:pPr>
                      <a:r>
                        <a:rPr lang="ru-RU" sz="1300" dirty="0">
                          <a:effectLst/>
                          <a:latin typeface="Times New Roman" panose="02020603050405020304" pitchFamily="18" charset="0"/>
                          <a:cs typeface="Times New Roman" panose="02020603050405020304" pitchFamily="18" charset="0"/>
                        </a:rPr>
                        <a:t>(116,8)</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10 432,1</a:t>
                      </a:r>
                    </a:p>
                    <a:p>
                      <a:pPr algn="ctr">
                        <a:spcAft>
                          <a:spcPts val="0"/>
                        </a:spcAft>
                      </a:pPr>
                      <a:r>
                        <a:rPr lang="ru-RU" sz="1300" dirty="0">
                          <a:effectLst/>
                          <a:latin typeface="Times New Roman" panose="02020603050405020304" pitchFamily="18" charset="0"/>
                          <a:cs typeface="Times New Roman" panose="02020603050405020304" pitchFamily="18" charset="0"/>
                        </a:rPr>
                        <a:t>(197,5%)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0,59</a:t>
                      </a: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9 500,0</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smtClean="0">
                          <a:effectLst/>
                          <a:latin typeface="Times New Roman" panose="02020603050405020304" pitchFamily="18" charset="0"/>
                          <a:cs typeface="Times New Roman" panose="02020603050405020304" pitchFamily="18" charset="0"/>
                        </a:rPr>
                        <a:t>(91,1%)</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9 178,6</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smtClean="0">
                          <a:effectLst/>
                          <a:latin typeface="Times New Roman" panose="02020603050405020304" pitchFamily="18" charset="0"/>
                          <a:cs typeface="Times New Roman" panose="02020603050405020304" pitchFamily="18" charset="0"/>
                        </a:rPr>
                        <a:t>(96,6%)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0,60</a:t>
                      </a:r>
                      <a:r>
                        <a:rPr lang="ru-RU" sz="1300" kern="1200" dirty="0" smtClean="0">
                          <a:solidFill>
                            <a:srgbClr val="FF0000"/>
                          </a:solidFill>
                          <a:effectLst/>
                          <a:latin typeface="Times New Roman" panose="02020603050405020304" pitchFamily="18" charset="0"/>
                          <a:cs typeface="Times New Roman" panose="02020603050405020304" pitchFamily="18" charset="0"/>
                        </a:rPr>
                        <a:t> </a:t>
                      </a: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cs typeface="Times New Roman" panose="02020603050405020304" pitchFamily="18" charset="0"/>
                      </a:endParaRPr>
                    </a:p>
                    <a:p>
                      <a:pPr algn="ctr">
                        <a:lnSpc>
                          <a:spcPts val="1230"/>
                        </a:lnSpc>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571189">
                <a:tc>
                  <a:txBody>
                    <a:bodyPr/>
                    <a:lstStyle/>
                    <a:p>
                      <a:pPr algn="just">
                        <a:spcAft>
                          <a:spcPts val="0"/>
                        </a:spcAft>
                      </a:pPr>
                      <a:r>
                        <a:rPr lang="ru-RU" sz="1300" b="1" dirty="0">
                          <a:effectLst/>
                          <a:latin typeface="Times New Roman" panose="02020603050405020304" pitchFamily="18" charset="0"/>
                          <a:cs typeface="Times New Roman" panose="02020603050405020304" pitchFamily="18" charset="0"/>
                        </a:rPr>
                        <a:t>Итого налоговые и неналоговые </a:t>
                      </a:r>
                      <a:r>
                        <a:rPr lang="ru-RU" sz="1300" b="1" dirty="0" smtClean="0">
                          <a:effectLst/>
                          <a:latin typeface="Times New Roman" panose="02020603050405020304" pitchFamily="18" charset="0"/>
                          <a:cs typeface="Times New Roman" panose="02020603050405020304" pitchFamily="18" charset="0"/>
                        </a:rPr>
                        <a:t>доходы</a:t>
                      </a:r>
                      <a:endParaRPr lang="ru-RU" sz="1300" b="1"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a:effectLst/>
                          <a:latin typeface="Times New Roman" panose="02020603050405020304" pitchFamily="18" charset="0"/>
                          <a:cs typeface="Times New Roman" panose="02020603050405020304" pitchFamily="18" charset="0"/>
                        </a:rPr>
                        <a:t>258 475 (96,5%)</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a:effectLst/>
                          <a:latin typeface="Times New Roman" panose="02020603050405020304" pitchFamily="18" charset="0"/>
                          <a:cs typeface="Times New Roman" panose="02020603050405020304" pitchFamily="18" charset="0"/>
                        </a:rPr>
                        <a:t>356 712,8</a:t>
                      </a:r>
                    </a:p>
                    <a:p>
                      <a:pPr algn="ctr">
                        <a:spcAft>
                          <a:spcPts val="0"/>
                        </a:spcAft>
                      </a:pPr>
                      <a:r>
                        <a:rPr lang="ru-RU" sz="1300" b="1" dirty="0">
                          <a:effectLst/>
                          <a:latin typeface="Times New Roman" panose="02020603050405020304" pitchFamily="18" charset="0"/>
                          <a:cs typeface="Times New Roman" panose="02020603050405020304" pitchFamily="18" charset="0"/>
                        </a:rPr>
                        <a:t>(138,0</a:t>
                      </a:r>
                      <a:r>
                        <a:rPr lang="ru-RU" sz="1300" b="1" dirty="0" smtClean="0">
                          <a:effectLst/>
                          <a:latin typeface="Times New Roman" panose="02020603050405020304" pitchFamily="18" charset="0"/>
                          <a:cs typeface="Times New Roman" panose="02020603050405020304" pitchFamily="18" charset="0"/>
                        </a:rPr>
                        <a:t>%)</a:t>
                      </a:r>
                      <a:endParaRPr lang="ru-RU" sz="1300" b="1"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a:effectLst/>
                          <a:latin typeface="Times New Roman" panose="02020603050405020304" pitchFamily="18" charset="0"/>
                          <a:cs typeface="Times New Roman" panose="02020603050405020304" pitchFamily="18" charset="0"/>
                        </a:rPr>
                        <a:t>20,21</a:t>
                      </a:r>
                    </a:p>
                    <a:p>
                      <a:pPr>
                        <a:spcAft>
                          <a:spcPts val="0"/>
                        </a:spcAft>
                      </a:pPr>
                      <a:r>
                        <a:rPr lang="ru-RU" sz="1300" b="1" dirty="0">
                          <a:effectLst/>
                          <a:latin typeface="Times New Roman" panose="02020603050405020304" pitchFamily="18" charset="0"/>
                          <a:cs typeface="Times New Roman" panose="02020603050405020304" pitchFamily="18" charset="0"/>
                        </a:rPr>
                        <a:t> </a:t>
                      </a:r>
                    </a:p>
                  </a:txBody>
                  <a:tcPr marL="68580" marR="68580" marT="0" marB="0"/>
                </a:tc>
                <a:tc>
                  <a:txBody>
                    <a:bodyPr/>
                    <a:lstStyle/>
                    <a:p>
                      <a:pPr marL="7620" algn="ctr">
                        <a:spcAft>
                          <a:spcPts val="0"/>
                        </a:spcAft>
                      </a:pPr>
                      <a:r>
                        <a:rPr lang="ru-RU" sz="1300" b="1" dirty="0" smtClean="0">
                          <a:effectLst/>
                          <a:latin typeface="Times New Roman" panose="02020603050405020304" pitchFamily="18" charset="0"/>
                          <a:cs typeface="Times New Roman" panose="02020603050405020304" pitchFamily="18" charset="0"/>
                        </a:rPr>
                        <a:t>390 000,0</a:t>
                      </a:r>
                      <a:endParaRPr lang="ru-RU" sz="1300" b="1" dirty="0">
                        <a:effectLst/>
                        <a:latin typeface="Times New Roman" panose="02020603050405020304" pitchFamily="18" charset="0"/>
                        <a:cs typeface="Times New Roman" panose="02020603050405020304" pitchFamily="18" charset="0"/>
                      </a:endParaRPr>
                    </a:p>
                    <a:p>
                      <a:pPr marL="17145" algn="ctr">
                        <a:spcAft>
                          <a:spcPts val="0"/>
                        </a:spcAft>
                      </a:pPr>
                      <a:r>
                        <a:rPr lang="ru-RU" sz="1300" b="1" dirty="0">
                          <a:effectLst/>
                          <a:latin typeface="Times New Roman" panose="02020603050405020304" pitchFamily="18" charset="0"/>
                          <a:cs typeface="Times New Roman" panose="02020603050405020304" pitchFamily="18" charset="0"/>
                        </a:rPr>
                        <a:t>(</a:t>
                      </a:r>
                      <a:r>
                        <a:rPr lang="ru-RU" sz="1300" b="1" dirty="0" smtClean="0">
                          <a:effectLst/>
                          <a:latin typeface="Times New Roman" panose="02020603050405020304" pitchFamily="18" charset="0"/>
                          <a:cs typeface="Times New Roman" panose="02020603050405020304" pitchFamily="18" charset="0"/>
                        </a:rPr>
                        <a:t>109,3%)</a:t>
                      </a:r>
                      <a:endParaRPr lang="ru-RU" sz="1300" b="1"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smtClean="0">
                          <a:effectLst/>
                          <a:latin typeface="Times New Roman" panose="02020603050405020304" pitchFamily="18" charset="0"/>
                          <a:cs typeface="Times New Roman" panose="02020603050405020304" pitchFamily="18" charset="0"/>
                        </a:rPr>
                        <a:t>402 833,4</a:t>
                      </a:r>
                      <a:endParaRPr lang="ru-RU" sz="1300" b="1" dirty="0">
                        <a:effectLst/>
                        <a:latin typeface="Times New Roman" panose="02020603050405020304" pitchFamily="18" charset="0"/>
                        <a:cs typeface="Times New Roman" panose="02020603050405020304" pitchFamily="18" charset="0"/>
                      </a:endParaRPr>
                    </a:p>
                    <a:p>
                      <a:pPr algn="ctr">
                        <a:spcAft>
                          <a:spcPts val="0"/>
                        </a:spcAft>
                      </a:pPr>
                      <a:r>
                        <a:rPr lang="ru-RU" sz="1300" b="1" dirty="0" smtClean="0">
                          <a:effectLst/>
                          <a:latin typeface="Times New Roman" panose="02020603050405020304" pitchFamily="18" charset="0"/>
                          <a:cs typeface="Times New Roman" panose="02020603050405020304" pitchFamily="18" charset="0"/>
                        </a:rPr>
                        <a:t>(103,3%)</a:t>
                      </a:r>
                      <a:endParaRPr lang="ru-RU" sz="1300" b="1"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kern="1200" dirty="0" smtClean="0">
                          <a:solidFill>
                            <a:schemeClr val="tx1"/>
                          </a:solidFill>
                          <a:effectLst/>
                          <a:latin typeface="Times New Roman" panose="02020603050405020304" pitchFamily="18" charset="0"/>
                          <a:cs typeface="Times New Roman" panose="02020603050405020304" pitchFamily="18" charset="0"/>
                        </a:rPr>
                        <a:t>26,83</a:t>
                      </a:r>
                      <a:r>
                        <a:rPr lang="ru-RU" sz="1300" b="1" kern="1200" dirty="0" smtClean="0">
                          <a:solidFill>
                            <a:srgbClr val="FF0000"/>
                          </a:solidFill>
                          <a:effectLst/>
                          <a:latin typeface="Times New Roman" panose="02020603050405020304" pitchFamily="18" charset="0"/>
                          <a:cs typeface="Times New Roman" panose="02020603050405020304" pitchFamily="18" charset="0"/>
                        </a:rPr>
                        <a:t> </a:t>
                      </a:r>
                      <a:endParaRPr lang="ru-RU" sz="1300" b="1" dirty="0">
                        <a:solidFill>
                          <a:srgbClr val="FF0000"/>
                        </a:solidFill>
                        <a:effectLst/>
                        <a:latin typeface="Times New Roman" panose="02020603050405020304" pitchFamily="18" charset="0"/>
                        <a:cs typeface="Times New Roman" panose="02020603050405020304" pitchFamily="18" charset="0"/>
                      </a:endParaRPr>
                    </a:p>
                    <a:p>
                      <a:pPr algn="ctr">
                        <a:spcAft>
                          <a:spcPts val="0"/>
                        </a:spcAft>
                      </a:pPr>
                      <a:r>
                        <a:rPr lang="ru-RU" sz="1300" b="1" kern="1200" dirty="0">
                          <a:solidFill>
                            <a:srgbClr val="FF0000"/>
                          </a:solidFill>
                          <a:effectLst/>
                          <a:latin typeface="Times New Roman" panose="02020603050405020304" pitchFamily="18" charset="0"/>
                          <a:cs typeface="Times New Roman" panose="02020603050405020304" pitchFamily="18" charset="0"/>
                        </a:rPr>
                        <a:t>  </a:t>
                      </a:r>
                      <a:endParaRPr lang="ru-RU" sz="13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8" name="Таблица 7"/>
          <p:cNvGraphicFramePr>
            <a:graphicFrameLocks noGrp="1"/>
          </p:cNvGraphicFramePr>
          <p:nvPr>
            <p:extLst>
              <p:ext uri="{D42A27DB-BD31-4B8C-83A1-F6EECF244321}">
                <p14:modId xmlns="" xmlns:p14="http://schemas.microsoft.com/office/powerpoint/2010/main" val="2440031376"/>
              </p:ext>
            </p:extLst>
          </p:nvPr>
        </p:nvGraphicFramePr>
        <p:xfrm>
          <a:off x="0" y="4041939"/>
          <a:ext cx="9905999" cy="2799925"/>
        </p:xfrm>
        <a:graphic>
          <a:graphicData uri="http://schemas.openxmlformats.org/drawingml/2006/table">
            <a:tbl>
              <a:tblPr>
                <a:tableStyleId>{BC89EF96-8CEA-46FF-86C4-4CE0E7609802}</a:tableStyleId>
              </a:tblPr>
              <a:tblGrid>
                <a:gridCol w="2110336"/>
                <a:gridCol w="1062155"/>
                <a:gridCol w="1188869"/>
                <a:gridCol w="1323968"/>
                <a:gridCol w="1321172"/>
                <a:gridCol w="1579258"/>
                <a:gridCol w="1320241"/>
              </a:tblGrid>
              <a:tr h="422485">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Дотации</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68 </a:t>
                      </a:r>
                      <a:r>
                        <a:rPr lang="ru-RU" sz="1300" dirty="0">
                          <a:effectLst/>
                          <a:latin typeface="Times New Roman" panose="02020603050405020304" pitchFamily="18" charset="0"/>
                          <a:cs typeface="Times New Roman" panose="02020603050405020304" pitchFamily="18" charset="0"/>
                        </a:rPr>
                        <a:t>018</a:t>
                      </a:r>
                    </a:p>
                    <a:p>
                      <a:pPr algn="ctr">
                        <a:spcAft>
                          <a:spcPts val="0"/>
                        </a:spcAft>
                      </a:pPr>
                      <a:r>
                        <a:rPr lang="ru-RU" sz="1300" dirty="0">
                          <a:effectLst/>
                          <a:latin typeface="Times New Roman" panose="02020603050405020304" pitchFamily="18" charset="0"/>
                          <a:cs typeface="Times New Roman" panose="02020603050405020304" pitchFamily="18" charset="0"/>
                        </a:rPr>
                        <a:t>(50,7)</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p>
                    <a:p>
                      <a:pPr algn="ctr">
                        <a:spcAft>
                          <a:spcPts val="0"/>
                        </a:spcAft>
                      </a:pPr>
                      <a:r>
                        <a:rPr lang="ru-RU" sz="1300" dirty="0" smtClean="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p>
                    <a:p>
                      <a:pPr algn="ctr">
                        <a:spcAft>
                          <a:spcPts val="0"/>
                        </a:spcAft>
                      </a:pPr>
                      <a:r>
                        <a:rPr lang="ru-RU" sz="1300" dirty="0" smtClean="0">
                          <a:effectLst/>
                          <a:latin typeface="Times New Roman" panose="02020603050405020304" pitchFamily="18" charset="0"/>
                          <a:cs typeface="Times New Roman" panose="02020603050405020304" pitchFamily="18" charset="0"/>
                        </a:rPr>
                        <a:t>-</a:t>
                      </a: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53</a:t>
                      </a: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840,0</a:t>
                      </a:r>
                      <a:endParaRPr lang="ru-RU" sz="13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a:effectLst/>
                          <a:latin typeface="Times New Roman" panose="02020603050405020304" pitchFamily="18" charset="0"/>
                          <a:cs typeface="Times New Roman" panose="02020603050405020304" pitchFamily="18" charset="0"/>
                        </a:rPr>
                        <a:t> </a:t>
                      </a:r>
                      <a:r>
                        <a:rPr lang="ru-RU" sz="1300" kern="1200" dirty="0" smtClean="0">
                          <a:effectLst/>
                          <a:latin typeface="Times New Roman" panose="02020603050405020304" pitchFamily="18" charset="0"/>
                          <a:cs typeface="Times New Roman" panose="02020603050405020304" pitchFamily="18" charset="0"/>
                        </a:rPr>
                        <a:t>53 840,0</a:t>
                      </a:r>
                      <a:endParaRPr lang="ru-RU" sz="1300" dirty="0">
                        <a:effectLst/>
                        <a:latin typeface="Times New Roman" panose="02020603050405020304" pitchFamily="18" charset="0"/>
                        <a:cs typeface="Times New Roman" panose="02020603050405020304" pitchFamily="18" charset="0"/>
                      </a:endParaRPr>
                    </a:p>
                    <a:p>
                      <a:pPr algn="ctr">
                        <a:lnSpc>
                          <a:spcPts val="1640"/>
                        </a:lnSpc>
                        <a:spcAft>
                          <a:spcPts val="0"/>
                        </a:spcAft>
                      </a:pPr>
                      <a:r>
                        <a:rPr lang="ru-RU" sz="1300" kern="1200" dirty="0" smtClean="0">
                          <a:effectLst/>
                          <a:latin typeface="Times New Roman" panose="02020603050405020304" pitchFamily="18" charset="0"/>
                          <a:cs typeface="Times New Roman" panose="02020603050405020304" pitchFamily="18" charset="0"/>
                        </a:rPr>
                        <a:t>(100,0%)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3,59</a:t>
                      </a:r>
                      <a:endParaRPr lang="ru-RU" sz="1300"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0157">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Субсидии</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222 </a:t>
                      </a:r>
                      <a:r>
                        <a:rPr lang="ru-RU" sz="1300" dirty="0">
                          <a:effectLst/>
                          <a:latin typeface="Times New Roman" panose="02020603050405020304" pitchFamily="18" charset="0"/>
                          <a:cs typeface="Times New Roman" panose="02020603050405020304" pitchFamily="18" charset="0"/>
                        </a:rPr>
                        <a:t>285</a:t>
                      </a:r>
                    </a:p>
                    <a:p>
                      <a:pPr algn="ctr">
                        <a:spcAft>
                          <a:spcPts val="0"/>
                        </a:spcAft>
                      </a:pPr>
                      <a:r>
                        <a:rPr lang="ru-RU" sz="1300" dirty="0" smtClean="0">
                          <a:effectLst/>
                          <a:latin typeface="Times New Roman" panose="02020603050405020304" pitchFamily="18" charset="0"/>
                          <a:cs typeface="Times New Roman" panose="02020603050405020304" pitchFamily="18" charset="0"/>
                        </a:rPr>
                        <a:t>(116,6</a:t>
                      </a:r>
                      <a:r>
                        <a:rPr lang="ru-RU" sz="1300" dirty="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526</a:t>
                      </a:r>
                      <a:r>
                        <a:rPr lang="ru-RU" sz="1300" dirty="0">
                          <a:effectLst/>
                          <a:latin typeface="Times New Roman" panose="02020603050405020304" pitchFamily="18" charset="0"/>
                          <a:cs typeface="Times New Roman" panose="02020603050405020304" pitchFamily="18" charset="0"/>
                        </a:rPr>
                        <a:t> 602,6</a:t>
                      </a:r>
                    </a:p>
                    <a:p>
                      <a:pPr algn="ctr">
                        <a:spcAft>
                          <a:spcPts val="0"/>
                        </a:spcAft>
                      </a:pPr>
                      <a:r>
                        <a:rPr lang="ru-RU" sz="1300" dirty="0">
                          <a:effectLst/>
                          <a:latin typeface="Times New Roman" panose="02020603050405020304" pitchFamily="18" charset="0"/>
                          <a:cs typeface="Times New Roman" panose="02020603050405020304" pitchFamily="18" charset="0"/>
                        </a:rPr>
                        <a:t>(236,9%)</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29,82</a:t>
                      </a: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209</a:t>
                      </a:r>
                      <a:r>
                        <a:rPr lang="ru-RU" sz="1300" baseline="0" dirty="0" smtClean="0">
                          <a:effectLst/>
                          <a:latin typeface="Times New Roman" panose="02020603050405020304" pitchFamily="18" charset="0"/>
                          <a:cs typeface="Times New Roman" panose="02020603050405020304" pitchFamily="18" charset="0"/>
                        </a:rPr>
                        <a:t> 831,3</a:t>
                      </a:r>
                      <a:r>
                        <a:rPr lang="ru-RU" sz="1300" baseline="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(39,8%)</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209</a:t>
                      </a:r>
                      <a:r>
                        <a:rPr lang="ru-RU" sz="1300" baseline="0" dirty="0" smtClean="0">
                          <a:effectLst/>
                          <a:latin typeface="Times New Roman" panose="02020603050405020304" pitchFamily="18" charset="0"/>
                          <a:cs typeface="Times New Roman" panose="02020603050405020304" pitchFamily="18" charset="0"/>
                        </a:rPr>
                        <a:t> 831,3</a:t>
                      </a:r>
                      <a:r>
                        <a:rPr lang="ru-RU" sz="1300" kern="1200" dirty="0" smtClean="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kern="1200" dirty="0" smtClean="0">
                          <a:effectLst/>
                          <a:latin typeface="Times New Roman" panose="02020603050405020304" pitchFamily="18" charset="0"/>
                          <a:cs typeface="Times New Roman" panose="02020603050405020304" pitchFamily="18" charset="0"/>
                        </a:rPr>
                        <a:t>(100,0%) </a:t>
                      </a:r>
                      <a:endParaRPr lang="ru-RU" sz="13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13,97</a:t>
                      </a:r>
                      <a:r>
                        <a:rPr lang="ru-RU" sz="1300" kern="1200" dirty="0" smtClean="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cs typeface="Times New Roman" panose="02020603050405020304" pitchFamily="18" charset="0"/>
                      </a:endParaRPr>
                    </a:p>
                    <a:p>
                      <a:pPr algn="ctr">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0157">
                <a:tc>
                  <a:txBody>
                    <a:bodyPr/>
                    <a:lstStyle/>
                    <a:p>
                      <a:pPr algn="just">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Субвенция</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745 </a:t>
                      </a:r>
                      <a:r>
                        <a:rPr lang="ru-RU" sz="1300" dirty="0">
                          <a:effectLst/>
                          <a:latin typeface="Times New Roman" panose="02020603050405020304" pitchFamily="18" charset="0"/>
                          <a:cs typeface="Times New Roman" panose="02020603050405020304" pitchFamily="18" charset="0"/>
                        </a:rPr>
                        <a:t>628</a:t>
                      </a:r>
                    </a:p>
                    <a:p>
                      <a:pPr algn="ctr">
                        <a:spcAft>
                          <a:spcPts val="0"/>
                        </a:spcAft>
                      </a:pPr>
                      <a:r>
                        <a:rPr lang="ru-RU" sz="1300" dirty="0">
                          <a:effectLst/>
                          <a:latin typeface="Times New Roman" panose="02020603050405020304" pitchFamily="18" charset="0"/>
                          <a:cs typeface="Times New Roman" panose="02020603050405020304" pitchFamily="18" charset="0"/>
                        </a:rPr>
                        <a:t>(95,7%)</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717</a:t>
                      </a:r>
                      <a:r>
                        <a:rPr lang="ru-RU" sz="1300" dirty="0">
                          <a:effectLst/>
                          <a:latin typeface="Times New Roman" panose="02020603050405020304" pitchFamily="18" charset="0"/>
                          <a:cs typeface="Times New Roman" panose="02020603050405020304" pitchFamily="18" charset="0"/>
                        </a:rPr>
                        <a:t> 850,5 (96,3%)</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40,66</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797 601,1</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smtClean="0">
                          <a:effectLst/>
                          <a:latin typeface="Times New Roman" panose="02020603050405020304" pitchFamily="18" charset="0"/>
                          <a:cs typeface="Times New Roman" panose="02020603050405020304" pitchFamily="18" charset="0"/>
                        </a:rPr>
                        <a:t>(111,1%)</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797 601,1</a:t>
                      </a:r>
                      <a:r>
                        <a:rPr lang="ru-RU" sz="1300" kern="1200" dirty="0" smtClean="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cs typeface="Times New Roman" panose="02020603050405020304" pitchFamily="18" charset="0"/>
                      </a:endParaRPr>
                    </a:p>
                    <a:p>
                      <a:pPr algn="ctr">
                        <a:lnSpc>
                          <a:spcPts val="1230"/>
                        </a:lnSpc>
                        <a:spcAft>
                          <a:spcPts val="0"/>
                        </a:spcAft>
                      </a:pPr>
                      <a:r>
                        <a:rPr lang="ru-RU" sz="1300" kern="1200" dirty="0" smtClean="0">
                          <a:effectLst/>
                          <a:latin typeface="Times New Roman" panose="02020603050405020304" pitchFamily="18" charset="0"/>
                          <a:cs typeface="Times New Roman" panose="02020603050405020304" pitchFamily="18" charset="0"/>
                        </a:rPr>
                        <a:t>(100,0%)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53,12</a:t>
                      </a:r>
                      <a:endParaRPr lang="ru-RU" sz="1300" dirty="0">
                        <a:solidFill>
                          <a:schemeClr val="tx1"/>
                        </a:solidFill>
                        <a:effectLst/>
                        <a:latin typeface="Times New Roman" panose="02020603050405020304" pitchFamily="18" charset="0"/>
                        <a:cs typeface="Times New Roman" panose="02020603050405020304" pitchFamily="18" charset="0"/>
                      </a:endParaRPr>
                    </a:p>
                    <a:p>
                      <a:pPr algn="ctr">
                        <a:lnSpc>
                          <a:spcPts val="1230"/>
                        </a:lnSpc>
                        <a:spcAft>
                          <a:spcPts val="0"/>
                        </a:spcAft>
                      </a:pPr>
                      <a:r>
                        <a:rPr lang="ru-RU" sz="1300" kern="1200" dirty="0">
                          <a:solidFill>
                            <a:srgbClr val="FF0000"/>
                          </a:solidFill>
                          <a:effectLst/>
                          <a:latin typeface="Times New Roman" panose="02020603050405020304" pitchFamily="18" charset="0"/>
                          <a:cs typeface="Times New Roman" panose="02020603050405020304" pitchFamily="18" charset="0"/>
                        </a:rPr>
                        <a:t>  </a:t>
                      </a:r>
                      <a:endParaRPr lang="ru-RU" sz="1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0157">
                <a:tc>
                  <a:txBody>
                    <a:bodyPr/>
                    <a:lstStyle/>
                    <a:p>
                      <a:pPr algn="just">
                        <a:spcAft>
                          <a:spcPts val="0"/>
                        </a:spcAft>
                      </a:pPr>
                      <a:r>
                        <a:rPr lang="ru-RU" sz="1300" dirty="0" smtClean="0">
                          <a:effectLst/>
                          <a:latin typeface="Times New Roman" panose="02020603050405020304" pitchFamily="18" charset="0"/>
                          <a:cs typeface="Times New Roman" panose="02020603050405020304" pitchFamily="18" charset="0"/>
                        </a:rPr>
                        <a:t>Прочие </a:t>
                      </a:r>
                      <a:r>
                        <a:rPr lang="ru-RU" sz="1300" dirty="0">
                          <a:effectLst/>
                          <a:latin typeface="Times New Roman" panose="02020603050405020304" pitchFamily="18" charset="0"/>
                          <a:cs typeface="Times New Roman" panose="02020603050405020304" pitchFamily="18" charset="0"/>
                        </a:rPr>
                        <a:t>межбюджетные трансферты</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244 </a:t>
                      </a:r>
                      <a:r>
                        <a:rPr lang="ru-RU" sz="1300" dirty="0">
                          <a:effectLst/>
                          <a:latin typeface="Times New Roman" panose="02020603050405020304" pitchFamily="18" charset="0"/>
                          <a:cs typeface="Times New Roman" panose="02020603050405020304" pitchFamily="18" charset="0"/>
                        </a:rPr>
                        <a:t>431</a:t>
                      </a:r>
                    </a:p>
                    <a:p>
                      <a:pPr algn="ctr">
                        <a:spcAft>
                          <a:spcPts val="0"/>
                        </a:spcAft>
                      </a:pPr>
                      <a:r>
                        <a:rPr lang="ru-RU" sz="1300" dirty="0">
                          <a:effectLst/>
                          <a:latin typeface="Times New Roman" panose="02020603050405020304" pitchFamily="18" charset="0"/>
                          <a:cs typeface="Times New Roman" panose="02020603050405020304" pitchFamily="18" charset="0"/>
                        </a:rPr>
                        <a:t>(97,6%)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168</a:t>
                      </a:r>
                      <a:r>
                        <a:rPr lang="ru-RU" sz="1300" dirty="0">
                          <a:effectLst/>
                          <a:latin typeface="Times New Roman" panose="02020603050405020304" pitchFamily="18" charset="0"/>
                          <a:cs typeface="Times New Roman" panose="02020603050405020304" pitchFamily="18" charset="0"/>
                        </a:rPr>
                        <a:t> 300,0</a:t>
                      </a:r>
                    </a:p>
                    <a:p>
                      <a:pPr algn="ctr">
                        <a:spcAft>
                          <a:spcPts val="0"/>
                        </a:spcAft>
                      </a:pPr>
                      <a:r>
                        <a:rPr lang="ru-RU" sz="1300" dirty="0">
                          <a:effectLst/>
                          <a:latin typeface="Times New Roman" panose="02020603050405020304" pitchFamily="18" charset="0"/>
                          <a:cs typeface="Times New Roman" panose="02020603050405020304" pitchFamily="18" charset="0"/>
                        </a:rPr>
                        <a:t>(68,8%)</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9,53</a:t>
                      </a:r>
                      <a:endParaRPr lang="ru-RU" sz="1300" dirty="0">
                        <a:effectLst/>
                        <a:latin typeface="Times New Roman" panose="02020603050405020304" pitchFamily="18" charset="0"/>
                        <a:cs typeface="Times New Roman" panose="02020603050405020304" pitchFamily="18" charset="0"/>
                      </a:endParaRPr>
                    </a:p>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41 334,1</a:t>
                      </a:r>
                      <a:r>
                        <a:rPr lang="ru-RU" sz="1300" baseline="0" dirty="0" smtClean="0">
                          <a:effectLst/>
                          <a:latin typeface="Times New Roman" panose="02020603050405020304" pitchFamily="18" charset="0"/>
                          <a:cs typeface="Times New Roman" panose="02020603050405020304" pitchFamily="18" charset="0"/>
                        </a:rPr>
                        <a:t> </a:t>
                      </a:r>
                      <a:r>
                        <a:rPr lang="ru-RU" sz="1300" dirty="0" smtClean="0">
                          <a:effectLst/>
                          <a:latin typeface="Times New Roman" panose="02020603050405020304" pitchFamily="18" charset="0"/>
                          <a:cs typeface="Times New Roman" panose="02020603050405020304" pitchFamily="18" charset="0"/>
                        </a:rPr>
                        <a:t>(24,5%)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smtClean="0">
                          <a:effectLst/>
                          <a:latin typeface="Times New Roman" panose="02020603050405020304" pitchFamily="18" charset="0"/>
                          <a:cs typeface="Times New Roman" panose="02020603050405020304" pitchFamily="18" charset="0"/>
                        </a:rPr>
                        <a:t>41 334,1</a:t>
                      </a:r>
                    </a:p>
                    <a:p>
                      <a:pPr algn="ctr">
                        <a:spcAft>
                          <a:spcPts val="0"/>
                        </a:spcAft>
                      </a:pPr>
                      <a:r>
                        <a:rPr lang="ru-RU" sz="1300" kern="1200" dirty="0" smtClean="0">
                          <a:effectLst/>
                          <a:latin typeface="Times New Roman" panose="02020603050405020304" pitchFamily="18" charset="0"/>
                          <a:cs typeface="Times New Roman" panose="02020603050405020304" pitchFamily="18" charset="0"/>
                        </a:rPr>
                        <a:t>(100,0%)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smtClean="0">
                          <a:solidFill>
                            <a:schemeClr val="tx1"/>
                          </a:solidFill>
                          <a:effectLst/>
                          <a:latin typeface="Times New Roman" panose="02020603050405020304" pitchFamily="18" charset="0"/>
                          <a:cs typeface="Times New Roman" panose="02020603050405020304" pitchFamily="18" charset="0"/>
                        </a:rPr>
                        <a:t>2,75</a:t>
                      </a:r>
                      <a:endParaRPr lang="ru-RU" sz="1300"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ru-RU" sz="1300" kern="1200" dirty="0">
                          <a:solidFill>
                            <a:schemeClr val="tx1"/>
                          </a:solidFill>
                          <a:effectLst/>
                          <a:latin typeface="Times New Roman" panose="02020603050405020304" pitchFamily="18" charset="0"/>
                          <a:cs typeface="Times New Roman" panose="02020603050405020304" pitchFamily="18" charset="0"/>
                        </a:rPr>
                        <a:t>  </a:t>
                      </a:r>
                      <a:endParaRPr lang="ru-RU"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0157">
                <a:tc>
                  <a:txBody>
                    <a:bodyPr/>
                    <a:lstStyle/>
                    <a:p>
                      <a:pPr algn="just">
                        <a:spcAft>
                          <a:spcPts val="0"/>
                        </a:spcAft>
                      </a:pPr>
                      <a:r>
                        <a:rPr lang="ru-RU" sz="1300">
                          <a:effectLst/>
                          <a:latin typeface="Times New Roman" panose="02020603050405020304" pitchFamily="18" charset="0"/>
                          <a:cs typeface="Times New Roman" panose="02020603050405020304" pitchFamily="18" charset="0"/>
                        </a:rPr>
                        <a:t>Возврат неисп. целевых средств</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a:effectLst/>
                          <a:latin typeface="Times New Roman" panose="02020603050405020304" pitchFamily="18" charset="0"/>
                          <a:cs typeface="Times New Roman" panose="02020603050405020304" pitchFamily="18" charset="0"/>
                        </a:rPr>
                        <a:t>-19 404</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a:effectLst/>
                          <a:latin typeface="Times New Roman" panose="02020603050405020304" pitchFamily="18" charset="0"/>
                          <a:cs typeface="Times New Roman" panose="02020603050405020304" pitchFamily="18" charset="0"/>
                        </a:rPr>
                        <a:t>- 3 980,5</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dirty="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a:effectLst/>
                          <a:latin typeface="Times New Roman" panose="02020603050405020304" pitchFamily="18" charset="0"/>
                          <a:cs typeface="Times New Roman" panose="02020603050405020304" pitchFamily="18" charset="0"/>
                        </a:rPr>
                        <a:t>- 3 921,4 </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kern="1200" dirty="0">
                          <a:solidFill>
                            <a:schemeClr val="tx1"/>
                          </a:solidFill>
                          <a:effectLst/>
                          <a:latin typeface="Times New Roman" panose="02020603050405020304" pitchFamily="18" charset="0"/>
                          <a:cs typeface="Times New Roman" panose="02020603050405020304" pitchFamily="18" charset="0"/>
                        </a:rPr>
                        <a:t>  </a:t>
                      </a:r>
                      <a:endParaRPr lang="ru-RU"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0157">
                <a:tc>
                  <a:txBody>
                    <a:bodyPr/>
                    <a:lstStyle/>
                    <a:p>
                      <a:pPr algn="just">
                        <a:spcAft>
                          <a:spcPts val="0"/>
                        </a:spcAft>
                      </a:pP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Итого </a:t>
                      </a:r>
                      <a:r>
                        <a:rPr lang="ru-RU" sz="1300" b="1" dirty="0">
                          <a:effectLst/>
                          <a:latin typeface="Times New Roman" panose="02020603050405020304" pitchFamily="18" charset="0"/>
                          <a:cs typeface="Times New Roman" panose="02020603050405020304" pitchFamily="18" charset="0"/>
                        </a:rPr>
                        <a:t>трансферты</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smtClean="0">
                          <a:effectLst/>
                          <a:latin typeface="Times New Roman" panose="02020603050405020304" pitchFamily="18" charset="0"/>
                          <a:cs typeface="Times New Roman" panose="02020603050405020304" pitchFamily="18" charset="0"/>
                        </a:rPr>
                        <a:t>1</a:t>
                      </a:r>
                      <a:r>
                        <a:rPr lang="ru-RU" sz="1300" b="1" dirty="0">
                          <a:effectLst/>
                          <a:latin typeface="Times New Roman" panose="02020603050405020304" pitchFamily="18" charset="0"/>
                          <a:cs typeface="Times New Roman" panose="02020603050405020304" pitchFamily="18" charset="0"/>
                        </a:rPr>
                        <a:t> 260 949</a:t>
                      </a:r>
                    </a:p>
                    <a:p>
                      <a:pPr algn="ctr">
                        <a:spcAft>
                          <a:spcPts val="0"/>
                        </a:spcAft>
                      </a:pPr>
                      <a:r>
                        <a:rPr lang="ru-RU" sz="1300" b="1" dirty="0">
                          <a:effectLst/>
                          <a:latin typeface="Times New Roman" panose="02020603050405020304" pitchFamily="18" charset="0"/>
                          <a:cs typeface="Times New Roman" panose="02020603050405020304" pitchFamily="18" charset="0"/>
                        </a:rPr>
                        <a:t>(104,6%)</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smtClean="0">
                          <a:effectLst/>
                          <a:latin typeface="Times New Roman" panose="02020603050405020304" pitchFamily="18" charset="0"/>
                          <a:cs typeface="Times New Roman" panose="02020603050405020304" pitchFamily="18" charset="0"/>
                        </a:rPr>
                        <a:t>1</a:t>
                      </a:r>
                      <a:r>
                        <a:rPr lang="ru-RU" sz="1300" b="1" dirty="0">
                          <a:effectLst/>
                          <a:latin typeface="Times New Roman" panose="02020603050405020304" pitchFamily="18" charset="0"/>
                          <a:cs typeface="Times New Roman" panose="02020603050405020304" pitchFamily="18" charset="0"/>
                        </a:rPr>
                        <a:t> 408 772,6</a:t>
                      </a:r>
                    </a:p>
                    <a:p>
                      <a:pPr algn="ctr">
                        <a:spcAft>
                          <a:spcPts val="0"/>
                        </a:spcAft>
                      </a:pPr>
                      <a:r>
                        <a:rPr lang="ru-RU" sz="1300" b="1" dirty="0">
                          <a:effectLst/>
                          <a:latin typeface="Times New Roman" panose="02020603050405020304" pitchFamily="18" charset="0"/>
                          <a:cs typeface="Times New Roman" panose="02020603050405020304" pitchFamily="18" charset="0"/>
                        </a:rPr>
                        <a:t>(111,7%)</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79,79</a:t>
                      </a:r>
                      <a:endParaRPr lang="ru-RU" sz="1300" b="1" dirty="0">
                        <a:effectLst/>
                        <a:latin typeface="Times New Roman" panose="02020603050405020304" pitchFamily="18" charset="0"/>
                        <a:cs typeface="Times New Roman" panose="02020603050405020304" pitchFamily="18" charset="0"/>
                      </a:endParaRPr>
                    </a:p>
                    <a:p>
                      <a:pPr algn="ctr">
                        <a:spcAft>
                          <a:spcPts val="0"/>
                        </a:spcAft>
                      </a:pPr>
                      <a:r>
                        <a:rPr lang="ru-RU" sz="1300" b="1" dirty="0">
                          <a:effectLst/>
                          <a:latin typeface="Times New Roman" panose="02020603050405020304" pitchFamily="18" charset="0"/>
                          <a:cs typeface="Times New Roman" panose="02020603050405020304" pitchFamily="18" charset="0"/>
                        </a:rPr>
                        <a:t> </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1</a:t>
                      </a: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102 606,5</a:t>
                      </a:r>
                      <a:endParaRPr lang="ru-RU" sz="1300" b="1" dirty="0">
                        <a:effectLst/>
                        <a:latin typeface="Times New Roman" panose="02020603050405020304" pitchFamily="18" charset="0"/>
                        <a:cs typeface="Times New Roman" panose="02020603050405020304" pitchFamily="18" charset="0"/>
                      </a:endParaRPr>
                    </a:p>
                    <a:p>
                      <a:pPr algn="ctr">
                        <a:spcAft>
                          <a:spcPts val="0"/>
                        </a:spcAft>
                      </a:pPr>
                      <a:r>
                        <a:rPr lang="ru-RU" sz="1300" b="1" dirty="0">
                          <a:effectLst/>
                          <a:latin typeface="Times New Roman" panose="02020603050405020304" pitchFamily="18" charset="0"/>
                          <a:cs typeface="Times New Roman" panose="02020603050405020304" pitchFamily="18" charset="0"/>
                        </a:rPr>
                        <a:t>(</a:t>
                      </a:r>
                      <a:r>
                        <a:rPr lang="ru-RU" sz="1300" b="1" dirty="0" smtClean="0">
                          <a:effectLst/>
                          <a:latin typeface="Times New Roman" panose="02020603050405020304" pitchFamily="18" charset="0"/>
                          <a:cs typeface="Times New Roman" panose="02020603050405020304" pitchFamily="18" charset="0"/>
                        </a:rPr>
                        <a:t>78,3%)</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kern="1200" dirty="0" smtClean="0">
                          <a:effectLst/>
                          <a:latin typeface="Times New Roman" panose="02020603050405020304" pitchFamily="18" charset="0"/>
                          <a:cs typeface="Times New Roman" panose="02020603050405020304" pitchFamily="18" charset="0"/>
                        </a:rPr>
                        <a:t>1</a:t>
                      </a:r>
                      <a:r>
                        <a:rPr lang="ru-RU" sz="1300" b="1" kern="1200" dirty="0">
                          <a:effectLst/>
                          <a:latin typeface="Times New Roman" panose="02020603050405020304" pitchFamily="18" charset="0"/>
                          <a:cs typeface="Times New Roman" panose="02020603050405020304" pitchFamily="18" charset="0"/>
                        </a:rPr>
                        <a:t> </a:t>
                      </a:r>
                      <a:r>
                        <a:rPr lang="ru-RU" sz="1300" b="1" kern="1200" dirty="0" smtClean="0">
                          <a:effectLst/>
                          <a:latin typeface="Times New Roman" panose="02020603050405020304" pitchFamily="18" charset="0"/>
                          <a:cs typeface="Times New Roman" panose="02020603050405020304" pitchFamily="18" charset="0"/>
                        </a:rPr>
                        <a:t>098 685,2</a:t>
                      </a:r>
                      <a:endParaRPr lang="ru-RU" sz="1300" b="1" dirty="0">
                        <a:effectLst/>
                        <a:latin typeface="Times New Roman" panose="02020603050405020304" pitchFamily="18" charset="0"/>
                        <a:cs typeface="Times New Roman" panose="02020603050405020304" pitchFamily="18" charset="0"/>
                      </a:endParaRPr>
                    </a:p>
                    <a:p>
                      <a:pPr algn="ctr">
                        <a:spcAft>
                          <a:spcPts val="0"/>
                        </a:spcAft>
                      </a:pPr>
                      <a:r>
                        <a:rPr lang="ru-RU" sz="1300" b="1" kern="1200" dirty="0">
                          <a:effectLst/>
                          <a:latin typeface="Times New Roman" panose="02020603050405020304" pitchFamily="18" charset="0"/>
                          <a:cs typeface="Times New Roman" panose="02020603050405020304" pitchFamily="18" charset="0"/>
                        </a:rPr>
                        <a:t>(</a:t>
                      </a:r>
                      <a:r>
                        <a:rPr lang="ru-RU" sz="1300" b="1" kern="1200" dirty="0" smtClean="0">
                          <a:effectLst/>
                          <a:latin typeface="Times New Roman" panose="02020603050405020304" pitchFamily="18" charset="0"/>
                          <a:cs typeface="Times New Roman" panose="02020603050405020304" pitchFamily="18" charset="0"/>
                        </a:rPr>
                        <a:t>99,6%) </a:t>
                      </a:r>
                      <a:r>
                        <a:rPr lang="ru-RU" sz="1300" b="1" kern="1200" dirty="0">
                          <a:effectLst/>
                          <a:latin typeface="Times New Roman" panose="02020603050405020304" pitchFamily="18" charset="0"/>
                          <a:cs typeface="Times New Roman" panose="02020603050405020304" pitchFamily="18" charset="0"/>
                        </a:rPr>
                        <a:t>  </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kern="1200" dirty="0" smtClean="0">
                          <a:solidFill>
                            <a:schemeClr val="tx1"/>
                          </a:solidFill>
                          <a:effectLst/>
                          <a:latin typeface="Times New Roman" panose="02020603050405020304" pitchFamily="18" charset="0"/>
                          <a:cs typeface="Times New Roman" panose="02020603050405020304" pitchFamily="18" charset="0"/>
                        </a:rPr>
                        <a:t>73,17</a:t>
                      </a:r>
                      <a:endParaRPr lang="ru-RU" sz="1300" b="1"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ru-RU" sz="1300" b="1" kern="1200" dirty="0">
                          <a:solidFill>
                            <a:schemeClr val="tx1"/>
                          </a:solidFill>
                          <a:effectLst/>
                          <a:latin typeface="Times New Roman" panose="02020603050405020304" pitchFamily="18" charset="0"/>
                          <a:cs typeface="Times New Roman" panose="02020603050405020304" pitchFamily="18" charset="0"/>
                        </a:rPr>
                        <a:t>   </a:t>
                      </a:r>
                      <a:endParaRPr lang="ru-RU" sz="13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82716">
                <a:tc>
                  <a:txBody>
                    <a:bodyPr/>
                    <a:lstStyle/>
                    <a:p>
                      <a:pPr algn="just">
                        <a:spcAft>
                          <a:spcPts val="0"/>
                        </a:spcAft>
                      </a:pP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Всего  доходы</a:t>
                      </a:r>
                      <a:endParaRPr lang="ru-RU" sz="1300" b="1"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smtClean="0">
                          <a:effectLst/>
                          <a:latin typeface="Times New Roman" panose="02020603050405020304" pitchFamily="18" charset="0"/>
                          <a:cs typeface="Times New Roman" panose="02020603050405020304" pitchFamily="18" charset="0"/>
                        </a:rPr>
                        <a:t>1</a:t>
                      </a:r>
                      <a:r>
                        <a:rPr lang="ru-RU" sz="1300" b="1" dirty="0">
                          <a:effectLst/>
                          <a:latin typeface="Times New Roman" panose="02020603050405020304" pitchFamily="18" charset="0"/>
                          <a:cs typeface="Times New Roman" panose="02020603050405020304" pitchFamily="18" charset="0"/>
                        </a:rPr>
                        <a:t> 519 423</a:t>
                      </a:r>
                    </a:p>
                    <a:p>
                      <a:pPr algn="ctr">
                        <a:spcAft>
                          <a:spcPts val="0"/>
                        </a:spcAft>
                      </a:pPr>
                      <a:r>
                        <a:rPr lang="ru-RU" sz="1300" b="1" dirty="0">
                          <a:effectLst/>
                          <a:latin typeface="Times New Roman" panose="02020603050405020304" pitchFamily="18" charset="0"/>
                          <a:cs typeface="Times New Roman" panose="02020603050405020304" pitchFamily="18" charset="0"/>
                        </a:rPr>
                        <a:t>(103,1%)</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1</a:t>
                      </a:r>
                      <a:r>
                        <a:rPr lang="ru-RU" sz="1300" b="1" dirty="0">
                          <a:effectLst/>
                          <a:latin typeface="Times New Roman" panose="02020603050405020304" pitchFamily="18" charset="0"/>
                          <a:cs typeface="Times New Roman" panose="02020603050405020304" pitchFamily="18" charset="0"/>
                        </a:rPr>
                        <a:t> 765 485,4</a:t>
                      </a:r>
                    </a:p>
                    <a:p>
                      <a:pPr algn="ctr">
                        <a:spcAft>
                          <a:spcPts val="0"/>
                        </a:spcAft>
                      </a:pPr>
                      <a:r>
                        <a:rPr lang="ru-RU" sz="1300" b="1" dirty="0">
                          <a:effectLst/>
                          <a:latin typeface="Times New Roman" panose="02020603050405020304" pitchFamily="18" charset="0"/>
                          <a:cs typeface="Times New Roman" panose="02020603050405020304" pitchFamily="18" charset="0"/>
                        </a:rPr>
                        <a:t>(116,2)</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dirty="0" smtClean="0">
                          <a:effectLst/>
                          <a:latin typeface="Times New Roman" panose="02020603050405020304" pitchFamily="18" charset="0"/>
                          <a:cs typeface="Times New Roman" panose="02020603050405020304" pitchFamily="18" charset="0"/>
                        </a:rPr>
                        <a:t>100</a:t>
                      </a:r>
                      <a:r>
                        <a:rPr lang="ru-RU" sz="1300" b="1" dirty="0">
                          <a:effectLst/>
                          <a:latin typeface="Times New Roman" panose="02020603050405020304" pitchFamily="18" charset="0"/>
                          <a:cs typeface="Times New Roman" panose="02020603050405020304" pitchFamily="18" charset="0"/>
                        </a:rPr>
                        <a:t> </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4770" algn="ctr">
                        <a:spcAft>
                          <a:spcPts val="0"/>
                        </a:spcAft>
                      </a:pPr>
                      <a:r>
                        <a:rPr lang="ru-RU" sz="1300" b="1" dirty="0" smtClean="0">
                          <a:effectLst/>
                          <a:latin typeface="Times New Roman" panose="02020603050405020304" pitchFamily="18" charset="0"/>
                          <a:cs typeface="Times New Roman" panose="02020603050405020304" pitchFamily="18" charset="0"/>
                        </a:rPr>
                        <a:t>1</a:t>
                      </a:r>
                      <a:r>
                        <a:rPr lang="ru-RU" sz="1300" b="1" dirty="0">
                          <a:effectLst/>
                          <a:latin typeface="Times New Roman" panose="02020603050405020304" pitchFamily="18" charset="0"/>
                          <a:cs typeface="Times New Roman" panose="02020603050405020304" pitchFamily="18" charset="0"/>
                        </a:rPr>
                        <a:t> </a:t>
                      </a:r>
                      <a:r>
                        <a:rPr lang="ru-RU" sz="1300" b="1" dirty="0" smtClean="0">
                          <a:effectLst/>
                          <a:latin typeface="Times New Roman" panose="02020603050405020304" pitchFamily="18" charset="0"/>
                          <a:cs typeface="Times New Roman" panose="02020603050405020304" pitchFamily="18" charset="0"/>
                        </a:rPr>
                        <a:t>492 606,5</a:t>
                      </a:r>
                      <a:endParaRPr lang="ru-RU" sz="1300" b="1" dirty="0">
                        <a:effectLst/>
                        <a:latin typeface="Times New Roman" panose="02020603050405020304" pitchFamily="18" charset="0"/>
                        <a:cs typeface="Times New Roman" panose="02020603050405020304" pitchFamily="18" charset="0"/>
                      </a:endParaRPr>
                    </a:p>
                    <a:p>
                      <a:pPr marL="160020" algn="ctr">
                        <a:spcAft>
                          <a:spcPts val="0"/>
                        </a:spcAft>
                      </a:pPr>
                      <a:r>
                        <a:rPr lang="ru-RU" sz="1300" b="1" dirty="0">
                          <a:effectLst/>
                          <a:latin typeface="Times New Roman" panose="02020603050405020304" pitchFamily="18" charset="0"/>
                          <a:cs typeface="Times New Roman" panose="02020603050405020304" pitchFamily="18" charset="0"/>
                        </a:rPr>
                        <a:t>(</a:t>
                      </a:r>
                      <a:r>
                        <a:rPr lang="ru-RU" sz="1300" b="1" dirty="0" smtClean="0">
                          <a:effectLst/>
                          <a:latin typeface="Times New Roman" panose="02020603050405020304" pitchFamily="18" charset="0"/>
                          <a:cs typeface="Times New Roman" panose="02020603050405020304" pitchFamily="18" charset="0"/>
                        </a:rPr>
                        <a:t>84,5%)</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kern="1200" dirty="0" smtClean="0">
                          <a:effectLst/>
                          <a:latin typeface="Times New Roman" panose="02020603050405020304" pitchFamily="18" charset="0"/>
                          <a:cs typeface="Times New Roman" panose="02020603050405020304" pitchFamily="18" charset="0"/>
                        </a:rPr>
                        <a:t>1</a:t>
                      </a:r>
                      <a:r>
                        <a:rPr lang="ru-RU" sz="1300" b="1" kern="1200" dirty="0">
                          <a:effectLst/>
                          <a:latin typeface="Times New Roman" panose="02020603050405020304" pitchFamily="18" charset="0"/>
                          <a:cs typeface="Times New Roman" panose="02020603050405020304" pitchFamily="18" charset="0"/>
                        </a:rPr>
                        <a:t> </a:t>
                      </a:r>
                      <a:r>
                        <a:rPr lang="ru-RU" sz="1300" b="1" kern="1200" dirty="0" smtClean="0">
                          <a:effectLst/>
                          <a:latin typeface="Times New Roman" panose="02020603050405020304" pitchFamily="18" charset="0"/>
                          <a:cs typeface="Times New Roman" panose="02020603050405020304" pitchFamily="18" charset="0"/>
                        </a:rPr>
                        <a:t>501 518,6 </a:t>
                      </a:r>
                      <a:endParaRPr lang="ru-RU" sz="1300" b="1" dirty="0">
                        <a:effectLst/>
                        <a:latin typeface="Times New Roman" panose="02020603050405020304" pitchFamily="18" charset="0"/>
                        <a:cs typeface="Times New Roman" panose="02020603050405020304" pitchFamily="18" charset="0"/>
                      </a:endParaRPr>
                    </a:p>
                    <a:p>
                      <a:pPr algn="ctr">
                        <a:spcAft>
                          <a:spcPts val="0"/>
                        </a:spcAft>
                      </a:pPr>
                      <a:r>
                        <a:rPr lang="ru-RU" sz="1300" b="1" kern="1200" dirty="0" smtClean="0">
                          <a:effectLst/>
                          <a:latin typeface="Times New Roman" panose="02020603050405020304" pitchFamily="18" charset="0"/>
                          <a:cs typeface="Times New Roman" panose="02020603050405020304" pitchFamily="18" charset="0"/>
                        </a:rPr>
                        <a:t>(100,6%)  </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ru-RU" sz="1300" b="1" kern="1200" dirty="0" smtClean="0">
                          <a:solidFill>
                            <a:schemeClr val="tx1"/>
                          </a:solidFill>
                          <a:effectLst/>
                          <a:latin typeface="Times New Roman" panose="02020603050405020304" pitchFamily="18" charset="0"/>
                          <a:cs typeface="Times New Roman" panose="02020603050405020304" pitchFamily="18" charset="0"/>
                        </a:rPr>
                        <a:t>100</a:t>
                      </a:r>
                      <a:endParaRPr lang="ru-RU" sz="1300" b="1" dirty="0">
                        <a:solidFill>
                          <a:schemeClr val="tx1"/>
                        </a:solidFill>
                        <a:effectLst/>
                        <a:latin typeface="Times New Roman" panose="02020603050405020304" pitchFamily="18" charset="0"/>
                        <a:cs typeface="Times New Roman" panose="02020603050405020304" pitchFamily="18" charset="0"/>
                      </a:endParaRPr>
                    </a:p>
                    <a:p>
                      <a:pPr algn="ctr">
                        <a:lnSpc>
                          <a:spcPts val="1500"/>
                        </a:lnSpc>
                        <a:spcAft>
                          <a:spcPts val="0"/>
                        </a:spcAft>
                      </a:pPr>
                      <a:r>
                        <a:rPr lang="ru-RU" sz="1300" b="1" kern="1200" dirty="0">
                          <a:solidFill>
                            <a:schemeClr val="tx1"/>
                          </a:solidFill>
                          <a:effectLst/>
                          <a:latin typeface="Times New Roman" panose="02020603050405020304" pitchFamily="18" charset="0"/>
                          <a:cs typeface="Times New Roman" panose="02020603050405020304" pitchFamily="18" charset="0"/>
                        </a:rPr>
                        <a:t>  </a:t>
                      </a:r>
                      <a:endParaRPr lang="ru-RU" sz="13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Группа 6"/>
          <p:cNvGrpSpPr>
            <a:grpSpLocks/>
          </p:cNvGrpSpPr>
          <p:nvPr/>
        </p:nvGrpSpPr>
        <p:grpSpPr bwMode="auto">
          <a:xfrm rot="5400000">
            <a:off x="4499768" y="-4499768"/>
            <a:ext cx="906463" cy="9906000"/>
            <a:chOff x="4933014" y="-35"/>
            <a:chExt cx="1066800" cy="11953876"/>
          </a:xfrm>
        </p:grpSpPr>
        <p:pic>
          <p:nvPicPr>
            <p:cNvPr id="14347"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8"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Подзаголовок 2"/>
          <p:cNvSpPr>
            <a:spLocks noGrp="1"/>
          </p:cNvSpPr>
          <p:nvPr>
            <p:ph type="subTitle" idx="1"/>
          </p:nvPr>
        </p:nvSpPr>
        <p:spPr>
          <a:xfrm>
            <a:off x="0" y="914400"/>
            <a:ext cx="9906000" cy="3543300"/>
          </a:xfrm>
        </p:spPr>
        <p:txBody>
          <a:bodyPr rtlCol="0">
            <a:noAutofit/>
          </a:bodyPr>
          <a:lstStyle/>
          <a:p>
            <a:pPr eaLnBrk="1" fontAlgn="auto" hangingPunct="1">
              <a:lnSpc>
                <a:spcPct val="100000"/>
              </a:lnSpc>
              <a:spcBef>
                <a:spcPts val="0"/>
              </a:spcBef>
              <a:spcAft>
                <a:spcPts val="0"/>
              </a:spcAft>
              <a:defRPr/>
            </a:pPr>
            <a:r>
              <a:rPr lang="ru-RU" sz="1400" b="1" dirty="0">
                <a:latin typeface="Times New Roman" panose="02020603050405020304" pitchFamily="18" charset="0"/>
                <a:cs typeface="Times New Roman" panose="02020603050405020304" pitchFamily="18" charset="0"/>
              </a:rPr>
              <a:t>Приняты меры по оптимизации расходов, которые повлияли на финансовое оздоровление ГО «город Дербент</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ликвидированы </a:t>
            </a:r>
            <a:r>
              <a:rPr lang="ru-RU" sz="1400" dirty="0" smtClean="0">
                <a:latin typeface="Times New Roman" panose="02020603050405020304" pitchFamily="18" charset="0"/>
                <a:cs typeface="Times New Roman" panose="02020603050405020304" pitchFamily="18" charset="0"/>
              </a:rPr>
              <a:t>учреждения органов </a:t>
            </a:r>
            <a:r>
              <a:rPr lang="ru-RU" sz="1400" dirty="0">
                <a:latin typeface="Times New Roman" panose="02020603050405020304" pitchFamily="18" charset="0"/>
                <a:cs typeface="Times New Roman" panose="02020603050405020304" pitchFamily="18" charset="0"/>
              </a:rPr>
              <a:t>местного самоуправления (МБУ «ДЕЗЗ», МБУ «Созвездие», МБУДО «ДЮСШ №8», МБУДО «ДЮШШ», предполагается дальнейшее сокращение), их функции перераспределены между другими учреждениями;</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создана централизованная бухгалтерия ГО «город Дербент»;</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произведено сокращение численности работников органов местного самоуправления, часть функций передано на аутсорсинг</a:t>
            </a:r>
            <a:r>
              <a:rPr lang="ru-RU" sz="1400" dirty="0" smtClean="0">
                <a:latin typeface="Times New Roman" panose="02020603050405020304" pitchFamily="18" charset="0"/>
                <a:cs typeface="Times New Roman" panose="02020603050405020304" pitchFamily="18" charset="0"/>
              </a:rPr>
              <a:t>;</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лимит служебного автотранспорта приведен в соответствие с рекомендациями Правительства РД</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оптимизирована структура органов местного самоуправления;</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из 18 </a:t>
            </a:r>
            <a:r>
              <a:rPr lang="ru-RU" sz="1400" dirty="0" err="1" smtClean="0">
                <a:latin typeface="Times New Roman" panose="02020603050405020304" pitchFamily="18" charset="0"/>
                <a:cs typeface="Times New Roman" panose="02020603050405020304" pitchFamily="18" charset="0"/>
              </a:rPr>
              <a:t>МУПов</a:t>
            </a:r>
            <a:r>
              <a:rPr lang="ru-RU" sz="1400" dirty="0" smtClean="0">
                <a:latin typeface="Times New Roman" panose="02020603050405020304" pitchFamily="18" charset="0"/>
                <a:cs typeface="Times New Roman" panose="02020603050405020304" pitchFamily="18" charset="0"/>
              </a:rPr>
              <a:t> ликвидировано 10, по остальным 8 ликвидационные мероприятия находятся на завершающем этапе;</a:t>
            </a:r>
            <a:endParaRPr lang="ru-RU" sz="1400" dirty="0">
              <a:latin typeface="Times New Roman" panose="02020603050405020304" pitchFamily="18" charset="0"/>
              <a:cs typeface="Times New Roman" panose="02020603050405020304" pitchFamily="18" charset="0"/>
            </a:endParaRP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проводится претензионная работа по дебиторской </a:t>
            </a:r>
            <a:r>
              <a:rPr lang="ru-RU" sz="1400" dirty="0" smtClean="0">
                <a:latin typeface="Times New Roman" panose="02020603050405020304" pitchFamily="18" charset="0"/>
                <a:cs typeface="Times New Roman" panose="02020603050405020304" pitchFamily="18" charset="0"/>
              </a:rPr>
              <a:t>задолженности </a:t>
            </a:r>
            <a:r>
              <a:rPr lang="ru-RU" sz="1400" dirty="0">
                <a:latin typeface="Times New Roman" panose="02020603050405020304" pitchFamily="18" charset="0"/>
                <a:cs typeface="Times New Roman" panose="02020603050405020304" pitchFamily="18" charset="0"/>
              </a:rPr>
              <a:t>и работа по списанию необоснованной кредиторской задолженности;</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сокращены расходы на обслуживание муниципального долга за счет изменения процентной ставки по кредитам;</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штатная численность работников аппарата </a:t>
            </a:r>
            <a:r>
              <a:rPr lang="ru-RU" sz="1400" dirty="0" smtClean="0">
                <a:latin typeface="Times New Roman" panose="02020603050405020304" pitchFamily="18" charset="0"/>
                <a:cs typeface="Times New Roman" panose="02020603050405020304" pitchFamily="18" charset="0"/>
              </a:rPr>
              <a:t>администрации приведена </a:t>
            </a:r>
            <a:r>
              <a:rPr lang="ru-RU" sz="1400" dirty="0">
                <a:latin typeface="Times New Roman" panose="02020603050405020304" pitchFamily="18" charset="0"/>
                <a:cs typeface="Times New Roman" panose="02020603050405020304" pitchFamily="18" charset="0"/>
              </a:rPr>
              <a:t>в соответствие с рекомендованными значениями;</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устанавливаются планы по объему доходов, получаемых муниципальными учреждениями от оказания предпринимательской и иной приносящей доход деятельности;</a:t>
            </a:r>
          </a:p>
          <a:p>
            <a:pPr indent="196850" algn="just" eaLnBrk="1" fontAlgn="auto" hangingPunct="1">
              <a:lnSpc>
                <a:spcPct val="100000"/>
              </a:lnSpc>
              <a:spcBef>
                <a:spcPts val="0"/>
              </a:spcBef>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 вводится нормирование затрат и утверждаются нормы расходов (питание, коммунальные услуги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15970" y="5892286"/>
            <a:ext cx="1473647" cy="826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19734" y="4731128"/>
            <a:ext cx="1492557" cy="9079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4960" y="4702938"/>
            <a:ext cx="1473647" cy="964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61512" y="5832342"/>
            <a:ext cx="1632669" cy="1017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Рисунок 1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189337" y="4702938"/>
            <a:ext cx="1490350" cy="1020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567181" y="4670345"/>
            <a:ext cx="2124851" cy="1086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Рисунок 1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270590" y="5892286"/>
            <a:ext cx="1682409" cy="898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Группа 6"/>
          <p:cNvGrpSpPr>
            <a:grpSpLocks/>
          </p:cNvGrpSpPr>
          <p:nvPr/>
        </p:nvGrpSpPr>
        <p:grpSpPr bwMode="auto">
          <a:xfrm rot="5400000">
            <a:off x="4499768" y="-4499768"/>
            <a:ext cx="906463" cy="9906000"/>
            <a:chOff x="4933014" y="-35"/>
            <a:chExt cx="1066800" cy="11953876"/>
          </a:xfrm>
        </p:grpSpPr>
        <p:pic>
          <p:nvPicPr>
            <p:cNvPr id="15371"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72"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363" name="Прямоугольник 1"/>
          <p:cNvSpPr>
            <a:spLocks noChangeArrowheads="1"/>
          </p:cNvSpPr>
          <p:nvPr/>
        </p:nvSpPr>
        <p:spPr bwMode="auto">
          <a:xfrm>
            <a:off x="-14288" y="914400"/>
            <a:ext cx="9906001"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57200">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Актуализация земельных участков и объектов капитального строительства</a:t>
            </a:r>
          </a:p>
          <a:p>
            <a:pPr algn="just"/>
            <a:r>
              <a:rPr lang="ru-RU" sz="1400" dirty="0">
                <a:latin typeface="Times New Roman" panose="02020603050405020304" pitchFamily="18" charset="0"/>
                <a:cs typeface="Times New Roman" panose="02020603050405020304" pitchFamily="18" charset="0"/>
              </a:rPr>
              <a:t>Для реализации плановых показателей по </a:t>
            </a:r>
            <a:r>
              <a:rPr lang="ru-RU" sz="1400" dirty="0" smtClean="0">
                <a:latin typeface="Times New Roman" panose="02020603050405020304" pitchFamily="18" charset="0"/>
                <a:cs typeface="Times New Roman" panose="02020603050405020304" pitchFamily="18" charset="0"/>
              </a:rPr>
              <a:t>актуализации </a:t>
            </a:r>
            <a:r>
              <a:rPr lang="ru-RU" sz="1400" dirty="0">
                <a:latin typeface="Times New Roman" panose="02020603050405020304" pitchFamily="18" charset="0"/>
                <a:cs typeface="Times New Roman" panose="02020603050405020304" pitchFamily="18" charset="0"/>
              </a:rPr>
              <a:t>земельных участков и объектов недвижимости созданы межведомственные рабочие группы в составе представителей администрации города, МФЦ, налоговой службы, волонтеров.</a:t>
            </a:r>
          </a:p>
          <a:p>
            <a:pPr algn="just"/>
            <a:r>
              <a:rPr lang="ru-RU" sz="1400" dirty="0" smtClean="0">
                <a:latin typeface="Times New Roman" panose="02020603050405020304" pitchFamily="18" charset="0"/>
                <a:cs typeface="Times New Roman" panose="02020603050405020304" pitchFamily="18" charset="0"/>
              </a:rPr>
              <a:t>По итогам 2017 года </a:t>
            </a:r>
            <a:r>
              <a:rPr lang="ru-RU" sz="1400" dirty="0">
                <a:latin typeface="Times New Roman" panose="02020603050405020304" pitchFamily="18" charset="0"/>
                <a:cs typeface="Times New Roman" panose="02020603050405020304" pitchFamily="18" charset="0"/>
              </a:rPr>
              <a:t>количество зарегистрированных прав собственности на земельные участки составило </a:t>
            </a:r>
            <a:r>
              <a:rPr lang="ru-RU" sz="1400" dirty="0" smtClean="0">
                <a:latin typeface="Times New Roman" panose="02020603050405020304" pitchFamily="18" charset="0"/>
                <a:cs typeface="Times New Roman" panose="02020603050405020304" pitchFamily="18" charset="0"/>
              </a:rPr>
              <a:t>1008 единиц. </a:t>
            </a:r>
            <a:r>
              <a:rPr lang="ru-RU" sz="1400" dirty="0">
                <a:latin typeface="Times New Roman" panose="02020603050405020304" pitchFamily="18" charset="0"/>
                <a:cs typeface="Times New Roman" panose="02020603050405020304" pitchFamily="18" charset="0"/>
              </a:rPr>
              <a:t>В результате доля площади земельных участков, являющихся объектами налогообложения земельным налогом, в общей площади территории города выросла и составила </a:t>
            </a:r>
            <a:r>
              <a:rPr lang="ru-RU" sz="1400" dirty="0" smtClean="0">
                <a:latin typeface="Times New Roman" panose="02020603050405020304" pitchFamily="18" charset="0"/>
                <a:cs typeface="Times New Roman" panose="02020603050405020304" pitchFamily="18" charset="0"/>
              </a:rPr>
              <a:t>72,4 %, </a:t>
            </a:r>
            <a:r>
              <a:rPr lang="ru-RU" sz="1400" dirty="0">
                <a:latin typeface="Times New Roman" panose="02020603050405020304" pitchFamily="18" charset="0"/>
                <a:cs typeface="Times New Roman" panose="02020603050405020304" pitchFamily="18" charset="0"/>
              </a:rPr>
              <a:t>что выше показателя 2015 года на </a:t>
            </a:r>
            <a:r>
              <a:rPr lang="ru-RU" sz="1400" dirty="0" smtClean="0">
                <a:latin typeface="Times New Roman" panose="02020603050405020304" pitchFamily="18" charset="0"/>
                <a:cs typeface="Times New Roman" panose="02020603050405020304" pitchFamily="18" charset="0"/>
              </a:rPr>
              <a:t>33%. </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Такая же положительная динамика наблюдается и по объектам капитального строительства. Так, </a:t>
            </a:r>
            <a:r>
              <a:rPr lang="ru-RU" sz="1400" dirty="0" smtClean="0">
                <a:latin typeface="Times New Roman" panose="02020603050405020304" pitchFamily="18" charset="0"/>
                <a:cs typeface="Times New Roman" panose="02020603050405020304" pitchFamily="18" charset="0"/>
              </a:rPr>
              <a:t>по итогам 2017 </a:t>
            </a:r>
            <a:r>
              <a:rPr lang="ru-RU" sz="1400" dirty="0">
                <a:latin typeface="Times New Roman" panose="02020603050405020304" pitchFamily="18" charset="0"/>
                <a:cs typeface="Times New Roman" panose="02020603050405020304" pitchFamily="18" charset="0"/>
              </a:rPr>
              <a:t>года количество зарегистрированных прав собственности на объекты капитального строительства составило </a:t>
            </a:r>
            <a:r>
              <a:rPr lang="ru-RU" sz="1400" dirty="0" smtClean="0">
                <a:latin typeface="Times New Roman" panose="02020603050405020304" pitchFamily="18" charset="0"/>
                <a:cs typeface="Times New Roman" panose="02020603050405020304" pitchFamily="18" charset="0"/>
              </a:rPr>
              <a:t>4405 единиц</a:t>
            </a:r>
            <a:r>
              <a:rPr lang="ru-RU" sz="1400" dirty="0">
                <a:latin typeface="Times New Roman" panose="02020603050405020304" pitchFamily="18" charset="0"/>
                <a:cs typeface="Times New Roman" panose="02020603050405020304" pitchFamily="18" charset="0"/>
              </a:rPr>
              <a:t>, а доля объектов, являющихся объектами налогообложения налогом на имущество физических лиц и налогом на имущество юридических лиц, выросла и составила </a:t>
            </a:r>
            <a:r>
              <a:rPr lang="ru-RU" sz="1400" dirty="0" smtClean="0">
                <a:latin typeface="Times New Roman" panose="02020603050405020304" pitchFamily="18" charset="0"/>
                <a:cs typeface="Times New Roman" panose="02020603050405020304" pitchFamily="18" charset="0"/>
              </a:rPr>
              <a:t>68.</a:t>
            </a:r>
          </a:p>
          <a:p>
            <a:pPr algn="just"/>
            <a:r>
              <a:rPr lang="ru-RU" sz="1400" dirty="0" smtClean="0">
                <a:latin typeface="Times New Roman" panose="02020603050405020304" pitchFamily="18" charset="0"/>
                <a:ea typeface="Calibri" panose="020F0502020204030204" pitchFamily="34" charset="0"/>
                <a:cs typeface="Times New Roman" panose="02020603050405020304" pitchFamily="18" charset="0"/>
              </a:rPr>
              <a:t>За 2017 год </a:t>
            </a:r>
            <a:r>
              <a:rPr lang="ru-RU" sz="1400" dirty="0">
                <a:latin typeface="Times New Roman" panose="02020603050405020304" pitchFamily="18" charset="0"/>
                <a:ea typeface="Calibri" panose="020F0502020204030204" pitchFamily="34" charset="0"/>
                <a:cs typeface="Times New Roman" panose="02020603050405020304" pitchFamily="18" charset="0"/>
              </a:rPr>
              <a:t>проведено более 1000 подворовых обходов, обследовано 1934 земельных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участка, </a:t>
            </a:r>
            <a:r>
              <a:rPr lang="ru-RU" sz="1400" dirty="0">
                <a:latin typeface="Times New Roman" panose="02020603050405020304" pitchFamily="18" charset="0"/>
                <a:ea typeface="Calibri" panose="020F0502020204030204" pitchFamily="34" charset="0"/>
                <a:cs typeface="Times New Roman" panose="02020603050405020304" pitchFamily="18" charset="0"/>
              </a:rPr>
              <a:t>1611 объектов имущества, 734 землепользователям розданы памятки, в которых пошагово расписан порядок оформления земельных участков и объектов капитального строительства в собственность и указан телефон «горячей линии» Управления земельных и имущественных отношений. </a:t>
            </a:r>
          </a:p>
        </p:txBody>
      </p:sp>
      <p:pic>
        <p:nvPicPr>
          <p:cNvPr id="15364" name="Рисунок 8"/>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90488" y="4178300"/>
            <a:ext cx="1738312"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Рисунок 9"/>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347913" y="4178300"/>
            <a:ext cx="1687512"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Рисунок 10"/>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4733925" y="4027488"/>
            <a:ext cx="2012950" cy="233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331547" y="4178114"/>
            <a:ext cx="2480045" cy="2339130"/>
          </a:xfrm>
          <a:prstGeom prst="rect">
            <a:avLst/>
          </a:prstGeom>
          <a:effectLst>
            <a:softEdge rad="127000"/>
          </a:effectLst>
        </p:spPr>
      </p:pic>
      <p:sp>
        <p:nvSpPr>
          <p:cNvPr id="13" name="Стрелка вправо 12"/>
          <p:cNvSpPr/>
          <p:nvPr/>
        </p:nvSpPr>
        <p:spPr>
          <a:xfrm>
            <a:off x="1881188" y="5045075"/>
            <a:ext cx="441325" cy="27463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Стрелка вправо 15"/>
          <p:cNvSpPr/>
          <p:nvPr/>
        </p:nvSpPr>
        <p:spPr>
          <a:xfrm>
            <a:off x="4162425" y="5040313"/>
            <a:ext cx="441325" cy="27305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Стрелка вправо 16"/>
          <p:cNvSpPr/>
          <p:nvPr/>
        </p:nvSpPr>
        <p:spPr>
          <a:xfrm>
            <a:off x="6840538" y="5059363"/>
            <a:ext cx="441325" cy="2746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Группа 6"/>
          <p:cNvGrpSpPr>
            <a:grpSpLocks/>
          </p:cNvGrpSpPr>
          <p:nvPr/>
        </p:nvGrpSpPr>
        <p:grpSpPr bwMode="auto">
          <a:xfrm rot="5400000">
            <a:off x="4499768" y="-4499768"/>
            <a:ext cx="906463" cy="9906000"/>
            <a:chOff x="4933014" y="-35"/>
            <a:chExt cx="1066800" cy="11953876"/>
          </a:xfrm>
        </p:grpSpPr>
        <p:pic>
          <p:nvPicPr>
            <p:cNvPr id="1638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5047536"/>
          </a:xfrm>
          <a:prstGeom prst="rect">
            <a:avLst/>
          </a:prstGeom>
        </p:spPr>
        <p:txBody>
          <a:bodyPr wrap="square">
            <a:spAutoFit/>
          </a:bodyPr>
          <a:lstStyle/>
          <a:p>
            <a:pPr indent="457200" algn="ctr">
              <a:spcBef>
                <a:spcPts val="0"/>
              </a:spcBef>
              <a:spcAft>
                <a:spcPts val="0"/>
              </a:spcAft>
              <a:defRPr/>
            </a:pPr>
            <a:r>
              <a:rPr lang="ru-RU" sz="1400" b="1" dirty="0">
                <a:latin typeface="Times New Roman" panose="02020603050405020304" pitchFamily="18" charset="0"/>
                <a:cs typeface="Times New Roman" panose="02020603050405020304" pitchFamily="18" charset="0"/>
              </a:rPr>
              <a:t>Эффективное использование </a:t>
            </a:r>
            <a:r>
              <a:rPr lang="ru-RU" sz="1400" b="1" dirty="0" smtClean="0">
                <a:latin typeface="Times New Roman" panose="02020603050405020304" pitchFamily="18" charset="0"/>
                <a:cs typeface="Times New Roman" panose="02020603050405020304" pitchFamily="18" charset="0"/>
              </a:rPr>
              <a:t>муниципального </a:t>
            </a:r>
            <a:r>
              <a:rPr lang="ru-RU" sz="1400" b="1" dirty="0">
                <a:latin typeface="Times New Roman" panose="02020603050405020304" pitchFamily="18" charset="0"/>
                <a:cs typeface="Times New Roman" panose="02020603050405020304" pitchFamily="18" charset="0"/>
              </a:rPr>
              <a:t>имущества города</a:t>
            </a:r>
          </a:p>
          <a:p>
            <a:pPr indent="457200" algn="just">
              <a:spcBef>
                <a:spcPts val="0"/>
              </a:spcBef>
              <a:spcAft>
                <a:spcPts val="0"/>
              </a:spcAft>
              <a:defRPr/>
            </a:pPr>
            <a:r>
              <a:rPr lang="ru-RU" sz="1400" dirty="0">
                <a:latin typeface="Times New Roman" panose="02020603050405020304" pitchFamily="18" charset="0"/>
                <a:cs typeface="Times New Roman" panose="02020603050405020304" pitchFamily="18" charset="0"/>
              </a:rPr>
              <a:t>В целях эффективного использования муниципального имущества было восстановлено 68 договоров аренды, ранее незаконно исключенных из реестра и утраченных. Выявлены физические и юридические лица, которые не вносили арендную плату на протяжении нескольких лет.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досудебном порядке должникам направлено </a:t>
            </a:r>
            <a:r>
              <a:rPr lang="ru-RU" sz="1400" dirty="0" smtClean="0">
                <a:latin typeface="Times New Roman" panose="02020603050405020304" pitchFamily="18" charset="0"/>
                <a:cs typeface="Times New Roman" panose="02020603050405020304" pitchFamily="18" charset="0"/>
              </a:rPr>
              <a:t>432 уведомления </a:t>
            </a:r>
            <a:r>
              <a:rPr lang="ru-RU" sz="1400" dirty="0">
                <a:latin typeface="Times New Roman" panose="02020603050405020304" pitchFamily="18" charset="0"/>
                <a:cs typeface="Times New Roman" panose="02020603050405020304" pitchFamily="18" charset="0"/>
              </a:rPr>
              <a:t>о необходимости погашения задолженности на сумму </a:t>
            </a:r>
            <a:r>
              <a:rPr lang="ru-RU" sz="1400" dirty="0" smtClean="0">
                <a:latin typeface="Times New Roman" panose="02020603050405020304" pitchFamily="18" charset="0"/>
                <a:cs typeface="Times New Roman" panose="02020603050405020304" pitchFamily="18" charset="0"/>
              </a:rPr>
              <a:t>42 </a:t>
            </a:r>
            <a:r>
              <a:rPr lang="ru-RU" sz="1400" dirty="0">
                <a:latin typeface="Times New Roman" panose="02020603050405020304" pitchFamily="18" charset="0"/>
                <a:cs typeface="Times New Roman" panose="02020603050405020304" pitchFamily="18" charset="0"/>
              </a:rPr>
              <a:t>млн. </a:t>
            </a:r>
            <a:r>
              <a:rPr lang="ru-RU" sz="1400" dirty="0" smtClean="0">
                <a:latin typeface="Times New Roman" panose="02020603050405020304" pitchFamily="18" charset="0"/>
                <a:cs typeface="Times New Roman" panose="02020603050405020304" pitchFamily="18" charset="0"/>
              </a:rPr>
              <a:t>руб. </a:t>
            </a:r>
            <a:r>
              <a:rPr lang="ru-RU" sz="1400" dirty="0">
                <a:latin typeface="Times New Roman" panose="02020603050405020304" pitchFamily="18" charset="0"/>
                <a:cs typeface="Times New Roman" panose="02020603050405020304" pitchFamily="18" charset="0"/>
              </a:rPr>
              <a:t>В судебном порядке расторгнуто </a:t>
            </a:r>
            <a:r>
              <a:rPr lang="ru-RU" sz="1400" dirty="0" smtClean="0">
                <a:latin typeface="Times New Roman" panose="02020603050405020304" pitchFamily="18" charset="0"/>
                <a:cs typeface="Times New Roman" panose="02020603050405020304" pitchFamily="18" charset="0"/>
              </a:rPr>
              <a:t>18 </a:t>
            </a:r>
            <a:r>
              <a:rPr lang="ru-RU" sz="1400" dirty="0">
                <a:latin typeface="Times New Roman" panose="02020603050405020304" pitchFamily="18" charset="0"/>
                <a:cs typeface="Times New Roman" panose="02020603050405020304" pitchFamily="18" charset="0"/>
              </a:rPr>
              <a:t>договоров.  </a:t>
            </a:r>
          </a:p>
          <a:p>
            <a:pPr indent="457200" algn="just">
              <a:spcBef>
                <a:spcPts val="0"/>
              </a:spcBef>
              <a:spcAft>
                <a:spcPts val="0"/>
              </a:spcAft>
              <a:defRPr/>
            </a:pPr>
            <a:r>
              <a:rPr lang="ru-RU" sz="1400" dirty="0">
                <a:latin typeface="Times New Roman" panose="02020603050405020304" pitchFamily="18" charset="0"/>
                <a:cs typeface="Times New Roman" panose="02020603050405020304" pitchFamily="18" charset="0"/>
              </a:rPr>
              <a:t>В результате принятых мер </a:t>
            </a:r>
            <a:r>
              <a:rPr lang="ru-RU" sz="1400" dirty="0" smtClean="0">
                <a:latin typeface="Times New Roman" panose="02020603050405020304" pitchFamily="18" charset="0"/>
                <a:cs typeface="Times New Roman" panose="02020603050405020304" pitchFamily="18" charset="0"/>
              </a:rPr>
              <a:t>по итогам 2017 </a:t>
            </a:r>
            <a:r>
              <a:rPr lang="ru-RU" sz="1400" dirty="0">
                <a:latin typeface="Times New Roman" panose="02020603050405020304" pitchFamily="18" charset="0"/>
                <a:cs typeface="Times New Roman" panose="02020603050405020304" pitchFamily="18" charset="0"/>
              </a:rPr>
              <a:t>года в бюджет городского округа поступило </a:t>
            </a:r>
            <a:r>
              <a:rPr lang="ru-RU" sz="1400" dirty="0" smtClean="0">
                <a:latin typeface="Times New Roman" panose="02020603050405020304" pitchFamily="18" charset="0"/>
                <a:cs typeface="Times New Roman" panose="02020603050405020304" pitchFamily="18" charset="0"/>
              </a:rPr>
              <a:t>34 </a:t>
            </a:r>
            <a:r>
              <a:rPr lang="ru-RU" sz="1400" dirty="0">
                <a:latin typeface="Times New Roman" panose="02020603050405020304" pitchFamily="18" charset="0"/>
                <a:cs typeface="Times New Roman" panose="02020603050405020304" pitchFamily="18" charset="0"/>
              </a:rPr>
              <a:t>млн рублей неналоговых доходов, что на </a:t>
            </a:r>
            <a:r>
              <a:rPr lang="ru-RU" sz="1400" dirty="0" smtClean="0">
                <a:latin typeface="Times New Roman" panose="02020603050405020304" pitchFamily="18" charset="0"/>
                <a:cs typeface="Times New Roman" panose="02020603050405020304" pitchFamily="18" charset="0"/>
              </a:rPr>
              <a:t>70% </a:t>
            </a:r>
            <a:r>
              <a:rPr lang="ru-RU" sz="1400" dirty="0">
                <a:latin typeface="Times New Roman" panose="02020603050405020304" pitchFamily="18" charset="0"/>
                <a:cs typeface="Times New Roman" panose="02020603050405020304" pitchFamily="18" charset="0"/>
              </a:rPr>
              <a:t>выше аналогичного периода </a:t>
            </a:r>
            <a:r>
              <a:rPr lang="ru-RU" sz="1400" dirty="0" smtClean="0">
                <a:latin typeface="Times New Roman" panose="02020603050405020304" pitchFamily="18" charset="0"/>
                <a:cs typeface="Times New Roman" panose="02020603050405020304" pitchFamily="18" charset="0"/>
              </a:rPr>
              <a:t>прошлого 2016 </a:t>
            </a:r>
            <a:r>
              <a:rPr lang="ru-RU" sz="1400" dirty="0">
                <a:latin typeface="Times New Roman" panose="02020603050405020304" pitchFamily="18" charset="0"/>
                <a:cs typeface="Times New Roman" panose="02020603050405020304" pitchFamily="18" charset="0"/>
              </a:rPr>
              <a:t>года </a:t>
            </a:r>
            <a:r>
              <a:rPr lang="ru-RU" sz="1400" dirty="0" smtClean="0">
                <a:latin typeface="Times New Roman" panose="02020603050405020304" pitchFamily="18" charset="0"/>
                <a:cs typeface="Times New Roman" panose="02020603050405020304" pitchFamily="18" charset="0"/>
              </a:rPr>
              <a:t>(20 </a:t>
            </a:r>
            <a:r>
              <a:rPr lang="ru-RU" sz="1400" dirty="0">
                <a:latin typeface="Times New Roman" panose="02020603050405020304" pitchFamily="18" charset="0"/>
                <a:cs typeface="Times New Roman" panose="02020603050405020304" pitchFamily="18" charset="0"/>
              </a:rPr>
              <a:t>млн. </a:t>
            </a:r>
            <a:r>
              <a:rPr lang="ru-RU" sz="1400" dirty="0" smtClean="0">
                <a:latin typeface="Times New Roman" panose="02020603050405020304" pitchFamily="18" charset="0"/>
                <a:cs typeface="Times New Roman" panose="02020603050405020304" pitchFamily="18" charset="0"/>
              </a:rPr>
              <a:t>руб.). </a:t>
            </a:r>
            <a:r>
              <a:rPr lang="ru-RU" sz="1400" dirty="0">
                <a:latin typeface="Times New Roman" panose="02020603050405020304" pitchFamily="18" charset="0"/>
                <a:cs typeface="Times New Roman" panose="02020603050405020304" pitchFamily="18" charset="0"/>
              </a:rPr>
              <a:t>В судах в настоящее время рассматриваются иски Управления к арендаторам муниципальных земельных участков на сумму </a:t>
            </a:r>
            <a:r>
              <a:rPr lang="ru-RU" sz="1400" dirty="0" smtClean="0">
                <a:latin typeface="Times New Roman" panose="02020603050405020304" pitchFamily="18" charset="0"/>
                <a:cs typeface="Times New Roman" panose="02020603050405020304" pitchFamily="18" charset="0"/>
              </a:rPr>
              <a:t>18,7 </a:t>
            </a:r>
            <a:r>
              <a:rPr lang="ru-RU" sz="1400" dirty="0">
                <a:latin typeface="Times New Roman" panose="02020603050405020304" pitchFamily="18" charset="0"/>
                <a:cs typeface="Times New Roman" panose="02020603050405020304" pitchFamily="18" charset="0"/>
              </a:rPr>
              <a:t>млн. рублей.   </a:t>
            </a:r>
          </a:p>
          <a:p>
            <a:pPr indent="457200" algn="just">
              <a:spcBef>
                <a:spcPts val="0"/>
              </a:spcBef>
              <a:spcAft>
                <a:spcPts val="0"/>
              </a:spcAft>
              <a:defRPr/>
            </a:pPr>
            <a:r>
              <a:rPr lang="ru-RU" sz="1400" dirty="0">
                <a:latin typeface="Times New Roman" panose="02020603050405020304" pitchFamily="18" charset="0"/>
                <a:cs typeface="Times New Roman" panose="02020603050405020304" pitchFamily="18" charset="0"/>
              </a:rPr>
              <a:t>Сформирован реестр муниципального имущества (ранее реестр отсутствовал), проводится инвентаризация земельных участков и объектов капитального строительства с целью увеличения налоговых доходов бюджета. Отменены необоснованные налоговые льготы для граждан и предпринимателей. С 2016 года в полном объеме уплачивается земельный налог с муниципальных учреждений.</a:t>
            </a:r>
          </a:p>
          <a:p>
            <a:pPr indent="457200" algn="just">
              <a:spcBef>
                <a:spcPts val="0"/>
              </a:spcBef>
              <a:spcAft>
                <a:spcPts val="0"/>
              </a:spcAft>
              <a:defRPr/>
            </a:pPr>
            <a:r>
              <a:rPr lang="ru-RU" sz="1400" dirty="0">
                <a:latin typeface="Times New Roman" panose="02020603050405020304" pitchFamily="18" charset="0"/>
                <a:cs typeface="Times New Roman" panose="02020603050405020304" pitchFamily="18" charset="0"/>
              </a:rPr>
              <a:t>Для достижения положительных результатов проводится следующая работа:</a:t>
            </a:r>
          </a:p>
          <a:p>
            <a:pPr marL="174625" indent="188913"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созданы рабочие группы, в том числе с участием представителей МФЦ, которые в ходе подворных обходов осуществляют упрощенную регистрацию прав собственности. Такие летучие группы обошли практически весь город. К участию в рейдах привлекаются также волонтеры;</a:t>
            </a:r>
          </a:p>
          <a:p>
            <a:pPr marL="174625" indent="188913"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ежемесячно в администрации проводится день открытых дверей с участием представителей Росреестра, УЗИО, кадастровой палаты и МФЦ, где жителям города даются разъяснения и осуществляется регистрация прав собственности по принципу «одного окна»;</a:t>
            </a:r>
          </a:p>
          <a:p>
            <a:pPr marL="174625" indent="188913"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В МКУ «Управление земельных и имущественных отношений» составлен график дежурства инспекторов, установлен телефон «горячей линии», позвонив на который жители города могут получить квалифицированную юридическую помощь в сфере земельных и имущественных отношений.   </a:t>
            </a:r>
          </a:p>
          <a:p>
            <a:pPr marL="174625" indent="188913"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гражданам оказывается содействие в оформлении прав собственности на землю и недвижимое имущество.</a:t>
            </a:r>
            <a:endParaRPr lang="ru-RU"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Группа 6"/>
          <p:cNvGrpSpPr>
            <a:grpSpLocks/>
          </p:cNvGrpSpPr>
          <p:nvPr/>
        </p:nvGrpSpPr>
        <p:grpSpPr bwMode="auto">
          <a:xfrm rot="5400000">
            <a:off x="4499768" y="-4499768"/>
            <a:ext cx="906463" cy="9906000"/>
            <a:chOff x="4933014" y="-35"/>
            <a:chExt cx="1066800" cy="11953876"/>
          </a:xfrm>
        </p:grpSpPr>
        <p:pic>
          <p:nvPicPr>
            <p:cNvPr id="17412"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3"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411" name="Прямоугольник 1"/>
          <p:cNvSpPr>
            <a:spLocks noChangeArrowheads="1"/>
          </p:cNvSpPr>
          <p:nvPr/>
        </p:nvSpPr>
        <p:spPr bwMode="auto">
          <a:xfrm>
            <a:off x="0" y="914400"/>
            <a:ext cx="9905999" cy="590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indent="457200">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Снижение неформальной занятости населения и постановка </a:t>
            </a:r>
            <a:endParaRPr lang="ru-RU" sz="1400" dirty="0">
              <a:latin typeface="Times New Roman" panose="02020603050405020304" pitchFamily="18" charset="0"/>
              <a:cs typeface="Times New Roman" panose="02020603050405020304" pitchFamily="18" charset="0"/>
            </a:endParaRPr>
          </a:p>
          <a:p>
            <a:pPr algn="ctr"/>
            <a:r>
              <a:rPr lang="ru-RU" sz="1400" b="1" dirty="0">
                <a:latin typeface="Times New Roman" panose="02020603050405020304" pitchFamily="18" charset="0"/>
                <a:cs typeface="Times New Roman" panose="02020603050405020304" pitchFamily="18" charset="0"/>
              </a:rPr>
              <a:t>предпринимателей на налоговый учет </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Продолжается работа по снижению неформальной занятости населения в городском округе «город Дербент». За </a:t>
            </a:r>
            <a:r>
              <a:rPr lang="ru-RU" sz="1400" dirty="0" smtClean="0">
                <a:latin typeface="Times New Roman" panose="02020603050405020304" pitchFamily="18" charset="0"/>
                <a:cs typeface="Times New Roman" panose="02020603050405020304" pitchFamily="18" charset="0"/>
              </a:rPr>
              <a:t>2017 год </a:t>
            </a:r>
            <a:r>
              <a:rPr lang="ru-RU" sz="1400" dirty="0">
                <a:latin typeface="Times New Roman" panose="02020603050405020304" pitchFamily="18" charset="0"/>
                <a:cs typeface="Times New Roman" panose="02020603050405020304" pitchFamily="18" charset="0"/>
              </a:rPr>
              <a:t>межведомственной комиссией обследовано </a:t>
            </a:r>
            <a:r>
              <a:rPr lang="ru-RU" sz="1400" dirty="0" smtClean="0">
                <a:latin typeface="Times New Roman" panose="02020603050405020304" pitchFamily="18" charset="0"/>
                <a:cs typeface="Times New Roman" panose="02020603050405020304" pitchFamily="18" charset="0"/>
              </a:rPr>
              <a:t>1201 объект предпринимательства. </a:t>
            </a:r>
            <a:r>
              <a:rPr lang="ru-RU" sz="1400" dirty="0">
                <a:latin typeface="Times New Roman" panose="02020603050405020304" pitchFamily="18" charset="0"/>
                <a:cs typeface="Times New Roman" panose="02020603050405020304" pitchFamily="18" charset="0"/>
              </a:rPr>
              <a:t>На налоговый учет поставлено </a:t>
            </a:r>
            <a:r>
              <a:rPr lang="ru-RU" sz="1400" dirty="0" smtClean="0">
                <a:latin typeface="Times New Roman" panose="02020603050405020304" pitchFamily="18" charset="0"/>
                <a:cs typeface="Times New Roman" panose="02020603050405020304" pitchFamily="18" charset="0"/>
              </a:rPr>
              <a:t>319 </a:t>
            </a:r>
            <a:r>
              <a:rPr lang="ru-RU" sz="1400" dirty="0">
                <a:latin typeface="Times New Roman" panose="02020603050405020304" pitchFamily="18" charset="0"/>
                <a:cs typeface="Times New Roman" panose="02020603050405020304" pitchFamily="18" charset="0"/>
              </a:rPr>
              <a:t>ИП и </a:t>
            </a:r>
            <a:r>
              <a:rPr lang="ru-RU" sz="1400" dirty="0" smtClean="0">
                <a:latin typeface="Times New Roman" panose="02020603050405020304" pitchFamily="18" charset="0"/>
                <a:cs typeface="Times New Roman" panose="02020603050405020304" pitchFamily="18" charset="0"/>
              </a:rPr>
              <a:t>66 </a:t>
            </a:r>
            <a:r>
              <a:rPr lang="ru-RU" sz="1400" dirty="0">
                <a:latin typeface="Times New Roman" panose="02020603050405020304" pitchFamily="18" charset="0"/>
                <a:cs typeface="Times New Roman" panose="02020603050405020304" pitchFamily="18" charset="0"/>
              </a:rPr>
              <a:t>юридических лиц, </a:t>
            </a:r>
            <a:r>
              <a:rPr lang="ru-RU" sz="1400" dirty="0" smtClean="0">
                <a:latin typeface="Times New Roman" panose="02020603050405020304" pitchFamily="18" charset="0"/>
                <a:cs typeface="Times New Roman" panose="02020603050405020304" pitchFamily="18" charset="0"/>
              </a:rPr>
              <a:t>зарегистрировано 1680 трудовых договоров, </a:t>
            </a:r>
            <a:r>
              <a:rPr lang="ru-RU" sz="1400" dirty="0">
                <a:latin typeface="Times New Roman" panose="02020603050405020304" pitchFamily="18" charset="0"/>
                <a:cs typeface="Times New Roman" panose="02020603050405020304" pitchFamily="18" charset="0"/>
              </a:rPr>
              <a:t>из числа выявленных лиц работающих без соответствующего оформления трудовых отношений. </a:t>
            </a:r>
          </a:p>
          <a:p>
            <a:pPr algn="just"/>
            <a:r>
              <a:rPr lang="ru-RU" sz="1400" dirty="0">
                <a:latin typeface="Times New Roman" panose="02020603050405020304" pitchFamily="18" charset="0"/>
                <a:cs typeface="Times New Roman" panose="02020603050405020304" pitchFamily="18" charset="0"/>
              </a:rPr>
              <a:t>Проведение сплошной инвентаризации объектов предпринимательства на территории города позволило составить полный поуличный торговый реестр предпринимателей города (всего </a:t>
            </a:r>
            <a:r>
              <a:rPr lang="ru-RU" sz="1400" dirty="0" smtClean="0">
                <a:latin typeface="Times New Roman" panose="02020603050405020304" pitchFamily="18" charset="0"/>
                <a:cs typeface="Times New Roman" panose="02020603050405020304" pitchFamily="18" charset="0"/>
              </a:rPr>
              <a:t>более 4000 </a:t>
            </a:r>
            <a:r>
              <a:rPr lang="ru-RU" sz="1400" dirty="0">
                <a:latin typeface="Times New Roman" panose="02020603050405020304" pitchFamily="18" charset="0"/>
                <a:cs typeface="Times New Roman" panose="02020603050405020304" pitchFamily="18" charset="0"/>
              </a:rPr>
              <a:t>объектов).</a:t>
            </a:r>
          </a:p>
          <a:p>
            <a:pPr algn="just"/>
            <a:r>
              <a:rPr lang="ru-RU" sz="1400" dirty="0">
                <a:latin typeface="Times New Roman" panose="02020603050405020304" pitchFamily="18" charset="0"/>
                <a:cs typeface="Times New Roman" panose="02020603050405020304" pitchFamily="18" charset="0"/>
              </a:rPr>
              <a:t>В ходе проведения рейдовых мероприятий проверяющими органами за отчетный период составлено </a:t>
            </a:r>
            <a:r>
              <a:rPr lang="ru-RU" sz="1400" dirty="0" smtClean="0">
                <a:latin typeface="Times New Roman" panose="02020603050405020304" pitchFamily="18" charset="0"/>
                <a:cs typeface="Times New Roman" panose="02020603050405020304" pitchFamily="18" charset="0"/>
              </a:rPr>
              <a:t>2492 протокола </a:t>
            </a:r>
            <a:r>
              <a:rPr lang="ru-RU" sz="1400" dirty="0">
                <a:latin typeface="Times New Roman" panose="02020603050405020304" pitchFamily="18" charset="0"/>
                <a:cs typeface="Times New Roman" panose="02020603050405020304" pitchFamily="18" charset="0"/>
              </a:rPr>
              <a:t>по статье 14.1 «Привлечение к административной ответственности лиц, осуществляющих предпринимательскую деятельность без регистрации в налоговых органах». Также продолжаются рейдовые мероприятия, направленные на упорядочивание движения муниципального транспорта и </a:t>
            </a:r>
            <a:r>
              <a:rPr lang="ru-RU" sz="1400" dirty="0" smtClean="0">
                <a:latin typeface="Times New Roman" panose="02020603050405020304" pitchFamily="18" charset="0"/>
                <a:cs typeface="Times New Roman" panose="02020603050405020304" pitchFamily="18" charset="0"/>
              </a:rPr>
              <a:t>межмуниципальных </a:t>
            </a:r>
            <a:r>
              <a:rPr lang="ru-RU" sz="1400" dirty="0">
                <a:latin typeface="Times New Roman" panose="02020603050405020304" pitchFamily="18" charset="0"/>
                <a:cs typeface="Times New Roman" panose="02020603050405020304" pitchFamily="18" charset="0"/>
              </a:rPr>
              <a:t>перевозок. </a:t>
            </a:r>
          </a:p>
          <a:p>
            <a:pPr algn="just"/>
            <a:r>
              <a:rPr lang="ru-RU" sz="1400" dirty="0">
                <a:latin typeface="Times New Roman" panose="02020603050405020304" pitchFamily="18" charset="0"/>
                <a:cs typeface="Times New Roman" panose="02020603050405020304" pitchFamily="18" charset="0"/>
              </a:rPr>
              <a:t>Этого удалось достичь в результате ежедневной работы, в том числе: </a:t>
            </a:r>
          </a:p>
          <a:p>
            <a:pPr algn="just">
              <a:buFont typeface="Symbol" panose="05050102010706020507" pitchFamily="18" charset="2"/>
              <a:buChar char=""/>
            </a:pPr>
            <a:r>
              <a:rPr lang="ru-RU" sz="1400" dirty="0" smtClean="0">
                <a:latin typeface="Times New Roman" panose="02020603050405020304" pitchFamily="18" charset="0"/>
                <a:cs typeface="Times New Roman" panose="02020603050405020304" pitchFamily="18" charset="0"/>
              </a:rPr>
              <a:t>принят муниципальный приоритетный проект «Снижение неформальной занятости в городском округе «город Дербент»; </a:t>
            </a:r>
          </a:p>
          <a:p>
            <a:pPr algn="just">
              <a:buFont typeface="Symbol" panose="05050102010706020507" pitchFamily="18" charset="2"/>
              <a:buChar char=""/>
            </a:pPr>
            <a:r>
              <a:rPr lang="ru-RU" sz="1400" dirty="0" smtClean="0">
                <a:latin typeface="Times New Roman" panose="02020603050405020304" pitchFamily="18" charset="0"/>
                <a:cs typeface="Times New Roman" panose="02020603050405020304" pitchFamily="18" charset="0"/>
              </a:rPr>
              <a:t>утвержден </a:t>
            </a:r>
            <a:r>
              <a:rPr lang="ru-RU" sz="1400" dirty="0">
                <a:latin typeface="Times New Roman" panose="02020603050405020304" pitchFamily="18" charset="0"/>
                <a:cs typeface="Times New Roman" panose="02020603050405020304" pitchFamily="18" charset="0"/>
              </a:rPr>
              <a:t>новый состав комиссии по борьбе с неформальной занятостью, которая ежедневно проводит рейдовые мероприятия на объектах в городе и на городском транспорте, занимающегося пассажирскими перевозками с участием всех заинтересованных служб;</a:t>
            </a: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на основании материалов УФНС производится отключение лиц, занимающихся незаконной предпринимательской деятельностью, от электроснабжения и водоснабжения (хотя электроснабжающие организации не всегда это делают);</a:t>
            </a: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впервые на практике осуществления рейдовых мероприятий привлечены сотрудники МФЦ, имеющие полномочия осуществлять постановку на налоговый учет на месте;</a:t>
            </a: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вопросы снижения неформальной занятости и оформления трудовых отношений еженедельно освещаются в местных СМИ и интернет сайтах. Еженедельно в газете публикуется реестр предпринимателей, осуществляющих деятельность без постановки на налоговый учет </a:t>
            </a:r>
            <a:r>
              <a:rPr lang="ru-RU" sz="1400" dirty="0" smtClean="0">
                <a:latin typeface="Times New Roman" panose="02020603050405020304" pitchFamily="18" charset="0"/>
                <a:cs typeface="Times New Roman" panose="02020603050405020304" pitchFamily="18" charset="0"/>
              </a:rPr>
              <a:t>(«доска позора»);</a:t>
            </a:r>
            <a:endParaRPr lang="ru-RU" sz="1400" dirty="0">
              <a:latin typeface="Times New Roman" panose="02020603050405020304" pitchFamily="18" charset="0"/>
              <a:cs typeface="Times New Roman" panose="02020603050405020304" pitchFamily="18" charset="0"/>
            </a:endParaRP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для ускорения процесса постановки на учет администрацией регулярно направляется информация в соответствующие службы (УФНС, МВД, ПФР, ТФОМС, ГИТ, Ространснадзор, Роспотребнадзор, МЧС) с приложением перечня лиц, выявленных в ходе рейдовых мероприятий и осуществляющих предпринимательскую деятельность без постановки на налоговый учет.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Группа 6"/>
          <p:cNvGrpSpPr>
            <a:grpSpLocks/>
          </p:cNvGrpSpPr>
          <p:nvPr/>
        </p:nvGrpSpPr>
        <p:grpSpPr bwMode="auto">
          <a:xfrm rot="5400000">
            <a:off x="4499768" y="-4499768"/>
            <a:ext cx="906463" cy="9906000"/>
            <a:chOff x="4933014" y="-35"/>
            <a:chExt cx="1066800" cy="11953876"/>
          </a:xfrm>
        </p:grpSpPr>
        <p:pic>
          <p:nvPicPr>
            <p:cNvPr id="18436"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5909310"/>
          </a:xfrm>
          <a:prstGeom prst="rect">
            <a:avLst/>
          </a:prstGeom>
        </p:spPr>
        <p:txBody>
          <a:bodyPr>
            <a:spAutoFit/>
          </a:bodyPr>
          <a:lstStyle/>
          <a:p>
            <a:pPr indent="457200" algn="ctr" defTabSz="776137">
              <a:spcAft>
                <a:spcPts val="0"/>
              </a:spcAft>
              <a:defRPr/>
            </a:pPr>
            <a:r>
              <a:rPr lang="ru-RU" sz="1400" b="1" dirty="0">
                <a:latin typeface="Times New Roman" panose="02020603050405020304" pitchFamily="18" charset="0"/>
                <a:cs typeface="Times New Roman" panose="02020603050405020304" pitchFamily="18" charset="0"/>
              </a:rPr>
              <a:t>Упорядочивание деятельности рынков и ликвидация стихийной торговли на территории города</a:t>
            </a:r>
            <a:endParaRPr lang="ru-RU" sz="1400" dirty="0">
              <a:latin typeface="Times New Roman" panose="02020603050405020304" pitchFamily="18" charset="0"/>
              <a:cs typeface="Times New Roman" panose="02020603050405020304" pitchFamily="18" charset="0"/>
            </a:endParaRPr>
          </a:p>
          <a:p>
            <a:pPr indent="457200" algn="just" defTabSz="776137">
              <a:spcAft>
                <a:spcPts val="0"/>
              </a:spcAft>
              <a:defRPr/>
            </a:pPr>
            <a:r>
              <a:rPr lang="ru-RU" sz="1400" dirty="0">
                <a:latin typeface="Times New Roman" panose="02020603050405020304" pitchFamily="18" charset="0"/>
                <a:cs typeface="Times New Roman" panose="02020603050405020304" pitchFamily="18" charset="0"/>
              </a:rPr>
              <a:t>В целях упорядочивания деятельности рынков города разработаны планы мероприятий («дорожные карты») по приведению деятельности официальных рынков в соответствие с нормами действующего законодательства. В целях ликвидации стихийной торговли из 7 действовавших стихийных рынков </a:t>
            </a:r>
            <a:r>
              <a:rPr lang="ru-RU" sz="1400" dirty="0" smtClean="0">
                <a:latin typeface="Times New Roman" panose="02020603050405020304" pitchFamily="18" charset="0"/>
                <a:cs typeface="Times New Roman" panose="02020603050405020304" pitchFamily="18" charset="0"/>
              </a:rPr>
              <a:t>6 </a:t>
            </a:r>
            <a:r>
              <a:rPr lang="ru-RU" sz="1400" dirty="0">
                <a:latin typeface="Times New Roman" panose="02020603050405020304" pitchFamily="18" charset="0"/>
                <a:cs typeface="Times New Roman" panose="02020603050405020304" pitchFamily="18" charset="0"/>
              </a:rPr>
              <a:t>к настоящему времени ликвидированы. Со всеми управляющими компаниями подписаны соглашения о социально-экономическом сотрудничестве, определяющие основные принципы взаимодействия и сотрудничества по вопросам создания благоприятных условий ведения предпринимательской деятельности, уплаты налогов и страховых взносов в государственные внебюджетные фонды, реализации мер, направленных  на снижение неформальной занятости, социально-экономической политики Республики Дагестан.</a:t>
            </a:r>
          </a:p>
          <a:p>
            <a:pPr indent="457200" algn="just" defTabSz="776137">
              <a:spcAft>
                <a:spcPts val="0"/>
              </a:spcAft>
              <a:defRPr/>
            </a:pPr>
            <a:r>
              <a:rPr lang="ru-RU" sz="1400" dirty="0">
                <a:latin typeface="Times New Roman" panose="02020603050405020304" pitchFamily="18" charset="0"/>
                <a:cs typeface="Times New Roman" panose="02020603050405020304" pitchFamily="18" charset="0"/>
              </a:rPr>
              <a:t>В рамках работы по ликвидации стихийной уличной торговли проводится следующая работа:</a:t>
            </a:r>
          </a:p>
          <a:p>
            <a:pPr indent="87313" algn="just" defTabSz="776137">
              <a:spcAft>
                <a:spcPts val="0"/>
              </a:spcAft>
              <a:buFont typeface="Symbol" panose="05050102010706020507" pitchFamily="18" charset="2"/>
              <a:buChar char=""/>
              <a:defRPr/>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принят муниципальный приоритетный проект «Развитие торговли в городском округе «город Дербент»;</a:t>
            </a:r>
          </a:p>
          <a:p>
            <a:pPr indent="87313" algn="just" defTabSz="776137">
              <a:spcAft>
                <a:spcPts val="0"/>
              </a:spcAft>
              <a:buFont typeface="Symbol" panose="05050102010706020507" pitchFamily="18" charset="2"/>
              <a:buChar char=""/>
              <a:defRPr/>
            </a:pPr>
            <a:r>
              <a:rPr lang="x-none" sz="1400" smtClean="0">
                <a:latin typeface="Times New Roman" panose="02020603050405020304" pitchFamily="18" charset="0"/>
                <a:ea typeface="Calibri" panose="020F0502020204030204" pitchFamily="34" charset="0"/>
                <a:cs typeface="Times New Roman" panose="02020603050405020304" pitchFamily="18" charset="0"/>
              </a:rPr>
              <a:t>проводятся </a:t>
            </a:r>
            <a:r>
              <a:rPr lang="x-none" sz="1400" dirty="0">
                <a:latin typeface="Times New Roman" panose="02020603050405020304" pitchFamily="18" charset="0"/>
                <a:ea typeface="Calibri" panose="020F0502020204030204" pitchFamily="34" charset="0"/>
                <a:cs typeface="Times New Roman" panose="02020603050405020304" pitchFamily="18" charset="0"/>
              </a:rPr>
              <a:t>рейдовые мероприятия в составе межведомственной комиссии по снижению «неформальной» занятости;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87313" algn="just" defTabSz="776137">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в</a:t>
            </a:r>
            <a:r>
              <a:rPr lang="x-none" sz="1400" dirty="0">
                <a:latin typeface="Times New Roman" panose="02020603050405020304" pitchFamily="18" charset="0"/>
                <a:ea typeface="Calibri" panose="020F0502020204030204" pitchFamily="34" charset="0"/>
                <a:cs typeface="Times New Roman" panose="02020603050405020304" pitchFamily="18" charset="0"/>
              </a:rPr>
              <a:t> адрес управляющих рынками компаний направлены уведомления о недопустимости предоставления торговых мест лицам, осуществляющим предпринимательскую деятельность без постановки на налоговый учет и без заключения договора аренды;</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87313" algn="just" defTabSz="776137">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н</a:t>
            </a:r>
            <a:r>
              <a:rPr lang="x-none" sz="1400" dirty="0">
                <a:latin typeface="Times New Roman" panose="02020603050405020304" pitchFamily="18" charset="0"/>
                <a:ea typeface="Calibri" panose="020F0502020204030204" pitchFamily="34" charset="0"/>
                <a:cs typeface="Times New Roman" panose="02020603050405020304" pitchFamily="18" charset="0"/>
              </a:rPr>
              <a:t>аправлены соответствующие запросы с фотоматериалами в ТО Управление Роспотребнадзора по РД в г. Дербент, Прокуратуру г. Дербент и МВД по РД для принятия мер по привлечению нарушителей к административной ответственности;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87313" algn="just" defTabSz="776137">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а</a:t>
            </a:r>
            <a:r>
              <a:rPr lang="x-none" sz="1400" dirty="0">
                <a:latin typeface="Times New Roman" panose="02020603050405020304" pitchFamily="18" charset="0"/>
                <a:ea typeface="Calibri" panose="020F0502020204030204" pitchFamily="34" charset="0"/>
                <a:cs typeface="Times New Roman" panose="02020603050405020304" pitchFamily="18" charset="0"/>
              </a:rPr>
              <a:t>дминистрация задает тенденцию на организацию торговли путем строительства цивилизованных торговых центров и супермаркетов. На сегодняшний день в городе </a:t>
            </a:r>
            <a:r>
              <a:rPr lang="x-none" sz="1400">
                <a:latin typeface="Times New Roman" panose="02020603050405020304" pitchFamily="18" charset="0"/>
                <a:ea typeface="Calibri" panose="020F0502020204030204" pitchFamily="34" charset="0"/>
                <a:cs typeface="Times New Roman" panose="02020603050405020304" pitchFamily="18" charset="0"/>
              </a:rPr>
              <a:t>действует </a:t>
            </a:r>
            <a:r>
              <a:rPr lang="x-none" sz="1400" smtClean="0">
                <a:latin typeface="Times New Roman" panose="02020603050405020304" pitchFamily="18" charset="0"/>
                <a:ea typeface="Calibri" panose="020F0502020204030204" pitchFamily="34" charset="0"/>
                <a:cs typeface="Times New Roman" panose="02020603050405020304" pitchFamily="18" charset="0"/>
              </a:rPr>
              <a:t>2</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7</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торговых центров, а </a:t>
            </a:r>
            <a:r>
              <a:rPr lang="x-none" sz="1400">
                <a:latin typeface="Times New Roman" panose="02020603050405020304" pitchFamily="18" charset="0"/>
                <a:ea typeface="Calibri" panose="020F0502020204030204" pitchFamily="34" charset="0"/>
                <a:cs typeface="Times New Roman" panose="02020603050405020304" pitchFamily="18" charset="0"/>
              </a:rPr>
              <a:t>также </a:t>
            </a:r>
            <a:r>
              <a:rPr lang="x-none" sz="1400" smtClean="0">
                <a:latin typeface="Times New Roman" panose="02020603050405020304" pitchFamily="18" charset="0"/>
                <a:ea typeface="Calibri" panose="020F0502020204030204" pitchFamily="34" charset="0"/>
                <a:cs typeface="Times New Roman" panose="02020603050405020304" pitchFamily="18" charset="0"/>
              </a:rPr>
              <a:t>1</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4</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супермаркетов;</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87313" algn="just" defTabSz="776137">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в</a:t>
            </a:r>
            <a:r>
              <a:rPr lang="x-none" sz="1400" dirty="0">
                <a:latin typeface="Times New Roman" panose="02020603050405020304" pitchFamily="18" charset="0"/>
                <a:ea typeface="Calibri" panose="020F0502020204030204" pitchFamily="34" charset="0"/>
                <a:cs typeface="Times New Roman" panose="02020603050405020304" pitchFamily="18" charset="0"/>
              </a:rPr>
              <a:t> целях увеличения показателя обеспеченности населения торговыми площадями, при проектировании многоквартирных домов на первых этажах предусматривается строительство торговых площадей. </a:t>
            </a:r>
            <a:r>
              <a:rPr lang="x-none" sz="1400">
                <a:latin typeface="Times New Roman" panose="02020603050405020304" pitchFamily="18" charset="0"/>
                <a:ea typeface="Calibri" panose="020F0502020204030204" pitchFamily="34" charset="0"/>
                <a:cs typeface="Times New Roman" panose="02020603050405020304" pitchFamily="18" charset="0"/>
              </a:rPr>
              <a:t>В </a:t>
            </a:r>
            <a:r>
              <a:rPr lang="x-none" sz="1400" smtClean="0">
                <a:latin typeface="Times New Roman" panose="02020603050405020304" pitchFamily="18" charset="0"/>
                <a:ea typeface="Calibri" panose="020F0502020204030204" pitchFamily="34" charset="0"/>
                <a:cs typeface="Times New Roman" panose="02020603050405020304" pitchFamily="18" charset="0"/>
              </a:rPr>
              <a:t>201</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7</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году таким образом было </a:t>
            </a:r>
            <a:r>
              <a:rPr lang="x-none" sz="1400">
                <a:latin typeface="Times New Roman" panose="02020603050405020304" pitchFamily="18" charset="0"/>
                <a:ea typeface="Calibri" panose="020F0502020204030204" pitchFamily="34" charset="0"/>
                <a:cs typeface="Times New Roman" panose="02020603050405020304" pitchFamily="18" charset="0"/>
              </a:rPr>
              <a:t>построено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40 коммерческих</a:t>
            </a:r>
            <a:r>
              <a:rPr lang="x-none" sz="1400" smtClean="0">
                <a:latin typeface="Times New Roman" panose="02020603050405020304" pitchFamily="18" charset="0"/>
                <a:ea typeface="Calibri" panose="020F0502020204030204" pitchFamily="34" charset="0"/>
                <a:cs typeface="Times New Roman" panose="02020603050405020304" pitchFamily="18" charset="0"/>
              </a:rPr>
              <a:t> объект</a:t>
            </a:r>
            <a:r>
              <a:rPr lang="ru-RU" sz="1400" dirty="0" err="1" smtClean="0">
                <a:latin typeface="Times New Roman" panose="02020603050405020304" pitchFamily="18" charset="0"/>
                <a:ea typeface="Calibri" panose="020F0502020204030204" pitchFamily="34" charset="0"/>
                <a:cs typeface="Times New Roman" panose="02020603050405020304" pitchFamily="18" charset="0"/>
              </a:rPr>
              <a:t>ов</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общей торговой </a:t>
            </a:r>
            <a:r>
              <a:rPr lang="x-none" sz="1400">
                <a:latin typeface="Times New Roman" panose="02020603050405020304" pitchFamily="18" charset="0"/>
                <a:ea typeface="Calibri" panose="020F0502020204030204" pitchFamily="34" charset="0"/>
                <a:cs typeface="Times New Roman" panose="02020603050405020304" pitchFamily="18" charset="0"/>
              </a:rPr>
              <a:t>площадью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21,6 тыс.</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кв. </a:t>
            </a:r>
            <a:r>
              <a:rPr lang="ru-RU" sz="1400" dirty="0">
                <a:latin typeface="Times New Roman" panose="02020603050405020304" pitchFamily="18" charset="0"/>
                <a:ea typeface="Calibri" panose="020F0502020204030204" pitchFamily="34" charset="0"/>
                <a:cs typeface="Times New Roman" panose="02020603050405020304" pitchFamily="18" charset="0"/>
              </a:rPr>
              <a:t>м</a:t>
            </a:r>
            <a:r>
              <a:rPr lang="x-none" sz="1400" dirty="0">
                <a:latin typeface="Times New Roman" panose="02020603050405020304" pitchFamily="18" charset="0"/>
                <a:ea typeface="Calibri" panose="020F0502020204030204" pitchFamily="34" charset="0"/>
                <a:cs typeface="Times New Roman" panose="02020603050405020304" pitchFamily="18" charset="0"/>
              </a:rPr>
              <a:t>;</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87313" algn="just" defTabSz="776137">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с</a:t>
            </a:r>
            <a:r>
              <a:rPr lang="x-none" sz="1400" dirty="0">
                <a:latin typeface="Times New Roman" panose="02020603050405020304" pitchFamily="18" charset="0"/>
                <a:ea typeface="Calibri" panose="020F0502020204030204" pitchFamily="34" charset="0"/>
                <a:cs typeface="Times New Roman" panose="02020603050405020304" pitchFamily="18" charset="0"/>
              </a:rPr>
              <a:t> целью снятия нагрузки на улично-дорожную сеть в центральной части города Администрацией разработан Порядок создания и использования, в том числе на платной основе, парковок (парковочных мест), расположенных на автомобильных дорогах общего пользования местного значения.</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defTabSz="776137">
              <a:spcAft>
                <a:spcPts val="0"/>
              </a:spcAft>
              <a:defRPr/>
            </a:pPr>
            <a:r>
              <a:rPr lang="x-none"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Стоит отметить, что с целью обеспечения прямого общения производителя и потребителя (без перекупщиков), а также обеспечения шаговой доступности покупателям до торговых объектов, администрацией поддерживается организация ярмарочной деятельности. Для этого администрацией в 2016 году утверждена схема размещения нестационарных объектов и мест организации ярмарок.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Группа 6"/>
          <p:cNvGrpSpPr>
            <a:grpSpLocks/>
          </p:cNvGrpSpPr>
          <p:nvPr/>
        </p:nvGrpSpPr>
        <p:grpSpPr bwMode="auto">
          <a:xfrm rot="5400000">
            <a:off x="4499768" y="-4499768"/>
            <a:ext cx="906463" cy="9906000"/>
            <a:chOff x="4933014" y="-35"/>
            <a:chExt cx="1066800" cy="11953876"/>
          </a:xfrm>
        </p:grpSpPr>
        <p:pic>
          <p:nvPicPr>
            <p:cNvPr id="19466"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7"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3970318"/>
          </a:xfrm>
          <a:prstGeom prst="rect">
            <a:avLst/>
          </a:prstGeom>
        </p:spPr>
        <p:txBody>
          <a:bodyPr>
            <a:spAutoFit/>
          </a:bodyPr>
          <a:lstStyle/>
          <a:p>
            <a:pPr indent="457200" algn="ctr" defTabSz="776137">
              <a:spcAft>
                <a:spcPts val="0"/>
              </a:spcAft>
              <a:defRPr/>
            </a:pPr>
            <a:r>
              <a:rPr lang="ru-RU" sz="1400" b="1" dirty="0">
                <a:latin typeface="Times New Roman" panose="02020603050405020304" pitchFamily="18" charset="0"/>
                <a:cs typeface="Times New Roman" panose="02020603050405020304" pitchFamily="18" charset="0"/>
              </a:rPr>
              <a:t>Инвестиции и территориальное развитие </a:t>
            </a:r>
            <a:endParaRPr lang="ru-RU" sz="1400" dirty="0">
              <a:latin typeface="Times New Roman" panose="02020603050405020304" pitchFamily="18" charset="0"/>
              <a:cs typeface="Times New Roman" panose="02020603050405020304" pitchFamily="18" charset="0"/>
            </a:endParaRPr>
          </a:p>
          <a:p>
            <a:pPr indent="457200" algn="just" defTabSz="776137">
              <a:spcAft>
                <a:spcPts val="0"/>
              </a:spcAft>
              <a:defRPr/>
            </a:pPr>
            <a:r>
              <a:rPr lang="ru-RU" sz="1400" dirty="0">
                <a:latin typeface="Times New Roman" panose="02020603050405020304" pitchFamily="18" charset="0"/>
                <a:cs typeface="Times New Roman" panose="02020603050405020304" pitchFamily="18" charset="0"/>
              </a:rPr>
              <a:t>В рамках реализации приоритетного проекта «Точки роста» большое значение мы придаем и работе по улучшению инвестиционного климата и по привлечению инвестиций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indent="457200" algn="just" defTabSz="776137">
              <a:spcAft>
                <a:spcPts val="0"/>
              </a:spcAft>
              <a:defRPr/>
            </a:pPr>
            <a:r>
              <a:rPr lang="x-none" sz="1400" dirty="0">
                <a:latin typeface="Times New Roman" panose="02020603050405020304" pitchFamily="18" charset="0"/>
                <a:ea typeface="Calibri" panose="020F0502020204030204" pitchFamily="34" charset="0"/>
                <a:cs typeface="Times New Roman" panose="02020603050405020304" pitchFamily="18" charset="0"/>
              </a:rPr>
              <a:t>По сравнению с 2015 годом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к 01.01.2017 г. </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объем </a:t>
            </a:r>
            <a:r>
              <a:rPr lang="x-none" sz="1400" dirty="0">
                <a:latin typeface="Times New Roman" panose="02020603050405020304" pitchFamily="18" charset="0"/>
                <a:ea typeface="Calibri" panose="020F0502020204030204" pitchFamily="34" charset="0"/>
                <a:cs typeface="Times New Roman" panose="02020603050405020304" pitchFamily="18" charset="0"/>
              </a:rPr>
              <a:t>инвестиций вырос </a:t>
            </a:r>
            <a:r>
              <a:rPr lang="x-none" sz="1400">
                <a:latin typeface="Times New Roman" panose="02020603050405020304" pitchFamily="18" charset="0"/>
                <a:ea typeface="Calibri" panose="020F0502020204030204" pitchFamily="34" charset="0"/>
                <a:cs typeface="Times New Roman" panose="02020603050405020304" pitchFamily="18" charset="0"/>
              </a:rPr>
              <a:t>в </a:t>
            </a:r>
            <a:r>
              <a:rPr lang="x-none" sz="1400" smtClean="0">
                <a:latin typeface="Times New Roman" panose="02020603050405020304" pitchFamily="18" charset="0"/>
                <a:ea typeface="Calibri" panose="020F0502020204030204" pitchFamily="34" charset="0"/>
                <a:cs typeface="Times New Roman" panose="02020603050405020304" pitchFamily="18" charset="0"/>
              </a:rPr>
              <a:t>5</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,7</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раз (с 0,668 млрд. рублей </a:t>
            </a:r>
            <a:r>
              <a:rPr lang="x-none" sz="1400">
                <a:latin typeface="Times New Roman" panose="02020603050405020304" pitchFamily="18" charset="0"/>
                <a:ea typeface="Calibri" panose="020F0502020204030204" pitchFamily="34" charset="0"/>
                <a:cs typeface="Times New Roman" panose="02020603050405020304" pitchFamily="18" charset="0"/>
              </a:rPr>
              <a:t>до </a:t>
            </a:r>
            <a:r>
              <a:rPr lang="x-none" sz="1400" smtClean="0">
                <a:latin typeface="Times New Roman" panose="02020603050405020304" pitchFamily="18" charset="0"/>
                <a:ea typeface="Calibri" panose="020F0502020204030204" pitchFamily="34" charset="0"/>
                <a:cs typeface="Times New Roman" panose="02020603050405020304" pitchFamily="18" charset="0"/>
              </a:rPr>
              <a:t>3,</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815 </a:t>
            </a:r>
            <a:r>
              <a:rPr lang="x-none" sz="1400" smtClean="0">
                <a:latin typeface="Times New Roman" panose="02020603050405020304" pitchFamily="18" charset="0"/>
                <a:ea typeface="Calibri" panose="020F0502020204030204" pitchFamily="34" charset="0"/>
                <a:cs typeface="Times New Roman" panose="02020603050405020304" pitchFamily="18" charset="0"/>
              </a:rPr>
              <a:t>млрд</a:t>
            </a:r>
            <a:r>
              <a:rPr lang="x-none" sz="1400" dirty="0">
                <a:latin typeface="Times New Roman" panose="02020603050405020304" pitchFamily="18" charset="0"/>
                <a:ea typeface="Calibri" panose="020F0502020204030204" pitchFamily="34" charset="0"/>
                <a:cs typeface="Times New Roman" panose="02020603050405020304" pitchFamily="18" charset="0"/>
              </a:rPr>
              <a:t>. рублей), а </a:t>
            </a:r>
            <a:r>
              <a:rPr lang="x-none" sz="1400">
                <a:latin typeface="Times New Roman" panose="02020603050405020304" pitchFamily="18" charset="0"/>
                <a:ea typeface="Calibri" panose="020F0502020204030204" pitchFamily="34" charset="0"/>
                <a:cs typeface="Times New Roman" panose="02020603050405020304" pitchFamily="18" charset="0"/>
              </a:rPr>
              <a:t>за </a:t>
            </a:r>
            <a:r>
              <a:rPr lang="x-none" sz="1400" smtClean="0">
                <a:latin typeface="Times New Roman" panose="02020603050405020304" pitchFamily="18" charset="0"/>
                <a:ea typeface="Calibri" panose="020F0502020204030204" pitchFamily="34" charset="0"/>
                <a:cs typeface="Times New Roman" panose="02020603050405020304" pitchFamily="18" charset="0"/>
              </a:rPr>
              <a:t>2017 год </a:t>
            </a:r>
            <a:r>
              <a:rPr lang="x-none" sz="1400" dirty="0">
                <a:latin typeface="Times New Roman" panose="02020603050405020304" pitchFamily="18" charset="0"/>
                <a:ea typeface="Calibri" panose="020F0502020204030204" pitchFamily="34" charset="0"/>
                <a:cs typeface="Times New Roman" panose="02020603050405020304" pitchFamily="18" charset="0"/>
              </a:rPr>
              <a:t>объем инвестиций в основной капитал за счет всех источников финансирования </a:t>
            </a:r>
            <a:r>
              <a:rPr lang="x-none" sz="1400">
                <a:latin typeface="Times New Roman" panose="02020603050405020304" pitchFamily="18" charset="0"/>
                <a:ea typeface="Calibri" panose="020F0502020204030204" pitchFamily="34" charset="0"/>
                <a:cs typeface="Times New Roman" panose="02020603050405020304" pitchFamily="18" charset="0"/>
              </a:rPr>
              <a:t>составил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4,4</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млрд. рублей.</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defTabSz="776137">
              <a:spcAft>
                <a:spcPts val="0"/>
              </a:spcAft>
              <a:defRPr/>
            </a:pP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 2017 г. в</a:t>
            </a:r>
            <a:r>
              <a:rPr lang="x-none" sz="1400" smtClean="0">
                <a:latin typeface="Times New Roman" panose="02020603050405020304" pitchFamily="18" charset="0"/>
                <a:ea typeface="Calibri" panose="020F0502020204030204" pitchFamily="34" charset="0"/>
                <a:cs typeface="Times New Roman" panose="02020603050405020304" pitchFamily="18" charset="0"/>
              </a:rPr>
              <a:t>ведено </a:t>
            </a:r>
            <a:r>
              <a:rPr lang="x-none" sz="1400" dirty="0">
                <a:latin typeface="Times New Roman" panose="02020603050405020304" pitchFamily="18" charset="0"/>
                <a:ea typeface="Calibri" panose="020F0502020204030204" pitchFamily="34" charset="0"/>
                <a:cs typeface="Times New Roman" panose="02020603050405020304" pitchFamily="18" charset="0"/>
              </a:rPr>
              <a:t>в </a:t>
            </a:r>
            <a:r>
              <a:rPr lang="x-none" sz="1400">
                <a:latin typeface="Times New Roman" panose="02020603050405020304" pitchFamily="18" charset="0"/>
                <a:ea typeface="Calibri" panose="020F0502020204030204" pitchFamily="34" charset="0"/>
                <a:cs typeface="Times New Roman" panose="02020603050405020304" pitchFamily="18" charset="0"/>
              </a:rPr>
              <a:t>эксплуатацию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115,9 </a:t>
            </a:r>
            <a:r>
              <a:rPr lang="x-none" sz="1400" smtClean="0">
                <a:latin typeface="Times New Roman" panose="02020603050405020304" pitchFamily="18" charset="0"/>
                <a:ea typeface="Calibri" panose="020F0502020204030204" pitchFamily="34" charset="0"/>
                <a:cs typeface="Times New Roman" panose="02020603050405020304" pitchFamily="18" charset="0"/>
              </a:rPr>
              <a:t>тысяч </a:t>
            </a:r>
            <a:r>
              <a:rPr lang="x-none" sz="1400" dirty="0">
                <a:latin typeface="Times New Roman" panose="02020603050405020304" pitchFamily="18" charset="0"/>
                <a:ea typeface="Calibri" panose="020F0502020204030204" pitchFamily="34" charset="0"/>
                <a:cs typeface="Times New Roman" panose="02020603050405020304" pitchFamily="18" charset="0"/>
              </a:rPr>
              <a:t>кв. </a:t>
            </a:r>
            <a:r>
              <a:rPr lang="x-none" sz="1400">
                <a:latin typeface="Times New Roman" panose="02020603050405020304" pitchFamily="18" charset="0"/>
                <a:ea typeface="Calibri" panose="020F0502020204030204" pitchFamily="34" charset="0"/>
                <a:cs typeface="Times New Roman" panose="02020603050405020304" pitchFamily="18" charset="0"/>
              </a:rPr>
              <a:t>метров </a:t>
            </a:r>
            <a:r>
              <a:rPr lang="x-none" sz="1400" smtClean="0">
                <a:latin typeface="Times New Roman" panose="02020603050405020304" pitchFamily="18" charset="0"/>
                <a:ea typeface="Calibri" panose="020F0502020204030204" pitchFamily="34" charset="0"/>
                <a:cs typeface="Times New Roman" panose="02020603050405020304" pitchFamily="18" charset="0"/>
              </a:rPr>
              <a:t>жил</a:t>
            </a:r>
            <a:r>
              <a:rPr lang="ru-RU" sz="1400" dirty="0" err="1" smtClean="0">
                <a:latin typeface="Times New Roman" panose="02020603050405020304" pitchFamily="18" charset="0"/>
                <a:ea typeface="Calibri" panose="020F0502020204030204" pitchFamily="34" charset="0"/>
                <a:cs typeface="Times New Roman" panose="02020603050405020304" pitchFamily="18" charset="0"/>
              </a:rPr>
              <a:t>ых</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площадей</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оборот розничной торговли </a:t>
            </a:r>
            <a:r>
              <a:rPr lang="x-none" sz="1400">
                <a:latin typeface="Times New Roman" panose="02020603050405020304" pitchFamily="18" charset="0"/>
                <a:ea typeface="Calibri" panose="020F0502020204030204" pitchFamily="34" charset="0"/>
                <a:cs typeface="Times New Roman" panose="02020603050405020304" pitchFamily="18" charset="0"/>
              </a:rPr>
              <a:t>составил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40</a:t>
            </a:r>
            <a:r>
              <a:rPr lang="x-none" sz="1400" smtClean="0">
                <a:latin typeface="Times New Roman" panose="02020603050405020304" pitchFamily="18" charset="0"/>
                <a:ea typeface="Calibri" panose="020F0502020204030204" pitchFamily="34" charset="0"/>
                <a:cs typeface="Times New Roman" panose="02020603050405020304" pitchFamily="18" charset="0"/>
              </a:rPr>
              <a:t>,</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6</a:t>
            </a:r>
            <a:r>
              <a:rPr lang="x-none" sz="140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млрд. рублей</a:t>
            </a:r>
            <a:r>
              <a:rPr lang="x-none" sz="1400">
                <a:latin typeface="Times New Roman" panose="02020603050405020304" pitchFamily="18" charset="0"/>
                <a:ea typeface="Calibri" panose="020F0502020204030204" pitchFamily="34" charset="0"/>
                <a:cs typeface="Times New Roman" panose="02020603050405020304" pitchFamily="18" charset="0"/>
              </a:rPr>
              <a:t>.</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indent="457200" algn="just" defTabSz="776137">
              <a:spcAft>
                <a:spcPts val="0"/>
              </a:spcAft>
              <a:defRPr/>
            </a:pPr>
            <a:r>
              <a:rPr lang="ru-RU" sz="1400" dirty="0" smtClean="0">
                <a:latin typeface="Times New Roman" panose="02020603050405020304" pitchFamily="18" charset="0"/>
                <a:cs typeface="Times New Roman" panose="02020603050405020304" pitchFamily="18" charset="0"/>
              </a:rPr>
              <a:t>Все </a:t>
            </a:r>
            <a:r>
              <a:rPr lang="ru-RU" sz="1400" dirty="0">
                <a:latin typeface="Times New Roman" panose="02020603050405020304" pitchFamily="18" charset="0"/>
                <a:cs typeface="Times New Roman" panose="02020603050405020304" pitchFamily="18" charset="0"/>
              </a:rPr>
              <a:t>это </a:t>
            </a:r>
            <a:r>
              <a:rPr lang="ru-RU" sz="1400" dirty="0" smtClean="0">
                <a:latin typeface="Times New Roman" panose="02020603050405020304" pitchFamily="18" charset="0"/>
                <a:cs typeface="Times New Roman" panose="02020603050405020304" pitchFamily="18" charset="0"/>
              </a:rPr>
              <a:t>ведет </a:t>
            </a:r>
            <a:r>
              <a:rPr lang="ru-RU" sz="1400" dirty="0">
                <a:latin typeface="Times New Roman" panose="02020603050405020304" pitchFamily="18" charset="0"/>
                <a:cs typeface="Times New Roman" panose="02020603050405020304" pitchFamily="18" charset="0"/>
              </a:rPr>
              <a:t>к созданию благоприятного инвестиционного климата на территории города как для предпринимателей города, так и для сторонних инвесторов. </a:t>
            </a:r>
          </a:p>
          <a:p>
            <a:pPr indent="457200" algn="just" defTabSz="776137">
              <a:spcAft>
                <a:spcPts val="0"/>
              </a:spcAft>
              <a:defRPr/>
            </a:pPr>
            <a:r>
              <a:rPr lang="ru-RU" sz="1400" dirty="0">
                <a:latin typeface="Times New Roman" panose="02020603050405020304" pitchFamily="18" charset="0"/>
                <a:cs typeface="Times New Roman" panose="02020603050405020304" pitchFamily="18" charset="0"/>
              </a:rPr>
              <a:t>Для повышения инвестиционной привлекательности в городе также</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p>
            <a:pPr indent="174625"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принят и реализуется муниципальный приоритетный проект «Развитие бизнеса и привлечение инвестиций в городском округе «город Дербент»;</a:t>
            </a:r>
          </a:p>
          <a:p>
            <a:pPr indent="174625"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внедряются </a:t>
            </a:r>
            <a:r>
              <a:rPr lang="ru-RU" sz="1400" dirty="0">
                <a:latin typeface="Times New Roman" panose="02020603050405020304" pitchFamily="18" charset="0"/>
                <a:cs typeface="Times New Roman" panose="02020603050405020304" pitchFamily="18" charset="0"/>
              </a:rPr>
              <a:t>стандарты деятельности по обеспечению благоприятного инвестиционного климата;</a:t>
            </a:r>
          </a:p>
          <a:p>
            <a:pPr indent="174625"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на новом интернет сайте администрации разработан инвестиционный портал;</a:t>
            </a:r>
          </a:p>
          <a:p>
            <a:pPr indent="174625"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формируется реестр инвестиционных проектов;</a:t>
            </a:r>
          </a:p>
          <a:p>
            <a:pPr indent="174625"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внедрена процедура оценки регулирующего воздействия НПА;</a:t>
            </a:r>
          </a:p>
          <a:p>
            <a:pPr indent="174625"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инвестор </a:t>
            </a:r>
            <a:r>
              <a:rPr lang="ru-RU" sz="1400" dirty="0">
                <a:latin typeface="Times New Roman" panose="02020603050405020304" pitchFamily="18" charset="0"/>
                <a:cs typeface="Times New Roman" panose="02020603050405020304" pitchFamily="18" charset="0"/>
              </a:rPr>
              <a:t>имеет возможность прямой связи с главой города, а также ответственными исполнителями.</a:t>
            </a:r>
          </a:p>
        </p:txBody>
      </p:sp>
      <p:pic>
        <p:nvPicPr>
          <p:cNvPr id="3" name="Рисунок 2"/>
          <p:cNvPicPr>
            <a:picLocks noChangeAspect="1"/>
          </p:cNvPicPr>
          <p:nvPr/>
        </p:nvPicPr>
        <p:blipFill>
          <a:blip r:embed="rId3" cstate="print"/>
          <a:stretch>
            <a:fillRect/>
          </a:stretch>
        </p:blipFill>
        <p:spPr>
          <a:xfrm>
            <a:off x="2078038" y="5883275"/>
            <a:ext cx="1287462" cy="90805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stretch>
            <a:fillRect/>
          </a:stretch>
        </p:blipFill>
        <p:spPr>
          <a:xfrm>
            <a:off x="5519738" y="5189538"/>
            <a:ext cx="2081212" cy="138747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a:stretch>
            <a:fillRect/>
          </a:stretch>
        </p:blipFill>
        <p:spPr>
          <a:xfrm>
            <a:off x="7664450" y="5800725"/>
            <a:ext cx="2092325" cy="1025525"/>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6"/>
          <a:stretch>
            <a:fillRect/>
          </a:stretch>
        </p:blipFill>
        <p:spPr>
          <a:xfrm>
            <a:off x="3360644" y="4888006"/>
            <a:ext cx="1912938" cy="1276350"/>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7"/>
          <a:stretch>
            <a:fillRect/>
          </a:stretch>
        </p:blipFill>
        <p:spPr>
          <a:xfrm>
            <a:off x="230188" y="4762500"/>
            <a:ext cx="1627187" cy="1149350"/>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8" cstate="print"/>
          <a:stretch>
            <a:fillRect/>
          </a:stretch>
        </p:blipFill>
        <p:spPr>
          <a:xfrm>
            <a:off x="7853082" y="4797642"/>
            <a:ext cx="1887818" cy="98720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Группа 6"/>
          <p:cNvGrpSpPr>
            <a:grpSpLocks/>
          </p:cNvGrpSpPr>
          <p:nvPr/>
        </p:nvGrpSpPr>
        <p:grpSpPr bwMode="auto">
          <a:xfrm rot="5400000">
            <a:off x="4499768" y="-4499768"/>
            <a:ext cx="906463" cy="9906000"/>
            <a:chOff x="4933014" y="-35"/>
            <a:chExt cx="1066800" cy="11953876"/>
          </a:xfrm>
        </p:grpSpPr>
        <p:pic>
          <p:nvPicPr>
            <p:cNvPr id="307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TextBox 3"/>
          <p:cNvSpPr txBox="1"/>
          <p:nvPr/>
        </p:nvSpPr>
        <p:spPr>
          <a:xfrm>
            <a:off x="1" y="906462"/>
            <a:ext cx="9905999" cy="292388"/>
          </a:xfrm>
          <a:prstGeom prst="rect">
            <a:avLst/>
          </a:prstGeom>
          <a:noFill/>
        </p:spPr>
        <p:txBody>
          <a:bodyPr wrap="square" rtlCol="0">
            <a:spAutoFit/>
          </a:bodyPr>
          <a:lstStyle/>
          <a:p>
            <a:pPr algn="ctr"/>
            <a:r>
              <a:rPr lang="ru-RU" sz="1300" b="1" dirty="0" smtClean="0">
                <a:latin typeface="Times New Roman" panose="02020603050405020304" pitchFamily="18" charset="0"/>
                <a:cs typeface="Times New Roman" panose="02020603050405020304" pitchFamily="18" charset="0"/>
              </a:rPr>
              <a:t>Показатели (индикаторы) социально-экономического развития  городского округа «город Дербент» по состоянию на 01.01.2018 г.</a:t>
            </a:r>
            <a:endParaRPr lang="ru-RU" sz="1300" b="1"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 xmlns:p14="http://schemas.microsoft.com/office/powerpoint/2010/main" val="832905669"/>
              </p:ext>
            </p:extLst>
          </p:nvPr>
        </p:nvGraphicFramePr>
        <p:xfrm>
          <a:off x="0" y="1198850"/>
          <a:ext cx="9905999" cy="5660489"/>
        </p:xfrm>
        <a:graphic>
          <a:graphicData uri="http://schemas.openxmlformats.org/drawingml/2006/table">
            <a:tbl>
              <a:tblPr>
                <a:tableStyleId>{69CF1AB2-1976-4502-BF36-3FF5EA218861}</a:tableStyleId>
              </a:tblPr>
              <a:tblGrid>
                <a:gridCol w="392749"/>
                <a:gridCol w="4135611"/>
                <a:gridCol w="835850"/>
                <a:gridCol w="1007049"/>
                <a:gridCol w="2124872"/>
                <a:gridCol w="1409868"/>
              </a:tblGrid>
              <a:tr h="381948">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 по п/п</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Наименование показателя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ед.изм.</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план 2017    год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Фактические показатели </a:t>
                      </a:r>
                      <a:br>
                        <a:rPr lang="ru-RU" sz="1200" u="none" strike="noStrike">
                          <a:effectLst/>
                          <a:latin typeface="Times New Roman" panose="02020603050405020304" pitchFamily="18" charset="0"/>
                          <a:cs typeface="Times New Roman" panose="02020603050405020304" pitchFamily="18" charset="0"/>
                        </a:rPr>
                      </a:br>
                      <a:r>
                        <a:rPr lang="ru-RU" sz="1200" u="none" strike="noStrike">
                          <a:effectLst/>
                          <a:latin typeface="Times New Roman" panose="02020603050405020304" pitchFamily="18" charset="0"/>
                          <a:cs typeface="Times New Roman" panose="02020603050405020304" pitchFamily="18" charset="0"/>
                        </a:rPr>
                        <a:t>(на 01.01.2018г.)</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Процент годового исполнения плана плана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410627">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Объем отгруженных товаров собственного производства, </a:t>
                      </a:r>
                      <a:r>
                        <a:rPr lang="ru-RU" sz="1200" u="none" strike="noStrike" dirty="0" smtClean="0">
                          <a:effectLst/>
                          <a:latin typeface="Times New Roman" panose="02020603050405020304" pitchFamily="18" charset="0"/>
                          <a:cs typeface="Times New Roman" panose="02020603050405020304" pitchFamily="18" charset="0"/>
                        </a:rPr>
                        <a:t>выполненных </a:t>
                      </a:r>
                      <a:r>
                        <a:rPr lang="ru-RU" sz="1200" u="none" strike="noStrike" dirty="0">
                          <a:effectLst/>
                          <a:latin typeface="Times New Roman" panose="02020603050405020304" pitchFamily="18" charset="0"/>
                          <a:cs typeface="Times New Roman" panose="02020603050405020304" pitchFamily="18" charset="0"/>
                        </a:rPr>
                        <a:t>работ и услуг предприятиями промышленности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4687867,7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4129284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88,1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продукция сельского хозяйства, всего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продукция растениеводства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продукция животноводства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Общая площадь пашни</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га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149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в том числе используемая</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га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149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Площадь закладки многолетних насаждений: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виноградников</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га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368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садов</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га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Объем инвестиций в основной капитал:</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за счет всех источников финансирования</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err="1">
                          <a:effectLst/>
                          <a:latin typeface="Times New Roman" panose="02020603050405020304" pitchFamily="18" charset="0"/>
                          <a:cs typeface="Times New Roman" panose="02020603050405020304" pitchFamily="18" charset="0"/>
                        </a:rPr>
                        <a:t>тыс.руб</a:t>
                      </a:r>
                      <a:r>
                        <a:rPr lang="ru-RU" sz="1200" u="none" strike="noStrike" dirty="0">
                          <a:effectLst/>
                          <a:latin typeface="Times New Roman" panose="02020603050405020304" pitchFamily="18" charset="0"/>
                          <a:cs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3249651,5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4402840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135,5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за исключением бюджетных средств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err="1">
                          <a:effectLst/>
                          <a:latin typeface="Times New Roman" panose="02020603050405020304" pitchFamily="18" charset="0"/>
                          <a:cs typeface="Times New Roman" panose="02020603050405020304" pitchFamily="18" charset="0"/>
                        </a:rPr>
                        <a:t>тыс.руб</a:t>
                      </a:r>
                      <a:r>
                        <a:rPr lang="ru-RU" sz="1200" u="none" strike="noStrike" dirty="0">
                          <a:effectLst/>
                          <a:latin typeface="Times New Roman" panose="02020603050405020304" pitchFamily="18" charset="0"/>
                          <a:cs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3147922,6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3290460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104,5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273751">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Объем выполненых работ по виду деятельности "строительство"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2789825,8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3720340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133,4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Ввод в действие жилых домов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кв.м.</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73911,0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115881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156,8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273751">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Общая площадь жилых ппомещений, приходящаяся в среднем на 1 жителя</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кв.м.</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16,8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16,8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273751">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Площадь земельных участков, предоставлнных для строительства в расчете на 10 тыс. человек населения</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га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0,4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Оборот розничной торговли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38816762,8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40602757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104,6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Объем платных услуг населению</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3791812,0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3731526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98,4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273751">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Оборот субъектов малого и среднего предпринимательства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19144927,3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19623320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102,5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273751">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Число субъектов малого и среднего предпринимательства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ед.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3093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3100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100,2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малых и средних предприятий</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ед.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560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734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131,1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r h="136876">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индивидуальных предпринимателей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ед.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2533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2366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93,4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518" marR="6518" marT="6518" marB="0" anchor="ctr"/>
                </a:tc>
              </a:tr>
            </a:tbl>
          </a:graphicData>
        </a:graphic>
      </p:graphicFrame>
    </p:spTree>
    <p:extLst>
      <p:ext uri="{BB962C8B-B14F-4D97-AF65-F5344CB8AC3E}">
        <p14:creationId xmlns="" xmlns:p14="http://schemas.microsoft.com/office/powerpoint/2010/main" val="74566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Группа 6"/>
          <p:cNvGrpSpPr>
            <a:grpSpLocks/>
          </p:cNvGrpSpPr>
          <p:nvPr/>
        </p:nvGrpSpPr>
        <p:grpSpPr bwMode="auto">
          <a:xfrm rot="5400000">
            <a:off x="4499768" y="-4499768"/>
            <a:ext cx="906463" cy="9906000"/>
            <a:chOff x="4933014" y="-35"/>
            <a:chExt cx="1066800" cy="11953876"/>
          </a:xfrm>
        </p:grpSpPr>
        <p:pic>
          <p:nvPicPr>
            <p:cNvPr id="4105"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9" name="Прямоугольник 1"/>
          <p:cNvSpPr>
            <a:spLocks noChangeArrowheads="1"/>
          </p:cNvSpPr>
          <p:nvPr/>
        </p:nvSpPr>
        <p:spPr bwMode="auto">
          <a:xfrm>
            <a:off x="88900" y="914400"/>
            <a:ext cx="98171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395288">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a:latin typeface="Times New Roman" panose="02020603050405020304" pitchFamily="18" charset="0"/>
                <a:cs typeface="Times New Roman" panose="02020603050405020304" pitchFamily="18" charset="0"/>
              </a:rPr>
              <a:t>11 февраля 2016 года Решением собрания депутатов №25-1 принята и утверждена программа экономического и социального развития городского округа «город Дербент» на период до 2018 года. Принятию программы предшествовала огромная работа, а результаты этой работы легли в основу плана мероприятий программы. А именно:</a:t>
            </a:r>
          </a:p>
          <a:p>
            <a:pPr algn="just">
              <a:buFont typeface="Symbol" panose="05050102010706020507" pitchFamily="18" charset="2"/>
              <a:buChar char=""/>
            </a:pPr>
            <a:r>
              <a:rPr lang="ru-RU" sz="1400">
                <a:latin typeface="Times New Roman" panose="02020603050405020304" pitchFamily="18" charset="0"/>
                <a:cs typeface="Times New Roman" panose="02020603050405020304" pitchFamily="18" charset="0"/>
              </a:rPr>
              <a:t>был проведен опрос жителей города, в том числе путем анкетирования через сайт администрации, где гражданам задавался вопрос о том, какие проблемы города необходимо решить в первую очередь;</a:t>
            </a:r>
          </a:p>
          <a:p>
            <a:pPr algn="just">
              <a:buFont typeface="Symbol" panose="05050102010706020507" pitchFamily="18" charset="2"/>
              <a:buChar char=""/>
            </a:pPr>
            <a:r>
              <a:rPr lang="ru-RU" sz="1400">
                <a:latin typeface="Times New Roman" panose="02020603050405020304" pitchFamily="18" charset="0"/>
                <a:cs typeface="Times New Roman" panose="02020603050405020304" pitchFamily="18" charset="0"/>
              </a:rPr>
              <a:t>были проведены встречи с населением в различных общественных местах города, где происходило живое общение с гражданами и обмен мнениями;</a:t>
            </a:r>
          </a:p>
          <a:p>
            <a:pPr algn="just">
              <a:buFont typeface="Symbol" panose="05050102010706020507" pitchFamily="18" charset="2"/>
              <a:buChar char=""/>
            </a:pPr>
            <a:r>
              <a:rPr lang="ru-RU" sz="1400">
                <a:latin typeface="Times New Roman" panose="02020603050405020304" pitchFamily="18" charset="0"/>
                <a:cs typeface="Times New Roman" panose="02020603050405020304" pitchFamily="18" charset="0"/>
              </a:rPr>
              <a:t>в первые дни работы проведены встречи с молодежью, с религиозными лидерами, представителями общественных организаций.</a:t>
            </a:r>
          </a:p>
          <a:p>
            <a:pPr algn="just"/>
            <a:r>
              <a:rPr lang="ru-RU" sz="1400">
                <a:latin typeface="Times New Roman" panose="02020603050405020304" pitchFamily="18" charset="0"/>
                <a:cs typeface="Times New Roman" panose="02020603050405020304" pitchFamily="18" charset="0"/>
              </a:rPr>
              <a:t>В работе над программой принимали участие работники администрации города, депутаты городского собрания, а также представители общественности города.</a:t>
            </a:r>
            <a:r>
              <a:rPr lang="en-US" sz="1400">
                <a:latin typeface="Times New Roman" panose="02020603050405020304" pitchFamily="18" charset="0"/>
                <a:cs typeface="Times New Roman" panose="02020603050405020304" pitchFamily="18" charset="0"/>
              </a:rPr>
              <a:t> </a:t>
            </a:r>
            <a:r>
              <a:rPr lang="ru-RU" sz="1400">
                <a:latin typeface="Times New Roman" panose="02020603050405020304" pitchFamily="18" charset="0"/>
                <a:cs typeface="Times New Roman" panose="02020603050405020304" pitchFamily="18" charset="0"/>
              </a:rPr>
              <a:t>Таким образом, могу смело сказать, что программа соответствует чаяниям граждан города.</a:t>
            </a:r>
            <a:r>
              <a:rPr lang="en-US" sz="1400">
                <a:latin typeface="Times New Roman" panose="02020603050405020304" pitchFamily="18" charset="0"/>
                <a:cs typeface="Times New Roman" panose="02020603050405020304" pitchFamily="18" charset="0"/>
              </a:rPr>
              <a:t> </a:t>
            </a:r>
            <a:r>
              <a:rPr lang="ru-RU" sz="1400">
                <a:latin typeface="Times New Roman" panose="02020603050405020304" pitchFamily="18" charset="0"/>
                <a:cs typeface="Times New Roman" panose="02020603050405020304" pitchFamily="18" charset="0"/>
              </a:rPr>
              <a:t>Тесное взаимодействие продолжилось и при реализации данной программы.</a:t>
            </a:r>
          </a:p>
        </p:txBody>
      </p:sp>
      <p:pic>
        <p:nvPicPr>
          <p:cNvPr id="8" name="Рисунок 7" descr="C:\Users\abakar\Desktop\2000\Назидин\школа\стало.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1790" y="3683149"/>
            <a:ext cx="2051146" cy="1377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http://dic.academic.ru/pictures/wiki/files/66/Bypass_in_Nakhodka.JPG"/>
          <p:cNvPicPr>
            <a:picLocks noChangeAspect="1" noChangeArrowheads="1"/>
          </p:cNvPicPr>
          <p:nvPr/>
        </p:nvPicPr>
        <p:blipFill>
          <a:blip r:embed="rId4" cstate="print"/>
          <a:srcRect/>
          <a:stretch>
            <a:fillRect/>
          </a:stretch>
        </p:blipFill>
        <p:spPr bwMode="auto">
          <a:xfrm>
            <a:off x="7161559" y="5355945"/>
            <a:ext cx="2225726" cy="1256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p:cNvPicPr>
            <a:picLocks noChangeAspect="1"/>
          </p:cNvPicPr>
          <p:nvPr/>
        </p:nvPicPr>
        <p:blipFill>
          <a:blip r:embed="rId5" cstate="print"/>
          <a:stretch>
            <a:fillRect/>
          </a:stretch>
        </p:blipFill>
        <p:spPr>
          <a:xfrm>
            <a:off x="1323023" y="5151603"/>
            <a:ext cx="2239827" cy="1460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3" name="Рисунок 10"/>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3876675" y="3683000"/>
            <a:ext cx="2241550" cy="294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706344" y="3683149"/>
            <a:ext cx="2331976" cy="1232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Группа 6"/>
          <p:cNvGrpSpPr>
            <a:grpSpLocks/>
          </p:cNvGrpSpPr>
          <p:nvPr/>
        </p:nvGrpSpPr>
        <p:grpSpPr bwMode="auto">
          <a:xfrm rot="5400000">
            <a:off x="4499768" y="-4499768"/>
            <a:ext cx="906463" cy="9906000"/>
            <a:chOff x="4933014" y="-35"/>
            <a:chExt cx="1066800" cy="11953876"/>
          </a:xfrm>
        </p:grpSpPr>
        <p:pic>
          <p:nvPicPr>
            <p:cNvPr id="307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3" name="Таблица 2"/>
          <p:cNvGraphicFramePr>
            <a:graphicFrameLocks noGrp="1"/>
          </p:cNvGraphicFramePr>
          <p:nvPr>
            <p:extLst>
              <p:ext uri="{D42A27DB-BD31-4B8C-83A1-F6EECF244321}">
                <p14:modId xmlns="" xmlns:p14="http://schemas.microsoft.com/office/powerpoint/2010/main" val="205589812"/>
              </p:ext>
            </p:extLst>
          </p:nvPr>
        </p:nvGraphicFramePr>
        <p:xfrm>
          <a:off x="0" y="906462"/>
          <a:ext cx="9906000" cy="6023305"/>
        </p:xfrm>
        <a:graphic>
          <a:graphicData uri="http://schemas.openxmlformats.org/drawingml/2006/table">
            <a:tbl>
              <a:tblPr>
                <a:tableStyleId>{69CF1AB2-1976-4502-BF36-3FF5EA218861}</a:tableStyleId>
              </a:tblPr>
              <a:tblGrid>
                <a:gridCol w="392749"/>
                <a:gridCol w="4135612"/>
                <a:gridCol w="835849"/>
                <a:gridCol w="1007049"/>
                <a:gridCol w="2124873"/>
                <a:gridCol w="1409868"/>
              </a:tblGrid>
              <a:tr h="581187">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14</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организаций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12,3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101,7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23247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Налоговые и неналоговые доходы бюджета муниципального района (городского округа)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тыс.руб.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310331,8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402833,4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129,8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348712">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Доля финансовой помощи из республиканского бюджета РД в общем объеме доходов бюджета муниципального района           (городского округа) (без учета субвенций)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33,1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43,3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181552">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gridSpan="4">
                  <a:txBody>
                    <a:bodyPr/>
                    <a:lstStyle/>
                    <a:p>
                      <a:pPr algn="l" fontAlgn="ctr"/>
                      <a:r>
                        <a:rPr lang="ru-RU" sz="1200" u="none" strike="noStrike">
                          <a:effectLst/>
                          <a:latin typeface="Times New Roman" panose="02020603050405020304" pitchFamily="18" charset="0"/>
                          <a:cs typeface="Times New Roman" panose="02020603050405020304" pitchFamily="18" charset="0"/>
                        </a:rPr>
                        <a:t>Среднемесячная номинальная начисленная зароботная плата: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t"/>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tc>
              </a:tr>
              <a:tr h="23247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работников организаций муниципального района (городского округа) - всего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20758,0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21792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23247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педагогических работников муниципальных общеобразовательных учреждений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16363,5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18633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113,9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23247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педагогических работников муниципальных дошкольных образовательных учреждений</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15099,6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17430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115,4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23247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работников муниципальных учреждений культуры и искусства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14923,5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15295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102,5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257567">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педагогических работников муниципальных учреждений дополнительного образования детей</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руб.</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12200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15465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126,8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150924">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Число вновь созданых рабочих мест всего</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ед.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2057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205,7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141330">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18.1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высокопроизводительные рабочие места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ед.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76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260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342,1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132843">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18.2</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в рамках реализации инвестиционных проектов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ед.</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260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813662">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Доля выпускников муниципальных общеобразовательных учреждений, сдавших единый государственный экзамен по русскому языку и математике, в общей численности выпускников муниципальных общеобразовательных учреждений, сдававших единый государственный экзамен по данным предметам</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96,5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97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100,5</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348712">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Удельный вес обучающихся в муниципальных общеобразовательных учреждениях, занимающихся в первую смену</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65,4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74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113,1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r h="23247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21</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Охват детей дошкольными образовательными учреждениями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56,5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95,6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535" marR="5535" marT="5535" marB="0" anchor="ctr"/>
                </a:tc>
              </a:tr>
            </a:tbl>
          </a:graphicData>
        </a:graphic>
      </p:graphicFrame>
    </p:spTree>
    <p:extLst>
      <p:ext uri="{BB962C8B-B14F-4D97-AF65-F5344CB8AC3E}">
        <p14:creationId xmlns="" xmlns:p14="http://schemas.microsoft.com/office/powerpoint/2010/main" val="603963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6"/>
          <p:cNvGrpSpPr>
            <a:grpSpLocks/>
          </p:cNvGrpSpPr>
          <p:nvPr/>
        </p:nvGrpSpPr>
        <p:grpSpPr bwMode="auto">
          <a:xfrm rot="5400000">
            <a:off x="4499769" y="-4528797"/>
            <a:ext cx="906463" cy="9906000"/>
            <a:chOff x="4933014" y="-35"/>
            <a:chExt cx="1066800" cy="11953876"/>
          </a:xfrm>
        </p:grpSpPr>
        <p:pic>
          <p:nvPicPr>
            <p:cNvPr id="6"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2" name="Таблица 1"/>
          <p:cNvGraphicFramePr>
            <a:graphicFrameLocks noGrp="1"/>
          </p:cNvGraphicFramePr>
          <p:nvPr>
            <p:extLst>
              <p:ext uri="{D42A27DB-BD31-4B8C-83A1-F6EECF244321}">
                <p14:modId xmlns="" xmlns:p14="http://schemas.microsoft.com/office/powerpoint/2010/main" val="2743855629"/>
              </p:ext>
            </p:extLst>
          </p:nvPr>
        </p:nvGraphicFramePr>
        <p:xfrm>
          <a:off x="0" y="877433"/>
          <a:ext cx="9906000" cy="5361057"/>
        </p:xfrm>
        <a:graphic>
          <a:graphicData uri="http://schemas.openxmlformats.org/drawingml/2006/table">
            <a:tbl>
              <a:tblPr>
                <a:tableStyleId>{69CF1AB2-1976-4502-BF36-3FF5EA218861}</a:tableStyleId>
              </a:tblPr>
              <a:tblGrid>
                <a:gridCol w="392748"/>
                <a:gridCol w="4135613"/>
                <a:gridCol w="835849"/>
                <a:gridCol w="1007049"/>
                <a:gridCol w="2124873"/>
                <a:gridCol w="1409868"/>
              </a:tblGrid>
              <a:tr h="537044">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22</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Доля детей в возрасте 1 - 6 лет, стоящих на учете для определения в муниципальные дошкольные общеобразовательные учреждения, в общей численности детей в возрасте 1 - 6 лет</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29,3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23,3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268522">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23</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32,0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35,0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109,4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67130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24</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Доля протяженности автомобильных дорог общего пользования местного значения, не отвечающих нормативным требованиям, в общей протяженности автомобильных дорог общего пользования местного значения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38,0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67130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dirty="0">
                          <a:effectLst/>
                          <a:latin typeface="Times New Roman" panose="02020603050405020304" pitchFamily="18" charset="0"/>
                          <a:cs typeface="Times New Roman" panose="02020603050405020304" pitchFamily="18" charset="0"/>
                        </a:rPr>
                        <a:t>Доля населения, проживающего в </a:t>
                      </a:r>
                      <a:r>
                        <a:rPr lang="ru-RU" sz="1200" u="none" strike="noStrike" dirty="0" smtClean="0">
                          <a:effectLst/>
                          <a:latin typeface="Times New Roman" panose="02020603050405020304" pitchFamily="18" charset="0"/>
                          <a:cs typeface="Times New Roman" panose="02020603050405020304" pitchFamily="18" charset="0"/>
                        </a:rPr>
                        <a:t>населённых </a:t>
                      </a:r>
                      <a:r>
                        <a:rPr lang="ru-RU" sz="1200" u="none" strike="noStrike" dirty="0">
                          <a:effectLst/>
                          <a:latin typeface="Times New Roman" panose="02020603050405020304" pitchFamily="18" charset="0"/>
                          <a:cs typeface="Times New Roman" panose="02020603050405020304" pitchFamily="18" charset="0"/>
                        </a:rPr>
                        <a:t>пунктах, не имеющих регулярного автобусного и (или) железнодорожного сообщения с административным центром муниципального района, в общей </a:t>
                      </a:r>
                      <a:r>
                        <a:rPr lang="ru-RU" sz="1200" u="none" strike="noStrike" dirty="0" smtClean="0">
                          <a:effectLst/>
                          <a:latin typeface="Times New Roman" panose="02020603050405020304" pitchFamily="18" charset="0"/>
                          <a:cs typeface="Times New Roman" panose="02020603050405020304" pitchFamily="18" charset="0"/>
                        </a:rPr>
                        <a:t>численности </a:t>
                      </a:r>
                      <a:r>
                        <a:rPr lang="ru-RU" sz="1200" u="none" strike="noStrike" dirty="0">
                          <a:effectLst/>
                          <a:latin typeface="Times New Roman" panose="02020603050405020304" pitchFamily="18" charset="0"/>
                          <a:cs typeface="Times New Roman" panose="02020603050405020304" pitchFamily="18" charset="0"/>
                        </a:rPr>
                        <a:t>населения муниципального района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537044">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Доля населения, участвующего в культурно-досуговых мероприятиях, организованных органами местного самоуправления муниципальных районов и городских округов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41,5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44,0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106,0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402783">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Доля обустроенных объектов культурного наследия к общей численности объектов культурного наследия, находящихся в муниципальной собственности</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100,0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100,0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268522">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28</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Доля выпускников 11 классов, получивших рабочую специальность, в общем числе выпускников 11 классов</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90,9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95,0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104,5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49740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29</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Доля площади земельных участков, являющихся объектами налогообложения земельным налогом, в общей площади территории городского округа (муниципального района)</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56</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57</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101,8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r h="497405">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30</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just" fontAlgn="ctr"/>
                      <a:r>
                        <a:rPr lang="ru-RU" sz="1200" u="none" strike="noStrike">
                          <a:effectLst/>
                          <a:latin typeface="Times New Roman" panose="02020603050405020304" pitchFamily="18" charset="0"/>
                          <a:cs typeface="Times New Roman" panose="02020603050405020304" pitchFamily="18" charset="0"/>
                        </a:rPr>
                        <a:t>Доля муниципальных услуг, переденных на предоставление в электронной форме, от общего объема предоставленных услуг населению органами местного самоуправления </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57,5</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57,7</a:t>
                      </a:r>
                      <a:endParaRPr lang="ru-RU" sz="1200" b="0" i="0" u="none" strike="noStrike">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100,3</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93" marR="6393" marT="6393" marB="0" anchor="ctr"/>
                </a:tc>
              </a:tr>
            </a:tbl>
          </a:graphicData>
        </a:graphic>
      </p:graphicFrame>
    </p:spTree>
    <p:extLst>
      <p:ext uri="{BB962C8B-B14F-4D97-AF65-F5344CB8AC3E}">
        <p14:creationId xmlns="" xmlns:p14="http://schemas.microsoft.com/office/powerpoint/2010/main" val="85831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Группа 6"/>
          <p:cNvGrpSpPr>
            <a:grpSpLocks/>
          </p:cNvGrpSpPr>
          <p:nvPr/>
        </p:nvGrpSpPr>
        <p:grpSpPr bwMode="auto">
          <a:xfrm rot="5400000">
            <a:off x="4499768" y="-4499768"/>
            <a:ext cx="906463" cy="9906000"/>
            <a:chOff x="4933014" y="-35"/>
            <a:chExt cx="1066800" cy="11953876"/>
          </a:xfrm>
        </p:grpSpPr>
        <p:pic>
          <p:nvPicPr>
            <p:cNvPr id="20489"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3108543"/>
          </a:xfrm>
          <a:prstGeom prst="rect">
            <a:avLst/>
          </a:prstGeom>
        </p:spPr>
        <p:txBody>
          <a:bodyPr>
            <a:spAutoFit/>
          </a:bodyPr>
          <a:lstStyle/>
          <a:p>
            <a:pPr indent="457200" algn="ctr" defTabSz="776137">
              <a:spcAft>
                <a:spcPts val="0"/>
              </a:spcAft>
              <a:defRPr/>
            </a:pPr>
            <a:r>
              <a:rPr lang="ru-RU" sz="1400" b="1" dirty="0">
                <a:latin typeface="Times New Roman" panose="02020603050405020304" pitchFamily="18" charset="0"/>
                <a:cs typeface="Times New Roman" panose="02020603050405020304" pitchFamily="18" charset="0"/>
              </a:rPr>
              <a:t>Дополнительные мероприятия, приуроченные к юбилею Дербента </a:t>
            </a:r>
            <a:endParaRPr lang="ru-RU" sz="1400" dirty="0">
              <a:latin typeface="Times New Roman" panose="02020603050405020304" pitchFamily="18" charset="0"/>
              <a:cs typeface="Times New Roman" panose="02020603050405020304" pitchFamily="18" charset="0"/>
            </a:endParaRPr>
          </a:p>
          <a:p>
            <a:pPr indent="457200" algn="just" defTabSz="776137">
              <a:spcAft>
                <a:spcPts val="0"/>
              </a:spcAft>
              <a:defRPr/>
            </a:pPr>
            <a:r>
              <a:rPr lang="ru-RU" sz="1400" dirty="0">
                <a:latin typeface="Times New Roman" panose="02020603050405020304" pitchFamily="18" charset="0"/>
                <a:cs typeface="Times New Roman" panose="02020603050405020304" pitchFamily="18" charset="0"/>
              </a:rPr>
              <a:t>В рамках продления мероприятий по подготовке к </a:t>
            </a:r>
            <a:r>
              <a:rPr lang="ru-RU" sz="1400" dirty="0" smtClean="0">
                <a:latin typeface="Times New Roman" panose="02020603050405020304" pitchFamily="18" charset="0"/>
                <a:cs typeface="Times New Roman" panose="02020603050405020304" pitchFamily="18" charset="0"/>
              </a:rPr>
              <a:t>празднованию юбилея Дербента </a:t>
            </a:r>
            <a:r>
              <a:rPr lang="ru-RU" sz="1400" dirty="0">
                <a:latin typeface="Times New Roman" panose="02020603050405020304" pitchFamily="18" charset="0"/>
                <a:cs typeface="Times New Roman" panose="02020603050405020304" pitchFamily="18" charset="0"/>
              </a:rPr>
              <a:t>до 2018 года, в городе продолжаются работы по благоустройству: </a:t>
            </a:r>
          </a:p>
          <a:p>
            <a:pPr marL="87313" indent="174625"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Завершается реализация 3 </a:t>
            </a:r>
            <a:r>
              <a:rPr lang="ru-RU" sz="1400" dirty="0">
                <a:latin typeface="Times New Roman" panose="02020603050405020304" pitchFamily="18" charset="0"/>
                <a:cs typeface="Times New Roman" panose="02020603050405020304" pitchFamily="18" charset="0"/>
              </a:rPr>
              <a:t>этапа федеральной программы </a:t>
            </a:r>
            <a:r>
              <a:rPr lang="ru-RU" sz="1400" dirty="0" smtClean="0">
                <a:latin typeface="Times New Roman" panose="02020603050405020304" pitchFamily="18" charset="0"/>
                <a:cs typeface="Times New Roman" panose="02020603050405020304" pitchFamily="18" charset="0"/>
              </a:rPr>
              <a:t>переселения </a:t>
            </a:r>
            <a:r>
              <a:rPr lang="ru-RU" sz="1400" dirty="0">
                <a:latin typeface="Times New Roman" panose="02020603050405020304" pitchFamily="18" charset="0"/>
                <a:cs typeface="Times New Roman" panose="02020603050405020304" pitchFamily="18" charset="0"/>
              </a:rPr>
              <a:t>граждан из аварийного жилого </a:t>
            </a:r>
            <a:r>
              <a:rPr lang="ru-RU" sz="1400" dirty="0" smtClean="0">
                <a:latin typeface="Times New Roman" panose="02020603050405020304" pitchFamily="18" charset="0"/>
                <a:cs typeface="Times New Roman" panose="02020603050405020304" pitchFamily="18" charset="0"/>
              </a:rPr>
              <a:t>фонда. Объем инвестиций – 895,867 млн. руб.</a:t>
            </a:r>
          </a:p>
          <a:p>
            <a:pPr marL="87313" indent="174625"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ведется </a:t>
            </a:r>
            <a:r>
              <a:rPr lang="ru-RU" sz="1400" dirty="0">
                <a:latin typeface="Times New Roman" panose="02020603050405020304" pitchFamily="18" charset="0"/>
                <a:cs typeface="Times New Roman" panose="02020603050405020304" pitchFamily="18" charset="0"/>
              </a:rPr>
              <a:t>строительство водовода «Самур-Дербент</a:t>
            </a:r>
            <a:r>
              <a:rPr lang="ru-RU" sz="1400" dirty="0" smtClean="0">
                <a:latin typeface="Times New Roman" panose="02020603050405020304" pitchFamily="18" charset="0"/>
                <a:cs typeface="Times New Roman" panose="02020603050405020304" pitchFamily="18" charset="0"/>
              </a:rPr>
              <a:t>». Общая стоимость проекта составляет 498 млн. руб.</a:t>
            </a:r>
          </a:p>
          <a:p>
            <a:pPr marL="87313" indent="174625"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завершено </a:t>
            </a:r>
            <a:r>
              <a:rPr lang="ru-RU" sz="1400" dirty="0">
                <a:latin typeface="Times New Roman" panose="02020603050405020304" pitchFamily="18" charset="0"/>
                <a:cs typeface="Times New Roman" panose="02020603050405020304" pitchFamily="18" charset="0"/>
              </a:rPr>
              <a:t>строительство детского сада на 50 </a:t>
            </a:r>
            <a:r>
              <a:rPr lang="ru-RU" sz="1400" dirty="0" smtClean="0">
                <a:latin typeface="Times New Roman" panose="02020603050405020304" pitchFamily="18" charset="0"/>
                <a:cs typeface="Times New Roman" panose="02020603050405020304" pitchFamily="18" charset="0"/>
              </a:rPr>
              <a:t>мест в мкр. «Аэропорт» стоимостью 29,124 млн. руб.;</a:t>
            </a:r>
            <a:endParaRPr lang="ru-RU" sz="1400" dirty="0"/>
          </a:p>
          <a:p>
            <a:pPr marL="87313" indent="174625"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начато </a:t>
            </a:r>
            <a:r>
              <a:rPr lang="ru-RU" sz="1400" dirty="0">
                <a:latin typeface="Times New Roman" panose="02020603050405020304" pitchFamily="18" charset="0"/>
                <a:cs typeface="Times New Roman" panose="02020603050405020304" pitchFamily="18" charset="0"/>
              </a:rPr>
              <a:t>строительство дороги «Сабнова-ул.Х.Тагиева». Проект реализуется в рамках Программы развития и разгрузки транспортного потока с северного подъезда Дербента. В 2017 году в рамках Мероприятий по государственной поддержке дорожного хозяйства Республики Дагестан на строительство данной автомобильной дороги </a:t>
            </a:r>
            <a:r>
              <a:rPr lang="ru-RU" sz="1400" dirty="0" smtClean="0">
                <a:latin typeface="Times New Roman" panose="02020603050405020304" pitchFamily="18" charset="0"/>
                <a:cs typeface="Times New Roman" panose="02020603050405020304" pitchFamily="18" charset="0"/>
              </a:rPr>
              <a:t>выделено </a:t>
            </a:r>
            <a:r>
              <a:rPr lang="ru-RU" sz="1400" dirty="0">
                <a:latin typeface="Times New Roman" panose="02020603050405020304" pitchFamily="18" charset="0"/>
                <a:cs typeface="Times New Roman" panose="02020603050405020304" pitchFamily="18" charset="0"/>
              </a:rPr>
              <a:t>162,5 млн. рублей. </a:t>
            </a:r>
            <a:r>
              <a:rPr lang="ru-RU" sz="1400" dirty="0" smtClean="0">
                <a:latin typeface="Times New Roman" panose="02020603050405020304" pitchFamily="18" charset="0"/>
                <a:cs typeface="Times New Roman" panose="02020603050405020304" pitchFamily="18" charset="0"/>
              </a:rPr>
              <a:t>Указанные </a:t>
            </a:r>
            <a:r>
              <a:rPr lang="ru-RU" sz="1400" dirty="0">
                <a:latin typeface="Times New Roman" panose="02020603050405020304" pitchFamily="18" charset="0"/>
                <a:cs typeface="Times New Roman" panose="02020603050405020304" pitchFamily="18" charset="0"/>
              </a:rPr>
              <a:t>средства выделены в полном объеме. Общая стоимость проекта составляет 995,0 млн. рублей;</a:t>
            </a:r>
          </a:p>
          <a:p>
            <a:pPr marL="87313" indent="174625"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завершено строительство СОШ № 15 стоимостью 185,139 млн. руб. </a:t>
            </a:r>
          </a:p>
          <a:p>
            <a:pPr marL="87313" indent="174625"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достигнута </a:t>
            </a:r>
            <a:r>
              <a:rPr lang="ru-RU" sz="1400" dirty="0">
                <a:latin typeface="Times New Roman" panose="02020603050405020304" pitchFamily="18" charset="0"/>
                <a:cs typeface="Times New Roman" panose="02020603050405020304" pitchFamily="18" charset="0"/>
              </a:rPr>
              <a:t>договоренность о строительстве на территории города за счет средств инвестора крупнейшего в Европе аттракциона «Колесо обозрения».</a:t>
            </a:r>
          </a:p>
        </p:txBody>
      </p:sp>
      <p:pic>
        <p:nvPicPr>
          <p:cNvPr id="7" name="Рисунок 6" descr="C:\Users\abakar\Desktop\2000\Назидин\школа\стало.jpg"/>
          <p:cNvPicPr/>
          <p:nvPr/>
        </p:nvPicPr>
        <p:blipFill>
          <a:blip r:embed="rId3" cstate="print"/>
          <a:srcRect/>
          <a:stretch>
            <a:fillRect/>
          </a:stretch>
        </p:blipFill>
        <p:spPr bwMode="auto">
          <a:xfrm>
            <a:off x="572393" y="5574603"/>
            <a:ext cx="2056507" cy="1138683"/>
          </a:xfrm>
          <a:prstGeom prst="rect">
            <a:avLst/>
          </a:prstGeom>
          <a:ln>
            <a:noFill/>
          </a:ln>
          <a:effectLst>
            <a:outerShdw blurRad="190500" algn="tl" rotWithShape="0">
              <a:srgbClr val="000000">
                <a:alpha val="70000"/>
              </a:srgbClr>
            </a:outerShdw>
          </a:effectLst>
        </p:spPr>
      </p:pic>
      <p:pic>
        <p:nvPicPr>
          <p:cNvPr id="8" name="Picture 2" descr="C:\Users\Сайгид\Desktop\Vodozabornyu Dagestan-4.jpg"/>
          <p:cNvPicPr>
            <a:picLocks noChangeAspect="1" noChangeArrowheads="1"/>
          </p:cNvPicPr>
          <p:nvPr/>
        </p:nvPicPr>
        <p:blipFill>
          <a:blip r:embed="rId4" cstate="print"/>
          <a:srcRect/>
          <a:stretch>
            <a:fillRect/>
          </a:stretch>
        </p:blipFill>
        <p:spPr bwMode="auto">
          <a:xfrm>
            <a:off x="3794006" y="4105061"/>
            <a:ext cx="2166484" cy="1282698"/>
          </a:xfrm>
          <a:prstGeom prst="rect">
            <a:avLst/>
          </a:prstGeom>
          <a:ln>
            <a:noFill/>
          </a:ln>
          <a:effectLst>
            <a:outerShdw blurRad="190500" algn="tl" rotWithShape="0">
              <a:srgbClr val="000000">
                <a:alpha val="70000"/>
              </a:srgbClr>
            </a:outerShdw>
          </a:effectLst>
          <a:extLst/>
        </p:spPr>
      </p:pic>
      <p:pic>
        <p:nvPicPr>
          <p:cNvPr id="10" name="Picture 2" descr="http://dic.academic.ru/pictures/wiki/files/66/Bypass_in_Nakhodka.JPG"/>
          <p:cNvPicPr>
            <a:picLocks noChangeAspect="1" noChangeArrowheads="1"/>
          </p:cNvPicPr>
          <p:nvPr/>
        </p:nvPicPr>
        <p:blipFill>
          <a:blip r:embed="rId5" cstate="print"/>
          <a:srcRect/>
          <a:stretch>
            <a:fillRect/>
          </a:stretch>
        </p:blipFill>
        <p:spPr bwMode="auto">
          <a:xfrm>
            <a:off x="6651930" y="4148193"/>
            <a:ext cx="2500993" cy="1205393"/>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a:blip r:embed="rId6" cstate="print"/>
          <a:stretch>
            <a:fillRect/>
          </a:stretch>
        </p:blipFill>
        <p:spPr>
          <a:xfrm>
            <a:off x="510446" y="4203408"/>
            <a:ext cx="2217738" cy="1306552"/>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a:blip r:embed="rId7" cstate="print"/>
          <a:stretch>
            <a:fillRect/>
          </a:stretch>
        </p:blipFill>
        <p:spPr>
          <a:xfrm>
            <a:off x="7074625" y="5442168"/>
            <a:ext cx="1906005" cy="1271118"/>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8" cstate="print"/>
          <a:stretch>
            <a:fillRect/>
          </a:stretch>
        </p:blipFill>
        <p:spPr>
          <a:xfrm>
            <a:off x="3936668" y="5461278"/>
            <a:ext cx="1915667" cy="1286514"/>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Группа 6"/>
          <p:cNvGrpSpPr>
            <a:grpSpLocks/>
          </p:cNvGrpSpPr>
          <p:nvPr/>
        </p:nvGrpSpPr>
        <p:grpSpPr bwMode="auto">
          <a:xfrm rot="5400000">
            <a:off x="4499768" y="-4499768"/>
            <a:ext cx="906463" cy="9906000"/>
            <a:chOff x="4933014" y="-35"/>
            <a:chExt cx="1066800" cy="11953876"/>
          </a:xfrm>
        </p:grpSpPr>
        <p:pic>
          <p:nvPicPr>
            <p:cNvPr id="21515"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6"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3108543"/>
          </a:xfrm>
          <a:prstGeom prst="rect">
            <a:avLst/>
          </a:prstGeom>
        </p:spPr>
        <p:txBody>
          <a:bodyPr>
            <a:spAutoFit/>
          </a:bodyPr>
          <a:lstStyle/>
          <a:p>
            <a:pPr marL="87313" indent="457200" algn="ctr" defTabSz="776137">
              <a:spcAft>
                <a:spcPts val="0"/>
              </a:spcAft>
              <a:defRPr/>
            </a:pPr>
            <a:r>
              <a:rPr lang="ru-RU" sz="1400" b="1" dirty="0">
                <a:latin typeface="Times New Roman" panose="02020603050405020304" pitchFamily="18" charset="0"/>
                <a:cs typeface="Times New Roman" panose="02020603050405020304" pitchFamily="18" charset="0"/>
              </a:rPr>
              <a:t>В 2016-2017 годах в городе:</a:t>
            </a:r>
          </a:p>
          <a:p>
            <a:pPr marL="87313" indent="174625"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построен и сдан в эксплуатацию первый в Южном Дагестане аквапарк, включающий аттракционы водных развлечений, водные горки, 2 бассейна, кафе и </a:t>
            </a:r>
            <a:r>
              <a:rPr lang="ru-RU" sz="1400" dirty="0" smtClean="0">
                <a:latin typeface="Times New Roman" panose="02020603050405020304" pitchFamily="18" charset="0"/>
                <a:cs typeface="Times New Roman" panose="02020603050405020304" pitchFamily="18" charset="0"/>
              </a:rPr>
              <a:t>фастфуд</a:t>
            </a:r>
            <a:r>
              <a:rPr lang="ru-RU" sz="1400" dirty="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 Объем инвестиций составляет 50 млн. руб.</a:t>
            </a:r>
            <a:endParaRPr lang="ru-RU" sz="1400" dirty="0">
              <a:latin typeface="Times New Roman" panose="02020603050405020304" pitchFamily="18" charset="0"/>
              <a:cs typeface="Times New Roman" panose="02020603050405020304" pitchFamily="18" charset="0"/>
            </a:endParaRPr>
          </a:p>
          <a:p>
            <a:pPr marL="87313" indent="174625"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идет строительство Дербентского вино-коньячного завода мощностью 20 млн. бут. в год</a:t>
            </a:r>
            <a:r>
              <a:rPr lang="ru-RU" sz="1400" dirty="0" smtClean="0">
                <a:latin typeface="Times New Roman" panose="02020603050405020304" pitchFamily="18" charset="0"/>
                <a:cs typeface="Times New Roman" panose="02020603050405020304" pitchFamily="18" charset="0"/>
              </a:rPr>
              <a:t>; Общая стоимость проекта составляет 1,2 млрд. руб.</a:t>
            </a:r>
            <a:endParaRPr lang="ru-RU" sz="1400" dirty="0">
              <a:latin typeface="Times New Roman" panose="02020603050405020304" pitchFamily="18" charset="0"/>
              <a:cs typeface="Times New Roman" panose="02020603050405020304" pitchFamily="18" charset="0"/>
            </a:endParaRPr>
          </a:p>
          <a:p>
            <a:pPr marL="87313" indent="174625"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реализован проект строительства цеха по выпуску гипсокартонного листа 2-х типов производительностью до 900 листов в сутки</a:t>
            </a:r>
            <a:r>
              <a:rPr lang="ru-RU" sz="1400" dirty="0" smtClean="0">
                <a:latin typeface="Times New Roman" panose="02020603050405020304" pitchFamily="18" charset="0"/>
                <a:cs typeface="Times New Roman" panose="02020603050405020304" pitchFamily="18" charset="0"/>
              </a:rPr>
              <a:t>; Общая стоимость проекта составляет 50 млн. руб.</a:t>
            </a:r>
            <a:endParaRPr lang="ru-RU" sz="1400" dirty="0">
              <a:latin typeface="Times New Roman" panose="02020603050405020304" pitchFamily="18" charset="0"/>
              <a:cs typeface="Times New Roman" panose="02020603050405020304" pitchFamily="18" charset="0"/>
            </a:endParaRPr>
          </a:p>
          <a:p>
            <a:pPr marL="87313" indent="174625"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открыто несколько культурно-развлекательных центров с ресторанами и гостиничными номерами;</a:t>
            </a:r>
          </a:p>
          <a:p>
            <a:pPr marL="87313" indent="174625"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реализовывается проект в области пассажирских перевозок: две автотранспортные компании закупают микроавтобусы повышенной комфортабельности, </a:t>
            </a:r>
            <a:r>
              <a:rPr lang="ru-RU" sz="1400" dirty="0" smtClean="0">
                <a:latin typeface="Times New Roman" panose="02020603050405020304" pitchFamily="18" charset="0"/>
                <a:cs typeface="Times New Roman" panose="02020603050405020304" pitchFamily="18" charset="0"/>
              </a:rPr>
              <a:t>количество приобретенных микроавтобусов составляет 54 единицы;</a:t>
            </a:r>
            <a:endParaRPr lang="ru-RU" sz="1400" dirty="0">
              <a:latin typeface="Times New Roman" panose="02020603050405020304" pitchFamily="18" charset="0"/>
              <a:cs typeface="Times New Roman" panose="02020603050405020304" pitchFamily="18" charset="0"/>
            </a:endParaRPr>
          </a:p>
          <a:p>
            <a:pPr marL="87313" indent="174625"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построено и введено в эксплуатацию несколько современных медицинский центров, аналогов которым нет во всем южном Дагестане. Центры оборудованы дневными и ночными стационарами, хирургическими кабинетами, кабинетами оториноларинголога, УЗИ, урологический кабинет, кардиология, аптеками. Общая сумма инвестиций в сферу здравоохранения за 2 года составила более </a:t>
            </a:r>
            <a:r>
              <a:rPr lang="ru-RU" sz="1400" dirty="0" smtClean="0">
                <a:latin typeface="Times New Roman" panose="02020603050405020304" pitchFamily="18" charset="0"/>
                <a:cs typeface="Times New Roman" panose="02020603050405020304" pitchFamily="18" charset="0"/>
              </a:rPr>
              <a:t>1,1 </a:t>
            </a:r>
            <a:r>
              <a:rPr lang="ru-RU" sz="1400" dirty="0">
                <a:latin typeface="Times New Roman" panose="02020603050405020304" pitchFamily="18" charset="0"/>
                <a:cs typeface="Times New Roman" panose="02020603050405020304" pitchFamily="18" charset="0"/>
              </a:rPr>
              <a:t>млрд. рублей.</a:t>
            </a:r>
          </a:p>
        </p:txBody>
      </p:sp>
      <p:pic>
        <p:nvPicPr>
          <p:cNvPr id="7" name="Рисунок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909653"/>
            <a:ext cx="2416130" cy="1455738"/>
          </a:xfrm>
          <a:prstGeom prst="ellipse">
            <a:avLst/>
          </a:prstGeom>
          <a:ln>
            <a:noFill/>
          </a:ln>
          <a:effectLst>
            <a:softEdge rad="112500"/>
          </a:effectLst>
        </p:spPr>
      </p:pic>
      <p:pic>
        <p:nvPicPr>
          <p:cNvPr id="9" name="Рисунок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42429" y="3910342"/>
            <a:ext cx="2324870" cy="1325296"/>
          </a:xfrm>
          <a:prstGeom prst="ellipse">
            <a:avLst/>
          </a:prstGeom>
          <a:ln>
            <a:noFill/>
          </a:ln>
          <a:effectLst>
            <a:softEdge rad="112500"/>
          </a:effectLst>
        </p:spPr>
      </p:pic>
      <p:pic>
        <p:nvPicPr>
          <p:cNvPr id="10" name="Рисунок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58522" y="3718983"/>
            <a:ext cx="2556045" cy="1311318"/>
          </a:xfrm>
          <a:prstGeom prst="ellipse">
            <a:avLst/>
          </a:prstGeom>
          <a:ln>
            <a:noFill/>
          </a:ln>
          <a:effectLst>
            <a:softEdge rad="112500"/>
          </a:effectLst>
        </p:spPr>
      </p:pic>
      <p:pic>
        <p:nvPicPr>
          <p:cNvPr id="12" name="Рисунок 1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76258" y="5305166"/>
            <a:ext cx="2312551" cy="1444574"/>
          </a:xfrm>
          <a:prstGeom prst="ellipse">
            <a:avLst/>
          </a:prstGeom>
          <a:ln>
            <a:noFill/>
          </a:ln>
          <a:effectLst>
            <a:softEdge rad="112500"/>
          </a:effectLst>
        </p:spPr>
      </p:pic>
      <p:pic>
        <p:nvPicPr>
          <p:cNvPr id="14" name="Рисунок 1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642216" y="5076051"/>
            <a:ext cx="2970402" cy="1839526"/>
          </a:xfrm>
          <a:prstGeom prst="ellipse">
            <a:avLst/>
          </a:prstGeom>
          <a:ln>
            <a:noFill/>
          </a:ln>
          <a:effectLst>
            <a:softEdge rad="112500"/>
          </a:effectLst>
        </p:spPr>
      </p:pic>
      <p:pic>
        <p:nvPicPr>
          <p:cNvPr id="16" name="Рисунок 1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248415" y="5076996"/>
            <a:ext cx="2900112" cy="1845790"/>
          </a:xfrm>
          <a:prstGeom prst="ellipse">
            <a:avLst/>
          </a:prstGeom>
          <a:ln>
            <a:noFill/>
          </a:ln>
          <a:effectLst>
            <a:softEdge rad="112500"/>
          </a:effectLst>
        </p:spPr>
      </p:pic>
      <p:pic>
        <p:nvPicPr>
          <p:cNvPr id="17" name="Рисунок 1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609071" y="3718983"/>
            <a:ext cx="2833617" cy="1442243"/>
          </a:xfrm>
          <a:prstGeom prst="ellipse">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Группа 6"/>
          <p:cNvGrpSpPr>
            <a:grpSpLocks/>
          </p:cNvGrpSpPr>
          <p:nvPr/>
        </p:nvGrpSpPr>
        <p:grpSpPr bwMode="auto">
          <a:xfrm rot="5400000">
            <a:off x="4499768" y="-4499768"/>
            <a:ext cx="906463" cy="9906000"/>
            <a:chOff x="4933014" y="-35"/>
            <a:chExt cx="1066800" cy="11953876"/>
          </a:xfrm>
        </p:grpSpPr>
        <p:pic>
          <p:nvPicPr>
            <p:cNvPr id="53253"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4"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2" name="Таблица 1"/>
          <p:cNvGraphicFramePr>
            <a:graphicFrameLocks noGrp="1"/>
          </p:cNvGraphicFramePr>
          <p:nvPr>
            <p:extLst>
              <p:ext uri="{D42A27DB-BD31-4B8C-83A1-F6EECF244321}">
                <p14:modId xmlns="" xmlns:p14="http://schemas.microsoft.com/office/powerpoint/2010/main" val="1833684649"/>
              </p:ext>
            </p:extLst>
          </p:nvPr>
        </p:nvGraphicFramePr>
        <p:xfrm>
          <a:off x="1" y="906462"/>
          <a:ext cx="9905999" cy="5949033"/>
        </p:xfrm>
        <a:graphic>
          <a:graphicData uri="http://schemas.openxmlformats.org/drawingml/2006/table">
            <a:tbl>
              <a:tblPr>
                <a:tableStyleId>{BC89EF96-8CEA-46FF-86C4-4CE0E7609802}</a:tableStyleId>
              </a:tblPr>
              <a:tblGrid>
                <a:gridCol w="3477208"/>
                <a:gridCol w="3288522"/>
                <a:gridCol w="1442098"/>
                <a:gridCol w="1698171"/>
              </a:tblGrid>
              <a:tr h="207400">
                <a:tc gridSpan="4">
                  <a:txBody>
                    <a:bodyPr/>
                    <a:lstStyle/>
                    <a:p>
                      <a:pPr algn="ctr" fontAlgn="b"/>
                      <a:r>
                        <a:rPr lang="ru-RU" sz="1300" b="1" u="none" strike="noStrike" dirty="0">
                          <a:effectLst/>
                          <a:latin typeface="Times New Roman" panose="02020603050405020304" pitchFamily="18" charset="0"/>
                          <a:cs typeface="Times New Roman" panose="02020603050405020304" pitchFamily="18" charset="0"/>
                        </a:rPr>
                        <a:t>РЕЕСТР ИНВЕСТИЦИОННЫХ ПРОЕКТОВ ГОРОДА ДЕРБЕНТА за 2017 г.</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hMerge="1">
                  <a:txBody>
                    <a:bodyPr/>
                    <a:lstStyle/>
                    <a:p>
                      <a:endParaRPr lang="ru-RU"/>
                    </a:p>
                  </a:txBody>
                  <a:tcPr/>
                </a:tc>
                <a:tc hMerge="1">
                  <a:txBody>
                    <a:bodyPr/>
                    <a:lstStyle/>
                    <a:p>
                      <a:endParaRPr lang="ru-RU"/>
                    </a:p>
                  </a:txBody>
                  <a:tcPr/>
                </a:tc>
                <a:tc hMerge="1">
                  <a:txBody>
                    <a:bodyPr/>
                    <a:lstStyle/>
                    <a:p>
                      <a:endParaRPr lang="ru-RU"/>
                    </a:p>
                  </a:txBody>
                  <a:tcPr/>
                </a:tc>
              </a:tr>
              <a:tr h="409067">
                <a:tc rowSpan="2">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Наименование</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проекта</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rowSpan="2">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Описание проекта</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(Текущая стадия)</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rowSpan="2">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Исполнители</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объекта</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Объем инвестиций (млн.руб.)</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20740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Профинансировано</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207400">
                <a:tc gridSpan="4">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Бюджетное финансирование</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hMerge="1">
                  <a:txBody>
                    <a:bodyPr/>
                    <a:lstStyle/>
                    <a:p>
                      <a:endParaRPr lang="ru-RU"/>
                    </a:p>
                  </a:txBody>
                  <a:tcPr/>
                </a:tc>
                <a:tc hMerge="1">
                  <a:txBody>
                    <a:bodyPr/>
                    <a:lstStyle/>
                    <a:p>
                      <a:endParaRPr lang="ru-RU"/>
                    </a:p>
                  </a:txBody>
                  <a:tcPr/>
                </a:tc>
                <a:tc hMerge="1">
                  <a:txBody>
                    <a:bodyPr/>
                    <a:lstStyle/>
                    <a:p>
                      <a:endParaRPr lang="ru-RU"/>
                    </a:p>
                  </a:txBody>
                  <a:tcPr/>
                </a:tc>
              </a:tr>
              <a:tr h="207400">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Ветхое </a:t>
                      </a:r>
                      <a:r>
                        <a:rPr lang="ru-RU" sz="1300" u="none" strike="noStrike" dirty="0" smtClean="0">
                          <a:effectLst/>
                          <a:latin typeface="Times New Roman" panose="02020603050405020304" pitchFamily="18" charset="0"/>
                          <a:cs typeface="Times New Roman" panose="02020603050405020304" pitchFamily="18" charset="0"/>
                        </a:rPr>
                        <a:t>жилье</a:t>
                      </a:r>
                    </a:p>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(220,87 млн.</a:t>
                      </a:r>
                      <a:r>
                        <a:rPr lang="ru-RU" sz="1300" b="0" i="0" u="none" strike="noStrike" baseline="0" dirty="0" smtClean="0">
                          <a:solidFill>
                            <a:srgbClr val="000000"/>
                          </a:solidFill>
                          <a:effectLst/>
                          <a:latin typeface="Times New Roman" panose="02020603050405020304" pitchFamily="18" charset="0"/>
                          <a:cs typeface="Times New Roman" panose="02020603050405020304" pitchFamily="18" charset="0"/>
                        </a:rPr>
                        <a:t> учтено в 2016 году)</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3 этап (Федеральная программа)</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a:effectLst/>
                          <a:latin typeface="Times New Roman" panose="02020603050405020304" pitchFamily="18" charset="0"/>
                          <a:cs typeface="Times New Roman" panose="02020603050405020304" pitchFamily="18" charset="0"/>
                        </a:rPr>
                        <a:t>Минстрой РД</a:t>
                      </a:r>
                      <a:endParaRPr lang="ru-RU"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675</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413758">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Объездная дорога</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err="1" smtClean="0">
                          <a:effectLst/>
                          <a:latin typeface="Times New Roman" panose="02020603050405020304" pitchFamily="18" charset="0"/>
                          <a:cs typeface="Times New Roman" panose="02020603050405020304" pitchFamily="18" charset="0"/>
                        </a:rPr>
                        <a:t>Стр-во</a:t>
                      </a:r>
                      <a:r>
                        <a:rPr lang="ru-RU" sz="1300" u="none" strike="noStrike" dirty="0" smtClean="0">
                          <a:effectLst/>
                          <a:latin typeface="Times New Roman" panose="02020603050405020304" pitchFamily="18" charset="0"/>
                          <a:cs typeface="Times New Roman" panose="02020603050405020304" pitchFamily="18" charset="0"/>
                        </a:rPr>
                        <a:t> </a:t>
                      </a:r>
                      <a:r>
                        <a:rPr lang="ru-RU" sz="1300" u="none" strike="noStrike" dirty="0">
                          <a:effectLst/>
                          <a:latin typeface="Times New Roman" panose="02020603050405020304" pitchFamily="18" charset="0"/>
                          <a:cs typeface="Times New Roman" panose="02020603050405020304" pitchFamily="18" charset="0"/>
                        </a:rPr>
                        <a:t>объездной дороги </a:t>
                      </a:r>
                      <a:r>
                        <a:rPr lang="ru-RU" sz="1300" u="none" strike="noStrike" dirty="0" smtClean="0">
                          <a:effectLst/>
                          <a:latin typeface="Times New Roman" panose="02020603050405020304" pitchFamily="18" charset="0"/>
                          <a:cs typeface="Times New Roman" panose="02020603050405020304" pitchFamily="18" charset="0"/>
                        </a:rPr>
                        <a:t>от М29</a:t>
                      </a:r>
                      <a:r>
                        <a:rPr lang="ru-RU" sz="1300" u="none" strike="noStrike" dirty="0">
                          <a:effectLst/>
                          <a:latin typeface="Times New Roman" panose="02020603050405020304" pitchFamily="18" charset="0"/>
                          <a:cs typeface="Times New Roman" panose="02020603050405020304" pitchFamily="18" charset="0"/>
                        </a:rPr>
                        <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(Ведется строительство)</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a:effectLst/>
                          <a:latin typeface="Times New Roman" panose="02020603050405020304" pitchFamily="18" charset="0"/>
                          <a:cs typeface="Times New Roman" panose="02020603050405020304" pitchFamily="18" charset="0"/>
                        </a:rPr>
                        <a:t>Агентство по </a:t>
                      </a:r>
                      <a:br>
                        <a:rPr lang="ru-RU" sz="1300" u="none" strike="noStrike">
                          <a:effectLst/>
                          <a:latin typeface="Times New Roman" panose="02020603050405020304" pitchFamily="18" charset="0"/>
                          <a:cs typeface="Times New Roman" panose="02020603050405020304" pitchFamily="18" charset="0"/>
                        </a:rPr>
                      </a:br>
                      <a:r>
                        <a:rPr lang="ru-RU" sz="1300" u="none" strike="noStrike">
                          <a:effectLst/>
                          <a:latin typeface="Times New Roman" panose="02020603050405020304" pitchFamily="18" charset="0"/>
                          <a:cs typeface="Times New Roman" panose="02020603050405020304" pitchFamily="18" charset="0"/>
                        </a:rPr>
                        <a:t>дорож.хоз. РД</a:t>
                      </a:r>
                      <a:endParaRPr lang="ru-RU"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162</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409067">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Набережная</a:t>
                      </a:r>
                    </a:p>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(150 млн.</a:t>
                      </a:r>
                      <a:r>
                        <a:rPr lang="ru-RU" sz="1300" b="0" i="0" u="none" strike="noStrike" baseline="0" dirty="0" smtClean="0">
                          <a:solidFill>
                            <a:srgbClr val="000000"/>
                          </a:solidFill>
                          <a:effectLst/>
                          <a:latin typeface="Times New Roman" panose="02020603050405020304" pitchFamily="18" charset="0"/>
                          <a:cs typeface="Times New Roman" panose="02020603050405020304" pitchFamily="18" charset="0"/>
                        </a:rPr>
                        <a:t> учтено в 2016 году)</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 Строит-во набережной</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 (Объект сдан)</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a:effectLst/>
                          <a:latin typeface="Times New Roman" panose="02020603050405020304" pitchFamily="18" charset="0"/>
                          <a:cs typeface="Times New Roman" panose="02020603050405020304" pitchFamily="18" charset="0"/>
                        </a:rPr>
                        <a:t>ГКУ</a:t>
                      </a:r>
                      <a:br>
                        <a:rPr lang="ru-RU" sz="1300" u="none" strike="noStrike">
                          <a:effectLst/>
                          <a:latin typeface="Times New Roman" panose="02020603050405020304" pitchFamily="18" charset="0"/>
                          <a:cs typeface="Times New Roman" panose="02020603050405020304" pitchFamily="18" charset="0"/>
                        </a:rPr>
                      </a:br>
                      <a:r>
                        <a:rPr lang="ru-RU" sz="1300" u="none" strike="noStrike">
                          <a:effectLst/>
                          <a:latin typeface="Times New Roman" panose="02020603050405020304" pitchFamily="18" charset="0"/>
                          <a:cs typeface="Times New Roman" panose="02020603050405020304" pitchFamily="18" charset="0"/>
                        </a:rPr>
                        <a:t>"Дербент 2000"</a:t>
                      </a:r>
                      <a:endParaRPr lang="ru-RU"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278</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207400">
                <a:tc gridSpan="3">
                  <a:txBody>
                    <a:bodyPr/>
                    <a:lstStyle/>
                    <a:p>
                      <a:pPr algn="ctr" fontAlgn="ctr"/>
                      <a:r>
                        <a:rPr lang="ru-RU" sz="1300" b="1" u="none" strike="noStrike" dirty="0">
                          <a:effectLst/>
                          <a:latin typeface="Times New Roman" panose="02020603050405020304" pitchFamily="18" charset="0"/>
                          <a:cs typeface="Times New Roman" panose="02020603050405020304" pitchFamily="18" charset="0"/>
                        </a:rPr>
                        <a:t>                                                                                                                       Бюджетное финансирование итого:</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hMerge="1">
                  <a:txBody>
                    <a:bodyPr/>
                    <a:lstStyle/>
                    <a:p>
                      <a:endParaRPr lang="ru-RU"/>
                    </a:p>
                  </a:txBody>
                  <a:tcPr/>
                </a:tc>
                <a:tc hMerge="1">
                  <a:txBody>
                    <a:bodyPr/>
                    <a:lstStyle/>
                    <a:p>
                      <a:endParaRPr lang="ru-RU"/>
                    </a:p>
                  </a:txBody>
                  <a:tcPr/>
                </a:tc>
                <a:tc>
                  <a:txBody>
                    <a:bodyPr/>
                    <a:lstStyle/>
                    <a:p>
                      <a:pPr algn="ctr" fontAlgn="ctr"/>
                      <a:r>
                        <a:rPr lang="ru-RU" sz="1300" b="1" u="none" strike="noStrike" dirty="0" smtClean="0">
                          <a:effectLst/>
                          <a:latin typeface="Times New Roman" panose="02020603050405020304" pitchFamily="18" charset="0"/>
                          <a:cs typeface="Times New Roman" panose="02020603050405020304" pitchFamily="18" charset="0"/>
                        </a:rPr>
                        <a:t>1115</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207400">
                <a:tc gridSpan="4">
                  <a:txBody>
                    <a:bodyPr/>
                    <a:lstStyle/>
                    <a:p>
                      <a:pPr algn="ctr" fontAlgn="b"/>
                      <a:r>
                        <a:rPr lang="ru-RU" sz="1300" b="1" u="none" strike="noStrike" dirty="0">
                          <a:effectLst/>
                          <a:latin typeface="Times New Roman" panose="02020603050405020304" pitchFamily="18" charset="0"/>
                          <a:cs typeface="Times New Roman" panose="02020603050405020304" pitchFamily="18" charset="0"/>
                        </a:rPr>
                        <a:t>Частные инвестиции</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hMerge="1">
                  <a:txBody>
                    <a:bodyPr/>
                    <a:lstStyle/>
                    <a:p>
                      <a:endParaRPr lang="ru-RU"/>
                    </a:p>
                  </a:txBody>
                  <a:tcPr/>
                </a:tc>
                <a:tc hMerge="1">
                  <a:txBody>
                    <a:bodyPr/>
                    <a:lstStyle/>
                    <a:p>
                      <a:endParaRPr lang="ru-RU"/>
                    </a:p>
                  </a:txBody>
                  <a:tcPr/>
                </a:tc>
                <a:tc hMerge="1">
                  <a:txBody>
                    <a:bodyPr/>
                    <a:lstStyle/>
                    <a:p>
                      <a:endParaRPr lang="ru-RU"/>
                    </a:p>
                  </a:txBody>
                  <a:tcPr/>
                </a:tc>
              </a:tr>
              <a:tr h="409067">
                <a:tc>
                  <a:txBody>
                    <a:bodyPr/>
                    <a:lstStyle/>
                    <a:p>
                      <a:pPr algn="ctr" fontAlgn="ctr"/>
                      <a:r>
                        <a:rPr lang="ru-RU" sz="1300" u="none" strike="noStrike">
                          <a:effectLst/>
                          <a:latin typeface="Times New Roman" panose="02020603050405020304" pitchFamily="18" charset="0"/>
                          <a:cs typeface="Times New Roman" panose="02020603050405020304" pitchFamily="18" charset="0"/>
                        </a:rPr>
                        <a:t>Центр Гемодиализа</a:t>
                      </a:r>
                      <a:endParaRPr lang="ru-RU"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Строит-во центра гемодиализа</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 </a:t>
                      </a:r>
                      <a:r>
                        <a:rPr lang="ru-RU" sz="1300" u="none" strike="noStrike" dirty="0" smtClean="0">
                          <a:effectLst/>
                          <a:latin typeface="Times New Roman" panose="02020603050405020304" pitchFamily="18" charset="0"/>
                          <a:cs typeface="Times New Roman" panose="02020603050405020304" pitchFamily="18" charset="0"/>
                        </a:rPr>
                        <a:t>(Ведется строительство)</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a:effectLst/>
                          <a:latin typeface="Times New Roman" panose="02020603050405020304" pitchFamily="18" charset="0"/>
                          <a:cs typeface="Times New Roman" panose="02020603050405020304" pitchFamily="18" charset="0"/>
                        </a:rPr>
                        <a:t>ИП</a:t>
                      </a:r>
                      <a:endParaRPr lang="ru-RU"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50</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409067">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Дербентский </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вино-коньячный завод</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err="1" smtClean="0">
                          <a:effectLst/>
                          <a:latin typeface="Times New Roman" panose="02020603050405020304" pitchFamily="18" charset="0"/>
                          <a:cs typeface="Times New Roman" panose="02020603050405020304" pitchFamily="18" charset="0"/>
                        </a:rPr>
                        <a:t>Стр-во</a:t>
                      </a:r>
                      <a:r>
                        <a:rPr lang="ru-RU" sz="1300" u="none" strike="noStrike" dirty="0" smtClean="0">
                          <a:effectLst/>
                          <a:latin typeface="Times New Roman" panose="02020603050405020304" pitchFamily="18" charset="0"/>
                          <a:cs typeface="Times New Roman" panose="02020603050405020304" pitchFamily="18" charset="0"/>
                        </a:rPr>
                        <a:t> </a:t>
                      </a:r>
                      <a:r>
                        <a:rPr lang="ru-RU" sz="1300" u="none" strike="noStrike" dirty="0" err="1" smtClean="0">
                          <a:effectLst/>
                          <a:latin typeface="Times New Roman" panose="02020603050405020304" pitchFamily="18" charset="0"/>
                          <a:cs typeface="Times New Roman" panose="02020603050405020304" pitchFamily="18" charset="0"/>
                        </a:rPr>
                        <a:t>вино-коньячного</a:t>
                      </a:r>
                      <a:r>
                        <a:rPr lang="ru-RU" sz="1300" u="none" strike="noStrike" dirty="0" smtClean="0">
                          <a:effectLst/>
                          <a:latin typeface="Times New Roman" panose="02020603050405020304" pitchFamily="18" charset="0"/>
                          <a:cs typeface="Times New Roman" panose="02020603050405020304" pitchFamily="18" charset="0"/>
                        </a:rPr>
                        <a:t> завода </a:t>
                      </a:r>
                    </a:p>
                    <a:p>
                      <a:pPr algn="ctr" fontAlgn="ctr"/>
                      <a:r>
                        <a:rPr lang="ru-RU" sz="1300" u="none" strike="noStrike" dirty="0" smtClean="0">
                          <a:effectLst/>
                          <a:latin typeface="Times New Roman" panose="02020603050405020304" pitchFamily="18" charset="0"/>
                          <a:cs typeface="Times New Roman" panose="02020603050405020304" pitchFamily="18" charset="0"/>
                        </a:rPr>
                        <a:t>(</a:t>
                      </a:r>
                      <a:r>
                        <a:rPr lang="ru-RU" sz="1300" u="none" strike="noStrike" dirty="0">
                          <a:effectLst/>
                          <a:latin typeface="Times New Roman" panose="02020603050405020304" pitchFamily="18" charset="0"/>
                          <a:cs typeface="Times New Roman" panose="02020603050405020304" pitchFamily="18" charset="0"/>
                        </a:rPr>
                        <a:t>Ведется строительство)</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ОАО "ДВКЗ"</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600</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409067">
                <a:tc>
                  <a:txBody>
                    <a:bodyPr/>
                    <a:lstStyle/>
                    <a:p>
                      <a:pPr algn="ctr" fontAlgn="ctr"/>
                      <a:r>
                        <a:rPr lang="ru-RU" sz="1300" u="none" strike="noStrike">
                          <a:effectLst/>
                          <a:latin typeface="Times New Roman" panose="02020603050405020304" pitchFamily="18" charset="0"/>
                          <a:cs typeface="Times New Roman" panose="02020603050405020304" pitchFamily="18" charset="0"/>
                        </a:rPr>
                        <a:t>Медицинские учреждения</a:t>
                      </a:r>
                      <a:endParaRPr lang="ru-RU"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b"/>
                      <a:r>
                        <a:rPr lang="ru-RU" sz="1300" u="none" strike="noStrike" dirty="0">
                          <a:effectLst/>
                          <a:latin typeface="Times New Roman" panose="02020603050405020304" pitchFamily="18" charset="0"/>
                          <a:cs typeface="Times New Roman" panose="02020603050405020304" pitchFamily="18" charset="0"/>
                        </a:rPr>
                        <a:t>Строит-во частных медицинских учреждений</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(Объекты сданы)</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ИП</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350</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409067">
                <a:tc>
                  <a:txBody>
                    <a:bodyPr/>
                    <a:lstStyle/>
                    <a:p>
                      <a:pPr algn="ctr" fontAlgn="ctr"/>
                      <a:r>
                        <a:rPr lang="ru-RU" sz="1300" u="none" strike="noStrike">
                          <a:effectLst/>
                          <a:latin typeface="Times New Roman" panose="02020603050405020304" pitchFamily="18" charset="0"/>
                          <a:cs typeface="Times New Roman" panose="02020603050405020304" pitchFamily="18" charset="0"/>
                        </a:rPr>
                        <a:t>Коммерческие</a:t>
                      </a:r>
                      <a:br>
                        <a:rPr lang="ru-RU" sz="1300" u="none" strike="noStrike">
                          <a:effectLst/>
                          <a:latin typeface="Times New Roman" panose="02020603050405020304" pitchFamily="18" charset="0"/>
                          <a:cs typeface="Times New Roman" panose="02020603050405020304" pitchFamily="18" charset="0"/>
                        </a:rPr>
                      </a:br>
                      <a:r>
                        <a:rPr lang="ru-RU" sz="1300" u="none" strike="noStrike">
                          <a:effectLst/>
                          <a:latin typeface="Times New Roman" panose="02020603050405020304" pitchFamily="18" charset="0"/>
                          <a:cs typeface="Times New Roman" panose="02020603050405020304" pitchFamily="18" charset="0"/>
                        </a:rPr>
                        <a:t>объекты (площадью свыше 100 кв. м.)</a:t>
                      </a:r>
                      <a:endParaRPr lang="ru-RU" sz="1300" b="1"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b"/>
                      <a:r>
                        <a:rPr lang="ru-RU" sz="1300" u="none" strike="noStrike" dirty="0">
                          <a:effectLst/>
                          <a:latin typeface="Times New Roman" panose="02020603050405020304" pitchFamily="18" charset="0"/>
                          <a:cs typeface="Times New Roman" panose="02020603050405020304" pitchFamily="18" charset="0"/>
                        </a:rPr>
                        <a:t>Строит-во коммерческой недвиж.</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(Объекты сданы)</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ИП</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b="0" i="0" u="none" strike="noStrike" dirty="0" smtClean="0">
                          <a:solidFill>
                            <a:schemeClr val="tx1"/>
                          </a:solidFill>
                          <a:effectLst/>
                          <a:latin typeface="Times New Roman" panose="02020603050405020304" pitchFamily="18" charset="0"/>
                          <a:cs typeface="Times New Roman" panose="02020603050405020304" pitchFamily="18" charset="0"/>
                        </a:rPr>
                        <a:t>370</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610733">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Жилье</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err="1">
                          <a:effectLst/>
                          <a:latin typeface="Times New Roman" panose="02020603050405020304" pitchFamily="18" charset="0"/>
                          <a:cs typeface="Times New Roman" panose="02020603050405020304" pitchFamily="18" charset="0"/>
                        </a:rPr>
                        <a:t>Строит-во</a:t>
                      </a:r>
                      <a:r>
                        <a:rPr lang="ru-RU" sz="1300" u="none" strike="noStrike" dirty="0">
                          <a:effectLst/>
                          <a:latin typeface="Times New Roman" panose="02020603050405020304" pitchFamily="18" charset="0"/>
                          <a:cs typeface="Times New Roman" panose="02020603050405020304" pitchFamily="18" charset="0"/>
                        </a:rPr>
                        <a:t> многоквартирных домов </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err="1">
                          <a:effectLst/>
                          <a:latin typeface="Times New Roman" panose="02020603050405020304" pitchFamily="18" charset="0"/>
                          <a:cs typeface="Times New Roman" panose="02020603050405020304" pitchFamily="18" charset="0"/>
                        </a:rPr>
                        <a:t>Строит-во</a:t>
                      </a:r>
                      <a:r>
                        <a:rPr lang="ru-RU" sz="1300" u="none" strike="noStrike" dirty="0">
                          <a:effectLst/>
                          <a:latin typeface="Times New Roman" panose="02020603050405020304" pitchFamily="18" charset="0"/>
                          <a:cs typeface="Times New Roman" panose="02020603050405020304" pitchFamily="18" charset="0"/>
                        </a:rPr>
                        <a:t> ИЖС</a:t>
                      </a:r>
                      <a:br>
                        <a:rPr lang="ru-RU" sz="1300" u="none" strike="noStrike" dirty="0">
                          <a:effectLst/>
                          <a:latin typeface="Times New Roman" panose="02020603050405020304" pitchFamily="18" charset="0"/>
                          <a:cs typeface="Times New Roman" panose="02020603050405020304" pitchFamily="18" charset="0"/>
                        </a:rPr>
                      </a:br>
                      <a:r>
                        <a:rPr lang="ru-RU" sz="1300" u="none" strike="noStrike" dirty="0">
                          <a:effectLst/>
                          <a:latin typeface="Times New Roman" panose="02020603050405020304" pitchFamily="18" charset="0"/>
                          <a:cs typeface="Times New Roman" panose="02020603050405020304" pitchFamily="18" charset="0"/>
                        </a:rPr>
                        <a:t>(Объекты сданы)</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ИП</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1638</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409067">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ОАО «ДКК» и ОАО</a:t>
                      </a:r>
                      <a:r>
                        <a:rPr lang="ru-RU" sz="1300" b="0" i="0" u="none" strike="noStrike" baseline="0" dirty="0" smtClean="0">
                          <a:solidFill>
                            <a:srgbClr val="000000"/>
                          </a:solidFill>
                          <a:effectLst/>
                          <a:latin typeface="Times New Roman" panose="02020603050405020304" pitchFamily="18" charset="0"/>
                          <a:cs typeface="Times New Roman" panose="02020603050405020304" pitchFamily="18" charset="0"/>
                        </a:rPr>
                        <a:t> «ДЗИВ»</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Модернизация производственных мощностей </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ОАО «ДКК» </a:t>
                      </a:r>
                    </a:p>
                    <a:p>
                      <a:pPr marL="0" marR="0" indent="0" algn="ctr" defTabSz="914400" rtl="0" eaLnBrk="1" fontAlgn="ctr" latinLnBrk="0" hangingPunct="1">
                        <a:lnSpc>
                          <a:spcPct val="100000"/>
                        </a:lnSpc>
                        <a:spcBef>
                          <a:spcPts val="0"/>
                        </a:spcBef>
                        <a:spcAft>
                          <a:spcPts val="0"/>
                        </a:spcAft>
                        <a:buClrTx/>
                        <a:buSzTx/>
                        <a:buFontTx/>
                        <a:buNone/>
                        <a:tabLst/>
                        <a:defRPr/>
                      </a:pP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ОАО</a:t>
                      </a:r>
                      <a:r>
                        <a:rPr lang="ru-RU" sz="1300" b="0" i="0" u="none" strike="noStrike" baseline="0" dirty="0" smtClean="0">
                          <a:solidFill>
                            <a:srgbClr val="000000"/>
                          </a:solidFill>
                          <a:effectLst/>
                          <a:latin typeface="Times New Roman" panose="02020603050405020304" pitchFamily="18" charset="0"/>
                          <a:cs typeface="Times New Roman" panose="02020603050405020304" pitchFamily="18" charset="0"/>
                        </a:rPr>
                        <a:t> «ДЗИВ»</a:t>
                      </a:r>
                      <a:endParaRPr lang="ru-RU" sz="13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b="0" i="0" u="none" strike="noStrike" dirty="0" smtClean="0">
                          <a:solidFill>
                            <a:srgbClr val="000000"/>
                          </a:solidFill>
                          <a:effectLst/>
                          <a:latin typeface="Times New Roman" panose="02020603050405020304" pitchFamily="18" charset="0"/>
                          <a:cs typeface="Times New Roman" panose="02020603050405020304" pitchFamily="18" charset="0"/>
                        </a:rPr>
                        <a:t>252</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207400">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МУП "Дербентгортранс", ПАТП </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Обновление автопарка</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a:effectLst/>
                          <a:latin typeface="Times New Roman" panose="02020603050405020304" pitchFamily="18" charset="0"/>
                          <a:cs typeface="Times New Roman" panose="02020603050405020304" pitchFamily="18" charset="0"/>
                        </a:rPr>
                        <a:t>МУП, ПАТП</a:t>
                      </a:r>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a:txBody>
                    <a:bodyPr/>
                    <a:lstStyle/>
                    <a:p>
                      <a:pPr algn="ctr" fontAlgn="ctr"/>
                      <a:r>
                        <a:rPr lang="ru-RU" sz="1300" u="none" strike="noStrike" dirty="0" smtClean="0">
                          <a:effectLst/>
                          <a:latin typeface="Times New Roman" panose="02020603050405020304" pitchFamily="18" charset="0"/>
                          <a:cs typeface="Times New Roman" panose="02020603050405020304" pitchFamily="18" charset="0"/>
                        </a:rPr>
                        <a:t>30</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207400">
                <a:tc>
                  <a:txBody>
                    <a:bodyPr/>
                    <a:lstStyle/>
                    <a:p>
                      <a:pPr algn="l" fontAlgn="b"/>
                      <a:endParaRPr lang="ru-RU" sz="1300" b="0" i="0" u="none" strike="noStrike">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gridSpan="2">
                  <a:txBody>
                    <a:bodyPr/>
                    <a:lstStyle/>
                    <a:p>
                      <a:pPr algn="ctr" fontAlgn="ctr"/>
                      <a:r>
                        <a:rPr lang="ru-RU" sz="1300" b="1" u="none" strike="noStrike" dirty="0">
                          <a:effectLst/>
                          <a:latin typeface="Times New Roman" panose="02020603050405020304" pitchFamily="18" charset="0"/>
                          <a:cs typeface="Times New Roman" panose="02020603050405020304" pitchFamily="18" charset="0"/>
                        </a:rPr>
                        <a:t>                                                   Частные инвестиции итого:</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c hMerge="1">
                  <a:txBody>
                    <a:bodyPr/>
                    <a:lstStyle/>
                    <a:p>
                      <a:endParaRPr lang="ru-RU"/>
                    </a:p>
                  </a:txBody>
                  <a:tcPr/>
                </a:tc>
                <a:tc>
                  <a:txBody>
                    <a:bodyPr/>
                    <a:lstStyle/>
                    <a:p>
                      <a:pPr algn="ctr" fontAlgn="ctr"/>
                      <a:r>
                        <a:rPr lang="ru-RU" sz="1300" b="1" i="0" u="none" strike="noStrike" dirty="0" smtClean="0">
                          <a:solidFill>
                            <a:srgbClr val="000000"/>
                          </a:solidFill>
                          <a:effectLst/>
                          <a:latin typeface="Times New Roman" panose="02020603050405020304" pitchFamily="18" charset="0"/>
                          <a:cs typeface="Times New Roman" panose="02020603050405020304" pitchFamily="18" charset="0"/>
                        </a:rPr>
                        <a:t>3290</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r h="207400">
                <a:tc>
                  <a:txBody>
                    <a:bodyPr/>
                    <a:lstStyle/>
                    <a:p>
                      <a:pPr algn="l" fontAlgn="b"/>
                      <a:endParaRPr lang="ru-RU"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a:txBody>
                    <a:bodyPr/>
                    <a:lstStyle/>
                    <a:p>
                      <a:pPr algn="l" fontAlgn="b"/>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a:txBody>
                    <a:bodyPr/>
                    <a:lstStyle/>
                    <a:p>
                      <a:pPr algn="r" fontAlgn="b"/>
                      <a:r>
                        <a:rPr lang="ru-RU" sz="1300" b="1" u="none" strike="noStrike" dirty="0">
                          <a:effectLst/>
                          <a:latin typeface="Times New Roman" panose="02020603050405020304" pitchFamily="18" charset="0"/>
                          <a:cs typeface="Times New Roman" panose="02020603050405020304" pitchFamily="18" charset="0"/>
                        </a:rPr>
                        <a:t>Всего:</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b"/>
                </a:tc>
                <a:tc>
                  <a:txBody>
                    <a:bodyPr/>
                    <a:lstStyle/>
                    <a:p>
                      <a:pPr algn="ctr" fontAlgn="ctr"/>
                      <a:r>
                        <a:rPr lang="ru-RU" sz="1300" b="1" i="0" u="none" strike="noStrike" dirty="0" smtClean="0">
                          <a:solidFill>
                            <a:srgbClr val="000000"/>
                          </a:solidFill>
                          <a:effectLst/>
                          <a:latin typeface="Times New Roman" panose="02020603050405020304" pitchFamily="18" charset="0"/>
                          <a:cs typeface="Times New Roman" panose="02020603050405020304" pitchFamily="18" charset="0"/>
                        </a:rPr>
                        <a:t>4405</a:t>
                      </a:r>
                      <a:endParaRPr lang="ru-RU"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633" marR="5633" marT="5633" marB="0" anchor="ctr"/>
                </a:tc>
              </a:tr>
            </a:tbl>
          </a:graphicData>
        </a:graphic>
      </p:graphicFrame>
    </p:spTree>
    <p:extLst>
      <p:ext uri="{BB962C8B-B14F-4D97-AF65-F5344CB8AC3E}">
        <p14:creationId xmlns="" xmlns:p14="http://schemas.microsoft.com/office/powerpoint/2010/main" val="250056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Группа 6"/>
          <p:cNvGrpSpPr>
            <a:grpSpLocks/>
          </p:cNvGrpSpPr>
          <p:nvPr/>
        </p:nvGrpSpPr>
        <p:grpSpPr bwMode="auto">
          <a:xfrm rot="5400000">
            <a:off x="4499768" y="-4499768"/>
            <a:ext cx="906463" cy="9906000"/>
            <a:chOff x="4933014" y="-35"/>
            <a:chExt cx="1066800" cy="11953876"/>
          </a:xfrm>
        </p:grpSpPr>
        <p:pic>
          <p:nvPicPr>
            <p:cNvPr id="22535"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6"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144463" y="906463"/>
            <a:ext cx="9761537" cy="3539430"/>
          </a:xfrm>
          <a:prstGeom prst="rect">
            <a:avLst/>
          </a:prstGeom>
        </p:spPr>
        <p:txBody>
          <a:bodyPr>
            <a:spAutoFit/>
          </a:bodyPr>
          <a:lstStyle/>
          <a:p>
            <a:pPr indent="457200" algn="ctr" defTabSz="776137">
              <a:spcAft>
                <a:spcPts val="0"/>
              </a:spcAft>
              <a:defRPr/>
            </a:pPr>
            <a:r>
              <a:rPr lang="ru-RU" sz="1400" b="1" dirty="0">
                <a:latin typeface="Times New Roman" panose="02020603050405020304" pitchFamily="18" charset="0"/>
                <a:cs typeface="Times New Roman" panose="02020603050405020304" pitchFamily="18" charset="0"/>
              </a:rPr>
              <a:t>Развитие транспортной инфраструктуры</a:t>
            </a:r>
            <a:endParaRPr lang="ru-RU" sz="1400" dirty="0">
              <a:latin typeface="Times New Roman" panose="02020603050405020304" pitchFamily="18" charset="0"/>
              <a:cs typeface="Times New Roman" panose="02020603050405020304" pitchFamily="18" charset="0"/>
            </a:endParaRPr>
          </a:p>
          <a:p>
            <a:pPr indent="457200" algn="just" defTabSz="776137">
              <a:spcAft>
                <a:spcPts val="0"/>
              </a:spcAft>
              <a:defRPr/>
            </a:pPr>
            <a:r>
              <a:rPr lang="ru-RU" sz="1400" dirty="0">
                <a:latin typeface="Times New Roman" panose="02020603050405020304" pitchFamily="18" charset="0"/>
                <a:cs typeface="Times New Roman" panose="02020603050405020304" pitchFamily="18" charset="0"/>
              </a:rPr>
              <a:t>Администрацией в соответствии с планом по упорядочению и обеспечению безопасности пассажирских перевозок автомобильным транспортом разработаны и приняты нормативные правовые акты, в том числе </a:t>
            </a:r>
            <a:r>
              <a:rPr lang="ru-RU" sz="1400" dirty="0" smtClean="0">
                <a:latin typeface="Times New Roman" panose="02020603050405020304" pitchFamily="18" charset="0"/>
                <a:cs typeface="Times New Roman" panose="02020603050405020304" pitchFamily="18" charset="0"/>
              </a:rPr>
              <a:t>для </a:t>
            </a:r>
            <a:r>
              <a:rPr lang="ru-RU" sz="1400" dirty="0">
                <a:latin typeface="Times New Roman" panose="02020603050405020304" pitchFamily="18" charset="0"/>
                <a:cs typeface="Times New Roman" panose="02020603050405020304" pitchFamily="18" charset="0"/>
              </a:rPr>
              <a:t>проведения открытого конкурса на право получения свидетельства об осуществлении перевозок по муниципальным маршрутам регулярных перевозок:</a:t>
            </a:r>
          </a:p>
          <a:p>
            <a:pPr indent="2667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положение по организации транспортного обслуживания населения автомобильным транспортом на муниципальных маршрутах регулярных перевозок городского округа «город Дербент</a:t>
            </a:r>
            <a:r>
              <a:rPr lang="ru-RU" sz="1400" dirty="0" smtClean="0">
                <a:latin typeface="Times New Roman" panose="02020603050405020304" pitchFamily="18" charset="0"/>
                <a:cs typeface="Times New Roman" panose="02020603050405020304" pitchFamily="18" charset="0"/>
              </a:rPr>
              <a:t>» в соответствии с ФЗ-220 от 13.07.2015 г;</a:t>
            </a:r>
            <a:endParaRPr lang="ru-RU" sz="1400" dirty="0">
              <a:latin typeface="Times New Roman" panose="02020603050405020304" pitchFamily="18" charset="0"/>
              <a:cs typeface="Times New Roman" panose="02020603050405020304" pitchFamily="18" charset="0"/>
            </a:endParaRPr>
          </a:p>
          <a:p>
            <a:pPr indent="2667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положение о порядке и условиях проведения открытого конкурса на осуществление регулярных перевозок по нерегулируемым тарифам на муниципальных маршрутах на территории ГО «город Дербент»;</a:t>
            </a:r>
          </a:p>
          <a:p>
            <a:pPr indent="2667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реестр муниципальных автобусных маршрутов регулярных перевозок на территории ГО «город Дербент</a:t>
            </a:r>
            <a:r>
              <a:rPr lang="ru-RU" sz="1400" dirty="0" smtClean="0">
                <a:latin typeface="Times New Roman" panose="02020603050405020304" pitchFamily="18" charset="0"/>
                <a:cs typeface="Times New Roman" panose="02020603050405020304" pitchFamily="18" charset="0"/>
              </a:rPr>
              <a:t>»;</a:t>
            </a:r>
          </a:p>
          <a:p>
            <a:pPr indent="266700"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принят и реализуется муниципальный приоритетный проект «Развитие транспорта в городском округе «город Дербент»;</a:t>
            </a:r>
          </a:p>
          <a:p>
            <a:pPr indent="266700"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разработан Документ планирования регулярных перевозок по муниципальным маршрутам регулярных перевозок в границах городского округа «город Дербент» на период до 31.12.2018 г.</a:t>
            </a:r>
          </a:p>
          <a:p>
            <a:pPr indent="457200" algn="just" defTabSz="776137">
              <a:spcAft>
                <a:spcPts val="0"/>
              </a:spcAft>
              <a:defRPr/>
            </a:pPr>
            <a:r>
              <a:rPr lang="ru-RU" sz="1400" dirty="0" smtClean="0">
                <a:latin typeface="Times New Roman" panose="02020603050405020304" pitchFamily="18" charset="0"/>
                <a:cs typeface="Times New Roman" panose="02020603050405020304" pitchFamily="18" charset="0"/>
              </a:rPr>
              <a:t>По </a:t>
            </a:r>
            <a:r>
              <a:rPr lang="ru-RU" sz="1400" dirty="0">
                <a:latin typeface="Times New Roman" panose="02020603050405020304" pitchFamily="18" charset="0"/>
                <a:cs typeface="Times New Roman" panose="02020603050405020304" pitchFamily="18" charset="0"/>
              </a:rPr>
              <a:t>всем муниципальным маршрутам объявлен </a:t>
            </a:r>
            <a:r>
              <a:rPr lang="ru-RU" sz="1400" dirty="0" smtClean="0">
                <a:latin typeface="Times New Roman" panose="02020603050405020304" pitchFamily="18" charset="0"/>
                <a:cs typeface="Times New Roman" panose="02020603050405020304" pitchFamily="18" charset="0"/>
              </a:rPr>
              <a:t>и проведен открытый </a:t>
            </a:r>
            <a:r>
              <a:rPr lang="ru-RU" sz="1400" dirty="0">
                <a:latin typeface="Times New Roman" panose="02020603050405020304" pitchFamily="18" charset="0"/>
                <a:cs typeface="Times New Roman" panose="02020603050405020304" pitchFamily="18" charset="0"/>
              </a:rPr>
              <a:t>конкурс на право получения свидетельства об осуществлении перевозок по муниципальным маршрутам регулярных перевозок. </a:t>
            </a:r>
            <a:r>
              <a:rPr lang="ru-RU" sz="1400" dirty="0" smtClean="0">
                <a:latin typeface="Times New Roman" panose="02020603050405020304" pitchFamily="18" charset="0"/>
                <a:cs typeface="Times New Roman" panose="02020603050405020304" pitchFamily="18" charset="0"/>
              </a:rPr>
              <a:t>Соответствующее </a:t>
            </a:r>
            <a:r>
              <a:rPr lang="ru-RU" sz="1400" dirty="0">
                <a:latin typeface="Times New Roman" panose="02020603050405020304" pitchFamily="18" charset="0"/>
                <a:cs typeface="Times New Roman" panose="02020603050405020304" pitchFamily="18" charset="0"/>
              </a:rPr>
              <a:t>извещение размещено на официальном сайте Администрации ГО «город Дербент». </a:t>
            </a: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54814" y="4354286"/>
            <a:ext cx="3084272" cy="2245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4463" y="4354286"/>
            <a:ext cx="2783901" cy="2245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463476" y="4363251"/>
            <a:ext cx="2844797" cy="22458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Группа 6"/>
          <p:cNvGrpSpPr>
            <a:grpSpLocks/>
          </p:cNvGrpSpPr>
          <p:nvPr/>
        </p:nvGrpSpPr>
        <p:grpSpPr bwMode="auto">
          <a:xfrm rot="5400000">
            <a:off x="4499768" y="-4499768"/>
            <a:ext cx="906463" cy="9906000"/>
            <a:chOff x="4933014" y="-35"/>
            <a:chExt cx="1066800" cy="11953876"/>
          </a:xfrm>
        </p:grpSpPr>
        <p:pic>
          <p:nvPicPr>
            <p:cNvPr id="23559"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5" name="Прямоугольник 1"/>
          <p:cNvSpPr>
            <a:spLocks noChangeArrowheads="1"/>
          </p:cNvSpPr>
          <p:nvPr/>
        </p:nvSpPr>
        <p:spPr bwMode="auto">
          <a:xfrm>
            <a:off x="0" y="949325"/>
            <a:ext cx="99060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Строительство набережной города</a:t>
            </a:r>
          </a:p>
          <a:p>
            <a:pPr algn="just"/>
            <a:r>
              <a:rPr lang="ru-RU" sz="1400" dirty="0">
                <a:latin typeface="Times New Roman" panose="02020603050405020304" pitchFamily="18" charset="0"/>
                <a:cs typeface="Times New Roman" panose="02020603050405020304" pitchFamily="18" charset="0"/>
              </a:rPr>
              <a:t>Построена и торжественно открыта набережная города Дербента. Общий объем инвестиций в ее строительство составил более 400 млн. рублей. Территория набережной включает в себя многофункциональный рекреационный комплекс со спортивными и детскими площадками, велосипедными и пешеходными дорожками, спасательными станциями, подпорной стеной протяженностью 860 метров с тремя смотровыми площадками. Поблизости — многоуровневая автостоянка на 418 </a:t>
            </a:r>
            <a:r>
              <a:rPr lang="ru-RU" sz="1400" dirty="0" err="1">
                <a:latin typeface="Times New Roman" panose="02020603050405020304" pitchFamily="18" charset="0"/>
                <a:cs typeface="Times New Roman" panose="02020603050405020304" pitchFamily="18" charset="0"/>
              </a:rPr>
              <a:t>машиномест</a:t>
            </a:r>
            <a:r>
              <a:rPr lang="ru-RU" sz="1400" dirty="0">
                <a:latin typeface="Times New Roman" panose="02020603050405020304" pitchFamily="18" charset="0"/>
                <a:cs typeface="Times New Roman" panose="02020603050405020304" pitchFamily="18" charset="0"/>
              </a:rPr>
              <a:t> и 22 дополнительных парковочных места для </a:t>
            </a:r>
            <a:r>
              <a:rPr lang="ru-RU" sz="1400" dirty="0" err="1">
                <a:latin typeface="Times New Roman" panose="02020603050405020304" pitchFamily="18" charset="0"/>
                <a:cs typeface="Times New Roman" panose="02020603050405020304" pitchFamily="18" charset="0"/>
              </a:rPr>
              <a:t>маломобильных</a:t>
            </a:r>
            <a:r>
              <a:rPr lang="ru-RU" sz="1400" dirty="0">
                <a:latin typeface="Times New Roman" panose="02020603050405020304" pitchFamily="18" charset="0"/>
                <a:cs typeface="Times New Roman" panose="02020603050405020304" pitchFamily="18" charset="0"/>
              </a:rPr>
              <a:t> групп населения. Кроме того, оборудованы пункты обслуживания зоны массовых мероприятий и пляжа. В парке установлены малые архитектурные формы, скамейки, цветники, территория озеленена и освещена. Общая площадь набережной насчитывает 8,6 га, вместимость — до 3 815 человек; площадь пляжа </a:t>
            </a:r>
            <a:r>
              <a:rPr lang="ru-RU" sz="1400" dirty="0" smtClean="0">
                <a:latin typeface="Times New Roman" panose="02020603050405020304" pitchFamily="18" charset="0"/>
                <a:cs typeface="Times New Roman" panose="02020603050405020304" pitchFamily="18" charset="0"/>
              </a:rPr>
              <a:t>составляет </a:t>
            </a:r>
            <a:r>
              <a:rPr lang="ru-RU" sz="1400" dirty="0">
                <a:latin typeface="Times New Roman" panose="02020603050405020304" pitchFamily="18" charset="0"/>
                <a:cs typeface="Times New Roman" panose="02020603050405020304" pitchFamily="18" charset="0"/>
              </a:rPr>
              <a:t>38 тыс. кв. м. </a:t>
            </a: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70656" y="3070042"/>
            <a:ext cx="3008344" cy="1891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7951" y="3239546"/>
            <a:ext cx="4048534" cy="2697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262649" y="4207137"/>
            <a:ext cx="4722615" cy="2470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Группа 6"/>
          <p:cNvGrpSpPr>
            <a:grpSpLocks/>
          </p:cNvGrpSpPr>
          <p:nvPr/>
        </p:nvGrpSpPr>
        <p:grpSpPr bwMode="auto">
          <a:xfrm rot="5400000">
            <a:off x="4499768" y="-4499768"/>
            <a:ext cx="906463" cy="9906000"/>
            <a:chOff x="4933014" y="-35"/>
            <a:chExt cx="1066800" cy="11953876"/>
          </a:xfrm>
        </p:grpSpPr>
        <p:pic>
          <p:nvPicPr>
            <p:cNvPr id="24585"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6"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4832350"/>
          </a:xfrm>
          <a:prstGeom prst="rect">
            <a:avLst/>
          </a:prstGeom>
        </p:spPr>
        <p:txBody>
          <a:bodyPr>
            <a:spAutoFit/>
          </a:bodyPr>
          <a:lstStyle/>
          <a:p>
            <a:pPr indent="450215" algn="ctr" defTabSz="776137">
              <a:defRPr/>
            </a:pPr>
            <a:r>
              <a:rPr lang="ru-RU" sz="1400" b="1" dirty="0">
                <a:latin typeface="Times New Roman" panose="02020603050405020304" pitchFamily="18" charset="0"/>
                <a:cs typeface="Times New Roman" panose="02020603050405020304" pitchFamily="18" charset="0"/>
              </a:rPr>
              <a:t>«Ветхое жилье»</a:t>
            </a:r>
            <a:endParaRPr lang="ru-RU" sz="1400" dirty="0">
              <a:latin typeface="Times New Roman" panose="02020603050405020304" pitchFamily="18" charset="0"/>
              <a:cs typeface="Times New Roman" panose="02020603050405020304" pitchFamily="18" charset="0"/>
            </a:endParaRPr>
          </a:p>
          <a:p>
            <a:pPr indent="457200" algn="just">
              <a:spcAft>
                <a:spcPts val="0"/>
              </a:spcAft>
              <a:defRPr/>
            </a:pPr>
            <a:r>
              <a:rPr lang="ru-RU" sz="1400" dirty="0">
                <a:latin typeface="Times New Roman" panose="02020603050405020304" pitchFamily="18" charset="0"/>
                <a:cs typeface="Times New Roman" panose="02020603050405020304" pitchFamily="18" charset="0"/>
              </a:rPr>
              <a:t>На территории городского округа «город Дербент» реализуется муниципальная адресная программа «Переселение граждан из аварийного жилищного </a:t>
            </a:r>
            <a:r>
              <a:rPr lang="ru-RU" sz="1400" dirty="0" smtClean="0">
                <a:latin typeface="Times New Roman" panose="02020603050405020304" pitchFamily="18" charset="0"/>
                <a:cs typeface="Times New Roman" panose="02020603050405020304" pitchFamily="18" charset="0"/>
              </a:rPr>
              <a:t>фонда, </a:t>
            </a:r>
            <a:r>
              <a:rPr lang="ru-RU" sz="1400" dirty="0">
                <a:latin typeface="Times New Roman" panose="02020603050405020304" pitchFamily="18" charset="0"/>
                <a:cs typeface="Times New Roman" panose="02020603050405020304" pitchFamily="18" charset="0"/>
              </a:rPr>
              <a:t>расположенного на территории городского округа «город Дербент» на 2014-2017 годы».  По трем этапам реализации программы подлежали сносу </a:t>
            </a:r>
            <a:r>
              <a:rPr lang="ru-RU" sz="1400" dirty="0" smtClean="0">
                <a:latin typeface="Times New Roman" panose="02020603050405020304" pitchFamily="18" charset="0"/>
                <a:cs typeface="Times New Roman" panose="02020603050405020304" pitchFamily="18" charset="0"/>
              </a:rPr>
              <a:t>54 </a:t>
            </a:r>
            <a:r>
              <a:rPr lang="ru-RU" sz="1400" dirty="0">
                <a:latin typeface="Times New Roman" panose="02020603050405020304" pitchFamily="18" charset="0"/>
                <a:cs typeface="Times New Roman" panose="02020603050405020304" pitchFamily="18" charset="0"/>
              </a:rPr>
              <a:t>аварийных многоквартирных дома и переселение в благоустроенное жилье 2876 человек – 895 семей.</a:t>
            </a:r>
          </a:p>
          <a:p>
            <a:pPr indent="457200" algn="just">
              <a:spcAft>
                <a:spcPts val="0"/>
              </a:spcAft>
              <a:defRPr/>
            </a:pPr>
            <a:r>
              <a:rPr lang="ru-RU" sz="1400" dirty="0">
                <a:latin typeface="Times New Roman" panose="02020603050405020304" pitchFamily="18" charset="0"/>
                <a:cs typeface="Times New Roman" panose="02020603050405020304" pitchFamily="18" charset="0"/>
              </a:rPr>
              <a:t>Данная программа финансировалась в общем объеме </a:t>
            </a:r>
            <a:r>
              <a:rPr lang="ru-RU" sz="1400" dirty="0" smtClean="0">
                <a:latin typeface="Times New Roman" panose="02020603050405020304" pitchFamily="18" charset="0"/>
                <a:cs typeface="Times New Roman" panose="02020603050405020304" pitchFamily="18" charset="0"/>
              </a:rPr>
              <a:t>1</a:t>
            </a:r>
            <a:r>
              <a:rPr lang="en-US" sz="1400" dirty="0" smtClean="0">
                <a:latin typeface="Times New Roman" panose="02020603050405020304" pitchFamily="18" charset="0"/>
                <a:cs typeface="Times New Roman" panose="02020603050405020304" pitchFamily="18" charset="0"/>
              </a:rPr>
              <a:t>,4</a:t>
            </a:r>
            <a:r>
              <a:rPr lang="ru-RU" sz="1400" dirty="0" smtClean="0">
                <a:latin typeface="Times New Roman" panose="02020603050405020304" pitchFamily="18" charset="0"/>
                <a:cs typeface="Times New Roman" panose="02020603050405020304" pitchFamily="18" charset="0"/>
              </a:rPr>
              <a:t>01</a:t>
            </a:r>
            <a:r>
              <a:rPr lang="en-US" sz="140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млрд. </a:t>
            </a:r>
            <a:r>
              <a:rPr lang="ru-RU" sz="1400" dirty="0">
                <a:latin typeface="Times New Roman" panose="02020603050405020304" pitchFamily="18" charset="0"/>
                <a:cs typeface="Times New Roman" panose="02020603050405020304" pitchFamily="18" charset="0"/>
              </a:rPr>
              <a:t>руб., в том числе:</a:t>
            </a:r>
          </a:p>
          <a:p>
            <a:pPr marL="87313" indent="87313" algn="just">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средства Фонда реформирования </a:t>
            </a:r>
            <a:r>
              <a:rPr lang="ru-RU" sz="1400" dirty="0" smtClean="0">
                <a:latin typeface="Times New Roman" panose="02020603050405020304" pitchFamily="18" charset="0"/>
                <a:cs typeface="Times New Roman" panose="02020603050405020304" pitchFamily="18" charset="0"/>
              </a:rPr>
              <a:t>ЖКХ – 864,48 млн. </a:t>
            </a:r>
            <a:r>
              <a:rPr lang="ru-RU" sz="1400" dirty="0">
                <a:latin typeface="Times New Roman" panose="02020603050405020304" pitchFamily="18" charset="0"/>
                <a:cs typeface="Times New Roman" panose="02020603050405020304" pitchFamily="18" charset="0"/>
              </a:rPr>
              <a:t>руб.;</a:t>
            </a:r>
          </a:p>
          <a:p>
            <a:pPr marL="87313" indent="87313" algn="just">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средства бюджета Республики Дагестан – </a:t>
            </a:r>
            <a:r>
              <a:rPr lang="ru-RU" sz="1400" dirty="0" smtClean="0">
                <a:latin typeface="Times New Roman" panose="02020603050405020304" pitchFamily="18" charset="0"/>
                <a:cs typeface="Times New Roman" panose="02020603050405020304" pitchFamily="18" charset="0"/>
              </a:rPr>
              <a:t>513,77 млн. </a:t>
            </a:r>
            <a:r>
              <a:rPr lang="ru-RU" sz="1400" dirty="0">
                <a:latin typeface="Times New Roman" panose="02020603050405020304" pitchFamily="18" charset="0"/>
                <a:cs typeface="Times New Roman" panose="02020603050405020304" pitchFamily="18" charset="0"/>
              </a:rPr>
              <a:t>руб.;</a:t>
            </a:r>
          </a:p>
          <a:p>
            <a:pPr marL="87313" indent="87313" algn="just">
              <a:spcAft>
                <a:spcPts val="0"/>
              </a:spcAft>
              <a:buFont typeface="Arial" panose="020B0604020202020204" pitchFamily="34" charset="0"/>
              <a:buChar char="•"/>
              <a:defRPr/>
            </a:pPr>
            <a:r>
              <a:rPr lang="ru-RU" sz="1400" dirty="0">
                <a:latin typeface="Times New Roman" panose="02020603050405020304" pitchFamily="18" charset="0"/>
                <a:cs typeface="Times New Roman" panose="02020603050405020304" pitchFamily="18" charset="0"/>
              </a:rPr>
              <a:t>средства бюджета городского округа «город Дербент» - </a:t>
            </a:r>
            <a:r>
              <a:rPr lang="ru-RU" sz="1400" dirty="0" smtClean="0">
                <a:latin typeface="Times New Roman" panose="02020603050405020304" pitchFamily="18" charset="0"/>
                <a:cs typeface="Times New Roman" panose="02020603050405020304" pitchFamily="18" charset="0"/>
              </a:rPr>
              <a:t>22,7 млн. </a:t>
            </a:r>
            <a:r>
              <a:rPr lang="ru-RU" sz="1400" dirty="0">
                <a:latin typeface="Times New Roman" panose="02020603050405020304" pitchFamily="18" charset="0"/>
                <a:cs typeface="Times New Roman" panose="02020603050405020304" pitchFamily="18" charset="0"/>
              </a:rPr>
              <a:t>руб.</a:t>
            </a:r>
          </a:p>
          <a:p>
            <a:pPr indent="457200" algn="just">
              <a:spcAft>
                <a:spcPts val="0"/>
              </a:spcAft>
              <a:defRPr/>
            </a:pPr>
            <a:r>
              <a:rPr lang="ru-RU" sz="1400" dirty="0">
                <a:latin typeface="Times New Roman" panose="02020603050405020304" pitchFamily="18" charset="0"/>
                <a:cs typeface="Times New Roman" panose="02020603050405020304" pitchFamily="18" charset="0"/>
              </a:rPr>
              <a:t>Исполнителем двух этапов переселения (2014-2015 годов, 2015-2016 годов) являлся городской округ «город Дербент», по результатам которого построенное жилье по оценке вышестоящих органов признаны комфортными, с хорошим качеством и архитектурной выразительностью:</a:t>
            </a:r>
          </a:p>
          <a:p>
            <a:pPr indent="457200" algn="just">
              <a:spcAft>
                <a:spcPts val="0"/>
              </a:spcAft>
              <a:defRPr/>
            </a:pPr>
            <a:r>
              <a:rPr lang="ru-RU" sz="1400" dirty="0">
                <a:latin typeface="Times New Roman" panose="02020603050405020304" pitchFamily="18" charset="0"/>
                <a:cs typeface="Times New Roman" panose="02020603050405020304" pitchFamily="18" charset="0"/>
              </a:rPr>
              <a:t>- Этапом 2014-2015 годов программы переселения снесено 6 аварийных многоквартирных домов, построено 3 благоустроенных дома, переселено 315 человек, 97 семей.</a:t>
            </a:r>
          </a:p>
          <a:p>
            <a:pPr indent="457200" algn="just">
              <a:spcAft>
                <a:spcPts val="0"/>
              </a:spcAft>
              <a:defRPr/>
            </a:pPr>
            <a:r>
              <a:rPr lang="ru-RU" sz="1400" dirty="0">
                <a:latin typeface="Times New Roman" panose="02020603050405020304" pitchFamily="18" charset="0"/>
                <a:cs typeface="Times New Roman" panose="02020603050405020304" pitchFamily="18" charset="0"/>
              </a:rPr>
              <a:t>- Этапом 2015-2016 годов программы переселения снесено 21 аварийных многоквартирных домов, построено 12 благоустроенных </a:t>
            </a:r>
            <a:r>
              <a:rPr lang="ru-RU" sz="1400" dirty="0" smtClean="0">
                <a:latin typeface="Times New Roman" panose="02020603050405020304" pitchFamily="18" charset="0"/>
                <a:cs typeface="Times New Roman" panose="02020603050405020304" pitchFamily="18" charset="0"/>
              </a:rPr>
              <a:t>домов, </a:t>
            </a:r>
            <a:r>
              <a:rPr lang="ru-RU" sz="1400" dirty="0">
                <a:latin typeface="Times New Roman" panose="02020603050405020304" pitchFamily="18" charset="0"/>
                <a:cs typeface="Times New Roman" panose="02020603050405020304" pitchFamily="18" charset="0"/>
              </a:rPr>
              <a:t>переселено 892 человек, 289 семей.</a:t>
            </a:r>
          </a:p>
          <a:p>
            <a:pPr indent="457200" algn="just">
              <a:spcAft>
                <a:spcPts val="0"/>
              </a:spcAft>
              <a:defRPr/>
            </a:pPr>
            <a:r>
              <a:rPr lang="ru-RU" sz="1400" dirty="0">
                <a:latin typeface="Times New Roman" panose="02020603050405020304" pitchFamily="18" charset="0"/>
                <a:cs typeface="Times New Roman" panose="02020603050405020304" pitchFamily="18" charset="0"/>
              </a:rPr>
              <a:t>- Третьим этапом строительства (2016-2017 годов) руководит Министерство строительства, архитектуры и ЖКХ Республики Дагестан. Реализация этапа 2016 – 2017 годов на стадии завершения, и в настоящее время ведется работа по регистрации прав </a:t>
            </a:r>
            <a:r>
              <a:rPr lang="ru-RU" sz="1400" dirty="0" smtClean="0">
                <a:latin typeface="Times New Roman" panose="02020603050405020304" pitchFamily="18" charset="0"/>
                <a:cs typeface="Times New Roman" panose="02020603050405020304" pitchFamily="18" charset="0"/>
              </a:rPr>
              <a:t>собственности </a:t>
            </a:r>
            <a:r>
              <a:rPr lang="ru-RU" sz="1400" dirty="0">
                <a:latin typeface="Times New Roman" panose="02020603050405020304" pitchFamily="18" charset="0"/>
                <a:cs typeface="Times New Roman" panose="02020603050405020304" pitchFamily="18" charset="0"/>
              </a:rPr>
              <a:t>на жилые помещения, передаваемые в Республиканскую, муниципальную собственность, с последующей передачей прав собственности переселяемым гражданам.</a:t>
            </a:r>
          </a:p>
          <a:p>
            <a:pPr indent="457200" algn="just">
              <a:spcAft>
                <a:spcPts val="0"/>
              </a:spcAft>
              <a:defRPr/>
            </a:pPr>
            <a:r>
              <a:rPr lang="ru-RU" sz="1400" dirty="0">
                <a:latin typeface="Times New Roman" panose="02020603050405020304" pitchFamily="18" charset="0"/>
                <a:cs typeface="Times New Roman" panose="02020603050405020304" pitchFamily="18" charset="0"/>
              </a:rPr>
              <a:t>В рамках реализации этапа 2016-2017 годов снесено </a:t>
            </a:r>
            <a:r>
              <a:rPr lang="ru-RU" sz="1400" dirty="0" smtClean="0">
                <a:latin typeface="Times New Roman" panose="02020603050405020304" pitchFamily="18" charset="0"/>
                <a:cs typeface="Times New Roman" panose="02020603050405020304" pitchFamily="18" charset="0"/>
              </a:rPr>
              <a:t>27 </a:t>
            </a:r>
            <a:r>
              <a:rPr lang="ru-RU" sz="1400" dirty="0">
                <a:latin typeface="Times New Roman" panose="02020603050405020304" pitchFamily="18" charset="0"/>
                <a:cs typeface="Times New Roman" panose="02020603050405020304" pitchFamily="18" charset="0"/>
              </a:rPr>
              <a:t>аварийных многоквартирных дома, построено 15 благоустроенных </a:t>
            </a:r>
            <a:r>
              <a:rPr lang="ru-RU" sz="1400" dirty="0" smtClean="0">
                <a:latin typeface="Times New Roman" panose="02020603050405020304" pitchFamily="18" charset="0"/>
                <a:cs typeface="Times New Roman" panose="02020603050405020304" pitchFamily="18" charset="0"/>
              </a:rPr>
              <a:t>домов, </a:t>
            </a:r>
            <a:r>
              <a:rPr lang="ru-RU" sz="1400" dirty="0">
                <a:latin typeface="Times New Roman" panose="02020603050405020304" pitchFamily="18" charset="0"/>
                <a:cs typeface="Times New Roman" panose="02020603050405020304" pitchFamily="18" charset="0"/>
              </a:rPr>
              <a:t>в которые будут переселены </a:t>
            </a:r>
            <a:r>
              <a:rPr lang="ru-RU" sz="1400" dirty="0" smtClean="0">
                <a:latin typeface="Times New Roman" panose="02020603050405020304" pitchFamily="18" charset="0"/>
                <a:cs typeface="Times New Roman" panose="02020603050405020304" pitchFamily="18" charset="0"/>
              </a:rPr>
              <a:t>1669 человек, 509 семей.</a:t>
            </a:r>
            <a:endParaRPr lang="ru-RU" sz="1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7983538" y="5797550"/>
            <a:ext cx="1566862" cy="947738"/>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stretch>
            <a:fillRect/>
          </a:stretch>
        </p:blipFill>
        <p:spPr>
          <a:xfrm>
            <a:off x="4100513" y="5797550"/>
            <a:ext cx="1704975" cy="90487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cstate="print"/>
          <a:stretch>
            <a:fillRect/>
          </a:stretch>
        </p:blipFill>
        <p:spPr>
          <a:xfrm>
            <a:off x="6032500" y="5797550"/>
            <a:ext cx="1616075" cy="904875"/>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6"/>
          <a:srcRect/>
          <a:stretch>
            <a:fillRect/>
          </a:stretch>
        </p:blipFill>
        <p:spPr bwMode="auto">
          <a:xfrm>
            <a:off x="366713" y="5797550"/>
            <a:ext cx="1427162" cy="9477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7" cstate="print"/>
          <a:stretch>
            <a:fillRect/>
          </a:stretch>
        </p:blipFill>
        <p:spPr>
          <a:xfrm>
            <a:off x="2443163" y="5797550"/>
            <a:ext cx="1333500" cy="9048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6"/>
          <p:cNvGrpSpPr>
            <a:grpSpLocks/>
          </p:cNvGrpSpPr>
          <p:nvPr/>
        </p:nvGrpSpPr>
        <p:grpSpPr bwMode="auto">
          <a:xfrm rot="5400000">
            <a:off x="4499768" y="-4499768"/>
            <a:ext cx="906463" cy="9906000"/>
            <a:chOff x="4933014" y="-35"/>
            <a:chExt cx="1066800" cy="11953876"/>
          </a:xfrm>
        </p:grpSpPr>
        <p:pic>
          <p:nvPicPr>
            <p:cNvPr id="25609"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0"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603" name="Прямоугольник 1"/>
          <p:cNvSpPr>
            <a:spLocks noChangeArrowheads="1"/>
          </p:cNvSpPr>
          <p:nvPr/>
        </p:nvSpPr>
        <p:spPr bwMode="auto">
          <a:xfrm>
            <a:off x="-66675" y="914400"/>
            <a:ext cx="9906000"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57200">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smtClean="0">
                <a:latin typeface="Times New Roman" panose="02020603050405020304" pitchFamily="18" charset="0"/>
                <a:cs typeface="Times New Roman" panose="02020603050405020304" pitchFamily="18" charset="0"/>
              </a:rPr>
              <a:t>«Комфортная </a:t>
            </a:r>
            <a:r>
              <a:rPr lang="ru-RU" sz="1400" b="1" dirty="0">
                <a:latin typeface="Times New Roman" panose="02020603050405020304" pitchFamily="18" charset="0"/>
                <a:cs typeface="Times New Roman" panose="02020603050405020304" pitchFamily="18" charset="0"/>
              </a:rPr>
              <a:t>городская </a:t>
            </a:r>
            <a:r>
              <a:rPr lang="ru-RU" sz="1400" b="1" dirty="0" smtClean="0">
                <a:latin typeface="Times New Roman" panose="02020603050405020304" pitchFamily="18" charset="0"/>
                <a:cs typeface="Times New Roman" panose="02020603050405020304" pitchFamily="18" charset="0"/>
              </a:rPr>
              <a:t>среда»</a:t>
            </a:r>
            <a:endParaRPr lang="ru-RU" sz="1400" b="1"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В рамках реализации государственной программы РД «Формирование современной городской среды» на 2017 год в соответствии с приоритетным проектом «Формирование комфортной городской среды» стратегического направления «ЖКХ и городская среда» администрацией города Дербента </a:t>
            </a:r>
            <a:r>
              <a:rPr lang="ru-RU" sz="1400" dirty="0" smtClean="0">
                <a:latin typeface="Times New Roman" panose="02020603050405020304" pitchFamily="18" charset="0"/>
                <a:cs typeface="Times New Roman" panose="02020603050405020304" pitchFamily="18" charset="0"/>
              </a:rPr>
              <a:t>проведено </a:t>
            </a:r>
            <a:r>
              <a:rPr lang="ru-RU" sz="1400" dirty="0">
                <a:latin typeface="Times New Roman" panose="02020603050405020304" pitchFamily="18" charset="0"/>
                <a:cs typeface="Times New Roman" panose="02020603050405020304" pitchFamily="18" charset="0"/>
              </a:rPr>
              <a:t>комплексное благоустройство 8 территорий многоквартирных домов и 2 общественных территорий. Общий объем финансирования программы 2017 года  </a:t>
            </a:r>
            <a:r>
              <a:rPr lang="ru-RU" sz="1400" dirty="0" smtClean="0">
                <a:latin typeface="Times New Roman" panose="02020603050405020304" pitchFamily="18" charset="0"/>
                <a:cs typeface="Times New Roman" panose="02020603050405020304" pitchFamily="18" charset="0"/>
              </a:rPr>
              <a:t>составляет 90,924 </a:t>
            </a:r>
            <a:r>
              <a:rPr lang="ru-RU" sz="1400" dirty="0">
                <a:latin typeface="Times New Roman" panose="02020603050405020304" pitchFamily="18" charset="0"/>
                <a:cs typeface="Times New Roman" panose="02020603050405020304" pitchFamily="18" charset="0"/>
              </a:rPr>
              <a:t>млн. </a:t>
            </a:r>
            <a:r>
              <a:rPr lang="ru-RU" sz="1400" dirty="0" smtClean="0">
                <a:latin typeface="Times New Roman" panose="02020603050405020304" pitchFamily="18" charset="0"/>
                <a:cs typeface="Times New Roman" panose="02020603050405020304" pitchFamily="18" charset="0"/>
              </a:rPr>
              <a:t>рублей, в том числе отдельно выделены средства на благоустройство 2 городских парков, в размере 12,9  млн.руб.</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дальнейшем мы планируем продолжить начатую работу – уже разработана и принята муниципальная программа «Формирование современной городской среды городского округа «город Дербент»» на 2018-2022 годы». Правила </a:t>
            </a:r>
            <a:r>
              <a:rPr lang="ru-RU" sz="1400" dirty="0">
                <a:latin typeface="Times New Roman" panose="02020603050405020304" pitchFamily="18" charset="0"/>
                <a:cs typeface="Times New Roman" panose="02020603050405020304" pitchFamily="18" charset="0"/>
              </a:rPr>
              <a:t>благоустройства территорий городского округа «город Дербент» и </a:t>
            </a:r>
            <a:r>
              <a:rPr lang="ru-RU" sz="1400" dirty="0" smtClean="0">
                <a:latin typeface="Times New Roman" panose="02020603050405020304" pitchFamily="18" charset="0"/>
                <a:cs typeface="Times New Roman" panose="02020603050405020304" pitchFamily="18" charset="0"/>
              </a:rPr>
              <a:t>муниципальная программа размещены </a:t>
            </a:r>
            <a:r>
              <a:rPr lang="ru-RU" sz="1400" dirty="0">
                <a:latin typeface="Times New Roman" panose="02020603050405020304" pitchFamily="18" charset="0"/>
                <a:cs typeface="Times New Roman" panose="02020603050405020304" pitchFamily="18" charset="0"/>
              </a:rPr>
              <a:t>на официальном сайте </a:t>
            </a:r>
            <a:r>
              <a:rPr lang="ru-RU" sz="1400" dirty="0" smtClean="0">
                <a:latin typeface="Times New Roman" panose="02020603050405020304" pitchFamily="18" charset="0"/>
                <a:cs typeface="Times New Roman" panose="02020603050405020304" pitchFamily="18" charset="0"/>
              </a:rPr>
              <a:t>администрации.</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рамках приоритетного проекта «Формирование комфортной городской среды» на 2017 г. выполнены следующие работы: </a:t>
            </a:r>
          </a:p>
          <a:p>
            <a:pPr marL="542925" indent="-187325">
              <a:tabLst>
                <a:tab pos="542925" algn="l"/>
              </a:tabLst>
            </a:pPr>
            <a:r>
              <a:rPr lang="ru-RU" sz="1400" dirty="0" smtClean="0">
                <a:latin typeface="Times New Roman" panose="02020603050405020304" pitchFamily="18" charset="0"/>
                <a:cs typeface="Times New Roman" panose="02020603050405020304" pitchFamily="18" charset="0"/>
              </a:rPr>
              <a:t> - ремонт дворовых проездов, обеспечение освещения, установка скамеек, урн для  мусора;</a:t>
            </a:r>
          </a:p>
          <a:p>
            <a:pPr marL="542925" indent="-276225"/>
            <a:r>
              <a:rPr lang="ru-RU" sz="1400" dirty="0" smtClean="0">
                <a:latin typeface="Times New Roman" panose="02020603050405020304" pitchFamily="18" charset="0"/>
                <a:cs typeface="Times New Roman" panose="02020603050405020304" pitchFamily="18" charset="0"/>
              </a:rPr>
              <a:t>   - устройство пешеходных дорожек, оборудование детской и спортивной площадок, автомобильной парковки, устройство беседки, устройство ограждений устройство пандусов, перенос инженерных сетей, устройство контейнерных  площадок, кронирование деревьев, озеленение.</a:t>
            </a:r>
          </a:p>
          <a:p>
            <a:pPr marL="355600" indent="88900" algn="just"/>
            <a:endParaRPr lang="ru-RU" sz="1400" dirty="0" smtClean="0">
              <a:solidFill>
                <a:srgbClr val="FF0000"/>
              </a:solidFill>
              <a:latin typeface="Times New Roman" panose="02020603050405020304" pitchFamily="18" charset="0"/>
              <a:cs typeface="Times New Roman" panose="02020603050405020304" pitchFamily="18" charset="0"/>
            </a:endParaRPr>
          </a:p>
          <a:p>
            <a:pPr algn="just"/>
            <a:endParaRPr lang="ru-RU" sz="1400" dirty="0" smtClean="0">
              <a:solidFill>
                <a:srgbClr val="FF0000"/>
              </a:solidFill>
              <a:latin typeface="Times New Roman" panose="02020603050405020304" pitchFamily="18" charset="0"/>
              <a:cs typeface="Times New Roman" panose="02020603050405020304" pitchFamily="18" charset="0"/>
            </a:endParaRPr>
          </a:p>
          <a:p>
            <a:pPr algn="just"/>
            <a:endParaRPr lang="ru-RU" sz="1400" dirty="0" smtClean="0">
              <a:solidFill>
                <a:srgbClr val="FF0000"/>
              </a:solidFill>
              <a:latin typeface="Times New Roman" panose="02020603050405020304" pitchFamily="18" charset="0"/>
              <a:cs typeface="Times New Roman" panose="02020603050405020304" pitchFamily="18" charset="0"/>
            </a:endParaRPr>
          </a:p>
          <a:p>
            <a:pPr algn="just"/>
            <a:endParaRPr lang="ru-RU" sz="1400" dirty="0" smtClean="0">
              <a:solidFill>
                <a:srgbClr val="FF0000"/>
              </a:solidFill>
              <a:latin typeface="Times New Roman" panose="02020603050405020304" pitchFamily="18" charset="0"/>
              <a:cs typeface="Times New Roman" panose="02020603050405020304" pitchFamily="18" charset="0"/>
            </a:endParaRPr>
          </a:p>
        </p:txBody>
      </p:sp>
      <p:pic>
        <p:nvPicPr>
          <p:cNvPr id="57345" name="Picture 1"/>
          <p:cNvPicPr>
            <a:picLocks noChangeAspect="1" noChangeArrowheads="1"/>
          </p:cNvPicPr>
          <p:nvPr/>
        </p:nvPicPr>
        <p:blipFill>
          <a:blip r:embed="rId3" cstate="print"/>
          <a:srcRect/>
          <a:stretch>
            <a:fillRect/>
          </a:stretch>
        </p:blipFill>
        <p:spPr bwMode="auto">
          <a:xfrm>
            <a:off x="267038" y="4756111"/>
            <a:ext cx="2233401" cy="1449052"/>
          </a:xfrm>
          <a:prstGeom prst="rect">
            <a:avLst/>
          </a:prstGeom>
          <a:noFill/>
          <a:ln w="9525">
            <a:noFill/>
            <a:miter lim="800000"/>
            <a:headEnd/>
            <a:tailEnd/>
          </a:ln>
          <a:effectLst/>
        </p:spPr>
      </p:pic>
      <p:pic>
        <p:nvPicPr>
          <p:cNvPr id="57346" name="Picture 2"/>
          <p:cNvPicPr>
            <a:picLocks noChangeAspect="1" noChangeArrowheads="1"/>
          </p:cNvPicPr>
          <p:nvPr/>
        </p:nvPicPr>
        <p:blipFill>
          <a:blip r:embed="rId4" cstate="print"/>
          <a:srcRect/>
          <a:stretch>
            <a:fillRect/>
          </a:stretch>
        </p:blipFill>
        <p:spPr bwMode="auto">
          <a:xfrm>
            <a:off x="2781670" y="4771661"/>
            <a:ext cx="2106795" cy="1420490"/>
          </a:xfrm>
          <a:prstGeom prst="rect">
            <a:avLst/>
          </a:prstGeom>
          <a:noFill/>
          <a:ln w="9525">
            <a:noFill/>
            <a:miter lim="800000"/>
            <a:headEnd/>
            <a:tailEnd/>
          </a:ln>
          <a:effectLst/>
        </p:spPr>
      </p:pic>
      <p:pic>
        <p:nvPicPr>
          <p:cNvPr id="14" name="Рисунок 13" descr="foto-37-Дербент.JPG"/>
          <p:cNvPicPr>
            <a:picLocks noChangeAspect="1"/>
          </p:cNvPicPr>
          <p:nvPr/>
        </p:nvPicPr>
        <p:blipFill>
          <a:blip r:embed="rId5" cstate="print"/>
          <a:stretch>
            <a:fillRect/>
          </a:stretch>
        </p:blipFill>
        <p:spPr>
          <a:xfrm>
            <a:off x="5146539" y="4770018"/>
            <a:ext cx="1947424" cy="1452521"/>
          </a:xfrm>
          <a:prstGeom prst="rect">
            <a:avLst/>
          </a:prstGeom>
        </p:spPr>
      </p:pic>
      <p:pic>
        <p:nvPicPr>
          <p:cNvPr id="15" name="Рисунок 14" descr="foto-35-Дербент.JPG"/>
          <p:cNvPicPr>
            <a:picLocks noChangeAspect="1"/>
          </p:cNvPicPr>
          <p:nvPr/>
        </p:nvPicPr>
        <p:blipFill>
          <a:blip r:embed="rId6" cstate="print"/>
          <a:stretch>
            <a:fillRect/>
          </a:stretch>
        </p:blipFill>
        <p:spPr>
          <a:xfrm>
            <a:off x="7396997" y="4758997"/>
            <a:ext cx="1950178" cy="14545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Группа 6"/>
          <p:cNvGrpSpPr>
            <a:grpSpLocks/>
          </p:cNvGrpSpPr>
          <p:nvPr/>
        </p:nvGrpSpPr>
        <p:grpSpPr bwMode="auto">
          <a:xfrm rot="5400000">
            <a:off x="4499768" y="-4499768"/>
            <a:ext cx="906463" cy="9906000"/>
            <a:chOff x="4933014" y="-35"/>
            <a:chExt cx="1066800" cy="11953876"/>
          </a:xfrm>
        </p:grpSpPr>
        <p:pic>
          <p:nvPicPr>
            <p:cNvPr id="26633" name="Рисунок 1" descr="стена "/>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34" name="Рисунок 5" descr="стена "/>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6627" name="Прямоугольник 1"/>
          <p:cNvSpPr>
            <a:spLocks noChangeArrowheads="1"/>
          </p:cNvSpPr>
          <p:nvPr/>
        </p:nvSpPr>
        <p:spPr bwMode="auto">
          <a:xfrm>
            <a:off x="0" y="914400"/>
            <a:ext cx="9906000" cy="4707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Поддержка малого и среднего предпринимательства</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В целях создания благоприятных условий для развития малого и среднего предпринимательства на территории городского округа проделана следующая работа: </a:t>
            </a: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в целях наличия легальной возможности для ведения бизнеса в разных частях города, разработана и утверждена схема размещения нестационарных торговых объектов (при необходимости вносятся дополнения и изменения);</a:t>
            </a: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в целях предоставления возможности населению приобретения продуктов по ценам производителя и в шаговой доступности от дома, а также предоставления возможности производителям реализации своих товаров </a:t>
            </a:r>
            <a:r>
              <a:rPr lang="ru-RU" sz="1400" dirty="0" smtClean="0">
                <a:latin typeface="Times New Roman" panose="02020603050405020304" pitchFamily="18" charset="0"/>
                <a:cs typeface="Times New Roman" panose="02020603050405020304" pitchFamily="18" charset="0"/>
              </a:rPr>
              <a:t>напрямую </a:t>
            </a:r>
            <a:r>
              <a:rPr lang="ru-RU" sz="1400" dirty="0">
                <a:latin typeface="Times New Roman" panose="02020603050405020304" pitchFamily="18" charset="0"/>
                <a:cs typeface="Times New Roman" panose="02020603050405020304" pitchFamily="18" charset="0"/>
              </a:rPr>
              <a:t>потребителям, определены площадки под размещение ярмарок выходного дня, а также мест для реализации бахчевых.</a:t>
            </a: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построено и подписано разрешение о </a:t>
            </a:r>
            <a:r>
              <a:rPr lang="ru-RU" sz="1400" dirty="0" smtClean="0">
                <a:latin typeface="Times New Roman" panose="02020603050405020304" pitchFamily="18" charset="0"/>
                <a:cs typeface="Times New Roman" panose="02020603050405020304" pitchFamily="18" charset="0"/>
              </a:rPr>
              <a:t>вводе </a:t>
            </a:r>
            <a:r>
              <a:rPr lang="ru-RU" sz="1400" dirty="0">
                <a:latin typeface="Times New Roman" panose="02020603050405020304" pitchFamily="18" charset="0"/>
                <a:cs typeface="Times New Roman" panose="02020603050405020304" pitchFamily="18" charset="0"/>
              </a:rPr>
              <a:t>в эксплуатацию здания бизнес-инкубатора (3-х этажное здание с 32-мя офисами). Оснастить здание всей необходимой инфраструктурой, мебелью и оргтехникой планируется в </a:t>
            </a:r>
            <a:r>
              <a:rPr lang="en-US" sz="1400" dirty="0" smtClean="0">
                <a:latin typeface="Times New Roman" panose="02020603050405020304" pitchFamily="18" charset="0"/>
                <a:cs typeface="Times New Roman" panose="02020603050405020304" pitchFamily="18" charset="0"/>
              </a:rPr>
              <a:t>I </a:t>
            </a:r>
            <a:r>
              <a:rPr lang="ru-RU" sz="1400" dirty="0" smtClean="0">
                <a:latin typeface="Times New Roman" panose="02020603050405020304" pitchFamily="18" charset="0"/>
                <a:cs typeface="Times New Roman" panose="02020603050405020304" pitchFamily="18" charset="0"/>
              </a:rPr>
              <a:t>квартале 2018 г.</a:t>
            </a:r>
            <a:endParaRPr lang="ru-RU" sz="1400" dirty="0">
              <a:latin typeface="Times New Roman" panose="02020603050405020304" pitchFamily="18" charset="0"/>
              <a:cs typeface="Times New Roman" panose="02020603050405020304" pitchFamily="18" charset="0"/>
            </a:endParaRPr>
          </a:p>
          <a:p>
            <a:pPr algn="just">
              <a:buFont typeface="Symbol" panose="05050102010706020507" pitchFamily="18" charset="2"/>
              <a:buChar char=""/>
            </a:pPr>
            <a:r>
              <a:rPr lang="ru-RU" sz="1400" dirty="0">
                <a:latin typeface="Times New Roman" panose="02020603050405020304" pitchFamily="18" charset="0"/>
                <a:cs typeface="Times New Roman" panose="02020603050405020304" pitchFamily="18" charset="0"/>
              </a:rPr>
              <a:t>субъекты малого и среднего предпринимательства принимают активное участие при размещении муниципального и государственного заказа.</a:t>
            </a:r>
          </a:p>
          <a:p>
            <a:pPr algn="just"/>
            <a:r>
              <a:rPr lang="ru-RU" sz="1400" dirty="0">
                <a:latin typeface="Times New Roman" panose="02020603050405020304" pitchFamily="18" charset="0"/>
                <a:cs typeface="Times New Roman" panose="02020603050405020304" pitchFamily="18" charset="0"/>
              </a:rPr>
              <a:t>Отмечаю также, что на территории города действует программа поддержки малого и среднего предпринимательства.</a:t>
            </a:r>
          </a:p>
          <a:p>
            <a:pPr algn="just"/>
            <a:r>
              <a:rPr lang="ru-RU" sz="1400" dirty="0">
                <a:latin typeface="Times New Roman" panose="02020603050405020304" pitchFamily="18" charset="0"/>
                <a:cs typeface="Times New Roman" panose="02020603050405020304" pitchFamily="18" charset="0"/>
              </a:rPr>
              <a:t>Кроме того, ведется работа и по разработке нормативно-правовой базы по поддержке местных инициатив и стимулирования деятельности НКО.</a:t>
            </a:r>
          </a:p>
          <a:p>
            <a:pPr algn="just">
              <a:lnSpc>
                <a:spcPct val="107000"/>
              </a:lnSpc>
            </a:pPr>
            <a:r>
              <a:rPr lang="ru-RU" sz="1400" dirty="0">
                <a:latin typeface="Times New Roman" panose="02020603050405020304" pitchFamily="18" charset="0"/>
                <a:ea typeface="Calibri" panose="020F0502020204030204" pitchFamily="34" charset="0"/>
                <a:cs typeface="Times New Roman" panose="02020603050405020304" pitchFamily="18" charset="0"/>
              </a:rPr>
              <a:t>В рамках выполнения мониторинга участия субъектов малого и среднего предпринимательства в государственных и муниципальных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закупках с </a:t>
            </a:r>
            <a:r>
              <a:rPr lang="ru-RU" sz="1400" dirty="0">
                <a:latin typeface="Times New Roman" panose="02020603050405020304" pitchFamily="18" charset="0"/>
                <a:ea typeface="Calibri" panose="020F0502020204030204" pitchFamily="34" charset="0"/>
                <a:cs typeface="Times New Roman" panose="02020603050405020304" pitchFamily="18" charset="0"/>
              </a:rPr>
              <a:t>начала 2017 года для субъектов малого и среднего предпринимательства и социально ориентированных некоммерческих организаций было проведено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54 </a:t>
            </a:r>
            <a:r>
              <a:rPr lang="ru-RU" sz="1400" dirty="0">
                <a:latin typeface="Times New Roman" panose="02020603050405020304" pitchFamily="18" charset="0"/>
                <a:ea typeface="Calibri" panose="020F0502020204030204" pitchFamily="34" charset="0"/>
                <a:cs typeface="Times New Roman" panose="02020603050405020304" pitchFamily="18" charset="0"/>
              </a:rPr>
              <a:t>муниципальные закупки на общую сумму заключенных контрактов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56 </a:t>
            </a:r>
            <a:r>
              <a:rPr lang="ru-RU" sz="1400" dirty="0">
                <a:latin typeface="Times New Roman" panose="02020603050405020304" pitchFamily="18" charset="0"/>
                <a:ea typeface="Calibri" panose="020F0502020204030204" pitchFamily="34" charset="0"/>
                <a:cs typeface="Times New Roman" panose="02020603050405020304" pitchFamily="18" charset="0"/>
              </a:rPr>
              <a:t>млн.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рублей. </a:t>
            </a:r>
            <a:r>
              <a:rPr lang="ru-RU" sz="1400" dirty="0" smtClean="0">
                <a:latin typeface="Times New Roman" panose="02020603050405020304" pitchFamily="18" charset="0"/>
                <a:cs typeface="Times New Roman" panose="02020603050405020304" pitchFamily="18" charset="0"/>
              </a:rPr>
              <a:t>По данным </a:t>
            </a:r>
            <a:r>
              <a:rPr lang="ru-RU" sz="1400" dirty="0">
                <a:latin typeface="Times New Roman" panose="02020603050405020304" pitchFamily="18" charset="0"/>
                <a:cs typeface="Times New Roman" panose="02020603050405020304" pitchFamily="18" charset="0"/>
              </a:rPr>
              <a:t>МРИ ФНС по городу </a:t>
            </a:r>
            <a:r>
              <a:rPr lang="ru-RU" sz="1400" dirty="0" smtClean="0">
                <a:latin typeface="Times New Roman" panose="02020603050405020304" pitchFamily="18" charset="0"/>
                <a:cs typeface="Times New Roman" panose="02020603050405020304" pitchFamily="18" charset="0"/>
              </a:rPr>
              <a:t>Дербент по состоянию на 1 января 2018 года в городе осуществляют свою деятельность 3100 зарегистрированных субъекта малого и среднего предпринимательства, в т.ч. 734 малых и средних предприятия и 2366 индивидуальных предпринимателей. </a:t>
            </a:r>
            <a:endParaRPr lang="ru-RU" sz="14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7000" y="5860064"/>
            <a:ext cx="1676400" cy="997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684110" y="5860064"/>
            <a:ext cx="2031390" cy="997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926896" y="5860064"/>
            <a:ext cx="1515227" cy="9979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79791" y="5860064"/>
            <a:ext cx="1527928" cy="1006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057780" y="5868217"/>
            <a:ext cx="1667630" cy="9979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Группа 6"/>
          <p:cNvGrpSpPr>
            <a:grpSpLocks/>
          </p:cNvGrpSpPr>
          <p:nvPr/>
        </p:nvGrpSpPr>
        <p:grpSpPr bwMode="auto">
          <a:xfrm rot="5400000">
            <a:off x="4499768" y="-4499768"/>
            <a:ext cx="906463" cy="9906000"/>
            <a:chOff x="4933014" y="-35"/>
            <a:chExt cx="1066800" cy="11953876"/>
          </a:xfrm>
        </p:grpSpPr>
        <p:pic>
          <p:nvPicPr>
            <p:cNvPr id="5127"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8"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06463"/>
            <a:ext cx="9906000" cy="2893100"/>
          </a:xfrm>
          <a:prstGeom prst="rect">
            <a:avLst/>
          </a:prstGeom>
        </p:spPr>
        <p:txBody>
          <a:bodyPr>
            <a:spAutoFit/>
          </a:bodyPr>
          <a:lstStyle/>
          <a:p>
            <a:pPr indent="396000" algn="ctr" defTabSz="776137">
              <a:spcAft>
                <a:spcPts val="0"/>
              </a:spcAft>
              <a:defRPr/>
            </a:pPr>
            <a:r>
              <a:rPr lang="ru-RU" sz="1400" b="1" dirty="0">
                <a:latin typeface="Times New Roman" panose="02020603050405020304" pitchFamily="18" charset="0"/>
                <a:cs typeface="Times New Roman" panose="02020603050405020304" pitchFamily="18" charset="0"/>
              </a:rPr>
              <a:t>Основные показатели социально-экономического развития города</a:t>
            </a:r>
            <a:endParaRPr lang="ru-RU" sz="1525" dirty="0">
              <a:latin typeface="Times New Roman" panose="02020603050405020304" pitchFamily="18" charset="0"/>
              <a:cs typeface="Times New Roman" panose="02020603050405020304" pitchFamily="18" charset="0"/>
            </a:endParaRPr>
          </a:p>
          <a:p>
            <a:pPr indent="396000" algn="just" defTabSz="776137">
              <a:spcAft>
                <a:spcPts val="0"/>
              </a:spcAft>
              <a:defRPr/>
            </a:pPr>
            <a:r>
              <a:rPr lang="ru-RU" sz="1400" dirty="0">
                <a:latin typeface="Times New Roman" panose="02020603050405020304" pitchFamily="18" charset="0"/>
                <a:cs typeface="Times New Roman" panose="02020603050405020304" pitchFamily="18" charset="0"/>
              </a:rPr>
              <a:t>Стоит отметить, что динамика по показателям социально-экономического развития в целом положительная. Так:</a:t>
            </a:r>
            <a:endParaRPr lang="ru-RU" sz="1525" dirty="0">
              <a:latin typeface="Times New Roman" panose="02020603050405020304" pitchFamily="18" charset="0"/>
              <a:cs typeface="Times New Roman" panose="02020603050405020304" pitchFamily="18" charset="0"/>
            </a:endParaRPr>
          </a:p>
          <a:p>
            <a:pPr indent="396000" algn="just" defTabSz="776137">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в 2016 г. увеличился </a:t>
            </a:r>
            <a:r>
              <a:rPr lang="ru-RU" sz="1400" dirty="0">
                <a:latin typeface="Times New Roman" panose="02020603050405020304" pitchFamily="18" charset="0"/>
                <a:cs typeface="Times New Roman" panose="02020603050405020304" pitchFamily="18" charset="0"/>
              </a:rPr>
              <a:t>объем налоговых и неналоговых доходов по сравнению с 2015 годом на 98,3 млн. рублей или 38,0%,  положительная динамика по сбору собственных доходов в бюджет городского округа «город Дербент» </a:t>
            </a:r>
            <a:r>
              <a:rPr lang="ru-RU" sz="1400" dirty="0" smtClean="0">
                <a:latin typeface="Times New Roman" panose="02020603050405020304" pitchFamily="18" charset="0"/>
                <a:cs typeface="Times New Roman" panose="02020603050405020304" pitchFamily="18" charset="0"/>
              </a:rPr>
              <a:t>сохранилась </a:t>
            </a:r>
            <a:r>
              <a:rPr lang="ru-RU" sz="1400" dirty="0">
                <a:latin typeface="Times New Roman" panose="02020603050405020304" pitchFamily="18" charset="0"/>
                <a:cs typeface="Times New Roman" panose="02020603050405020304" pitchFamily="18" charset="0"/>
              </a:rPr>
              <a:t>и в 2017 </a:t>
            </a:r>
            <a:r>
              <a:rPr lang="ru-RU" sz="1400" dirty="0" smtClean="0">
                <a:latin typeface="Times New Roman" panose="02020603050405020304" pitchFamily="18" charset="0"/>
                <a:cs typeface="Times New Roman" panose="02020603050405020304" pitchFamily="18" charset="0"/>
              </a:rPr>
              <a:t>году (рост на 46,1 млн. руб. по сравнению с 2016 г.);</a:t>
            </a:r>
            <a:endParaRPr lang="ru-RU" sz="1525" dirty="0">
              <a:latin typeface="Times New Roman" panose="02020603050405020304" pitchFamily="18" charset="0"/>
              <a:cs typeface="Times New Roman" panose="02020603050405020304" pitchFamily="18" charset="0"/>
            </a:endParaRPr>
          </a:p>
          <a:p>
            <a:pPr indent="3960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объем инвестиций по данным статистической информации увеличился в </a:t>
            </a:r>
            <a:r>
              <a:rPr lang="ru-RU" sz="1400" dirty="0" smtClean="0">
                <a:latin typeface="Times New Roman" panose="02020603050405020304" pitchFamily="18" charset="0"/>
                <a:cs typeface="Times New Roman" panose="02020603050405020304" pitchFamily="18" charset="0"/>
              </a:rPr>
              <a:t>5 </a:t>
            </a:r>
            <a:r>
              <a:rPr lang="ru-RU" sz="1400" dirty="0">
                <a:latin typeface="Times New Roman" panose="02020603050405020304" pitchFamily="18" charset="0"/>
                <a:cs typeface="Times New Roman" panose="02020603050405020304" pitchFamily="18" charset="0"/>
              </a:rPr>
              <a:t>раз (</a:t>
            </a:r>
            <a:r>
              <a:rPr lang="ru-RU" sz="1400" dirty="0" smtClean="0">
                <a:latin typeface="Times New Roman" panose="02020603050405020304" pitchFamily="18" charset="0"/>
                <a:cs typeface="Times New Roman" panose="02020603050405020304" pitchFamily="18" charset="0"/>
              </a:rPr>
              <a:t>3,815 </a:t>
            </a:r>
            <a:r>
              <a:rPr lang="ru-RU" sz="1400" dirty="0">
                <a:latin typeface="Times New Roman" panose="02020603050405020304" pitchFamily="18" charset="0"/>
                <a:cs typeface="Times New Roman" panose="02020603050405020304" pitchFamily="18" charset="0"/>
              </a:rPr>
              <a:t>млрд. руб. против 0,668 млрд. руб.), а по итогам </a:t>
            </a:r>
            <a:r>
              <a:rPr lang="ru-RU" sz="1400" dirty="0" smtClean="0">
                <a:latin typeface="Times New Roman" panose="02020603050405020304" pitchFamily="18" charset="0"/>
                <a:cs typeface="Times New Roman" panose="02020603050405020304" pitchFamily="18" charset="0"/>
              </a:rPr>
              <a:t>2017 </a:t>
            </a:r>
            <a:r>
              <a:rPr lang="ru-RU" sz="1400" dirty="0">
                <a:latin typeface="Times New Roman" panose="02020603050405020304" pitchFamily="18" charset="0"/>
                <a:cs typeface="Times New Roman" panose="02020603050405020304" pitchFamily="18" charset="0"/>
              </a:rPr>
              <a:t>года объем инвестиций </a:t>
            </a:r>
            <a:r>
              <a:rPr lang="ru-RU" sz="1400" dirty="0" smtClean="0">
                <a:latin typeface="Times New Roman" panose="02020603050405020304" pitchFamily="18" charset="0"/>
                <a:cs typeface="Times New Roman" panose="02020603050405020304" pitchFamily="18" charset="0"/>
              </a:rPr>
              <a:t>вырос еще больше и составил 4,4 </a:t>
            </a:r>
            <a:r>
              <a:rPr lang="ru-RU" sz="1400" dirty="0">
                <a:latin typeface="Times New Roman" panose="02020603050405020304" pitchFamily="18" charset="0"/>
                <a:cs typeface="Times New Roman" panose="02020603050405020304" pitchFamily="18" charset="0"/>
              </a:rPr>
              <a:t>млрд. рублей;</a:t>
            </a:r>
            <a:endParaRPr lang="ru-RU" sz="1525" dirty="0">
              <a:latin typeface="Times New Roman" panose="02020603050405020304" pitchFamily="18" charset="0"/>
              <a:cs typeface="Times New Roman" panose="02020603050405020304" pitchFamily="18" charset="0"/>
            </a:endParaRPr>
          </a:p>
          <a:p>
            <a:pPr indent="3960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количество созданных рабочих мест увеличилось на 35% (1 282 против 950</a:t>
            </a:r>
            <a:r>
              <a:rPr lang="ru-RU" sz="1400" dirty="0" smtClean="0">
                <a:latin typeface="Times New Roman" panose="02020603050405020304" pitchFamily="18" charset="0"/>
                <a:cs typeface="Times New Roman" panose="02020603050405020304" pitchFamily="18" charset="0"/>
              </a:rPr>
              <a:t>) в 2016 г. и на 60% в 2017 г. (2057 и 1282);</a:t>
            </a:r>
            <a:endParaRPr lang="ru-RU" sz="1525" dirty="0">
              <a:latin typeface="Times New Roman" panose="02020603050405020304" pitchFamily="18" charset="0"/>
              <a:cs typeface="Times New Roman" panose="02020603050405020304" pitchFamily="18" charset="0"/>
            </a:endParaRPr>
          </a:p>
          <a:p>
            <a:pPr indent="3960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рост количества предпринимателей, вставших на налоговый </a:t>
            </a:r>
            <a:r>
              <a:rPr lang="ru-RU" sz="1400" dirty="0" smtClean="0">
                <a:latin typeface="Times New Roman" panose="02020603050405020304" pitchFamily="18" charset="0"/>
                <a:cs typeface="Times New Roman" panose="02020603050405020304" pitchFamily="18" charset="0"/>
              </a:rPr>
              <a:t>учет, и заключенных трудовых договоров </a:t>
            </a:r>
            <a:r>
              <a:rPr lang="ru-RU" sz="1400" dirty="0">
                <a:latin typeface="Times New Roman" panose="02020603050405020304" pitchFamily="18" charset="0"/>
                <a:cs typeface="Times New Roman" panose="02020603050405020304" pitchFamily="18" charset="0"/>
              </a:rPr>
              <a:t>составил более чем 2,8 раз (1 167 против 407</a:t>
            </a:r>
            <a:r>
              <a:rPr lang="ru-RU" sz="1400" dirty="0" smtClean="0">
                <a:latin typeface="Times New Roman" panose="02020603050405020304" pitchFamily="18" charset="0"/>
                <a:cs typeface="Times New Roman" panose="02020603050405020304" pitchFamily="18" charset="0"/>
              </a:rPr>
              <a:t>) в 2016 г. и 76,3% в 2017 г. (2057 и 1167);</a:t>
            </a:r>
            <a:endParaRPr lang="ru-RU" sz="1525" dirty="0">
              <a:latin typeface="Times New Roman" panose="02020603050405020304" pitchFamily="18" charset="0"/>
              <a:cs typeface="Times New Roman" panose="02020603050405020304" pitchFamily="18" charset="0"/>
            </a:endParaRPr>
          </a:p>
          <a:p>
            <a:pPr indent="3960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по данным статистики </a:t>
            </a:r>
            <a:r>
              <a:rPr lang="ru-RU" sz="1400" dirty="0" smtClean="0">
                <a:latin typeface="Times New Roman" panose="02020603050405020304" pitchFamily="18" charset="0"/>
                <a:cs typeface="Times New Roman" panose="02020603050405020304" pitchFamily="18" charset="0"/>
              </a:rPr>
              <a:t>среднемесячная заработная плата работников организаций в 2017 г. составила 21 792 руб./мес.;</a:t>
            </a:r>
            <a:endParaRPr lang="ru-RU" sz="1525" dirty="0">
              <a:latin typeface="Times New Roman" panose="02020603050405020304" pitchFamily="18" charset="0"/>
              <a:cs typeface="Times New Roman" panose="02020603050405020304" pitchFamily="18" charset="0"/>
            </a:endParaRPr>
          </a:p>
          <a:p>
            <a:pPr indent="396000" algn="just" defTabSz="776137">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по данным министерства туризма РД туристический поток увеличился в </a:t>
            </a:r>
            <a:r>
              <a:rPr lang="ru-RU" sz="1400" dirty="0" smtClean="0">
                <a:latin typeface="Times New Roman" panose="02020603050405020304" pitchFamily="18" charset="0"/>
                <a:cs typeface="Times New Roman" panose="02020603050405020304" pitchFamily="18" charset="0"/>
              </a:rPr>
              <a:t>2,2 </a:t>
            </a:r>
            <a:r>
              <a:rPr lang="ru-RU" sz="1400" dirty="0">
                <a:latin typeface="Times New Roman" panose="02020603050405020304" pitchFamily="18" charset="0"/>
                <a:cs typeface="Times New Roman" panose="02020603050405020304" pitchFamily="18" charset="0"/>
              </a:rPr>
              <a:t>раза </a:t>
            </a:r>
            <a:r>
              <a:rPr lang="ru-RU" sz="1400" dirty="0" smtClean="0">
                <a:latin typeface="Times New Roman" panose="02020603050405020304" pitchFamily="18" charset="0"/>
                <a:cs typeface="Times New Roman" panose="02020603050405020304" pitchFamily="18" charset="0"/>
              </a:rPr>
              <a:t>(88 </a:t>
            </a:r>
            <a:r>
              <a:rPr lang="ru-RU" sz="1400" dirty="0">
                <a:latin typeface="Times New Roman" panose="02020603050405020304" pitchFamily="18" charset="0"/>
                <a:cs typeface="Times New Roman" panose="02020603050405020304" pitchFamily="18" charset="0"/>
              </a:rPr>
              <a:t>тыс. чел. </a:t>
            </a:r>
            <a:r>
              <a:rPr lang="ru-RU" sz="1400" dirty="0" smtClean="0">
                <a:latin typeface="Times New Roman" panose="02020603050405020304" pitchFamily="18" charset="0"/>
                <a:cs typeface="Times New Roman" panose="02020603050405020304" pitchFamily="18" charset="0"/>
              </a:rPr>
              <a:t>в 2016 г. против 44,5 </a:t>
            </a:r>
            <a:r>
              <a:rPr lang="ru-RU" sz="1400" dirty="0">
                <a:latin typeface="Times New Roman" panose="02020603050405020304" pitchFamily="18" charset="0"/>
                <a:cs typeface="Times New Roman" panose="02020603050405020304" pitchFamily="18" charset="0"/>
              </a:rPr>
              <a:t>тыс. чел</a:t>
            </a:r>
            <a:r>
              <a:rPr lang="ru-RU" sz="1400" dirty="0" smtClean="0">
                <a:latin typeface="Times New Roman" panose="02020603050405020304" pitchFamily="18" charset="0"/>
                <a:cs typeface="Times New Roman" panose="02020603050405020304" pitchFamily="18" charset="0"/>
              </a:rPr>
              <a:t>. в 2015 г.), </a:t>
            </a:r>
            <a:r>
              <a:rPr lang="ru-RU" sz="1400" dirty="0">
                <a:latin typeface="Times New Roman" panose="02020603050405020304" pitchFamily="18" charset="0"/>
                <a:cs typeface="Times New Roman" panose="02020603050405020304" pitchFamily="18" charset="0"/>
              </a:rPr>
              <a:t>а по итогам </a:t>
            </a:r>
            <a:r>
              <a:rPr lang="ru-RU" sz="1400" dirty="0" smtClean="0">
                <a:latin typeface="Times New Roman" panose="02020603050405020304" pitchFamily="18" charset="0"/>
                <a:cs typeface="Times New Roman" panose="02020603050405020304" pitchFamily="18" charset="0"/>
              </a:rPr>
              <a:t>2017 </a:t>
            </a:r>
            <a:r>
              <a:rPr lang="ru-RU" sz="1400" dirty="0">
                <a:latin typeface="Times New Roman" panose="02020603050405020304" pitchFamily="18" charset="0"/>
                <a:cs typeface="Times New Roman" panose="02020603050405020304" pitchFamily="18" charset="0"/>
              </a:rPr>
              <a:t>года количество </a:t>
            </a:r>
            <a:r>
              <a:rPr lang="ru-RU" sz="1400" dirty="0" smtClean="0">
                <a:latin typeface="Times New Roman" panose="02020603050405020304" pitchFamily="18" charset="0"/>
                <a:cs typeface="Times New Roman" panose="02020603050405020304" pitchFamily="18" charset="0"/>
              </a:rPr>
              <a:t>туристов </a:t>
            </a:r>
            <a:r>
              <a:rPr lang="ru-RU" sz="1400" dirty="0">
                <a:latin typeface="Times New Roman" panose="02020603050405020304" pitchFamily="18" charset="0"/>
                <a:cs typeface="Times New Roman" panose="02020603050405020304" pitchFamily="18" charset="0"/>
              </a:rPr>
              <a:t>составило </a:t>
            </a:r>
            <a:r>
              <a:rPr lang="ru-RU" sz="1400" dirty="0" smtClean="0">
                <a:latin typeface="Times New Roman" panose="02020603050405020304" pitchFamily="18" charset="0"/>
                <a:cs typeface="Times New Roman" panose="02020603050405020304" pitchFamily="18" charset="0"/>
              </a:rPr>
              <a:t>98,8 </a:t>
            </a:r>
            <a:r>
              <a:rPr lang="ru-RU" sz="1400" dirty="0">
                <a:latin typeface="Times New Roman" panose="02020603050405020304" pitchFamily="18" charset="0"/>
                <a:cs typeface="Times New Roman" panose="02020603050405020304" pitchFamily="18" charset="0"/>
              </a:rPr>
              <a:t>тысяч человек.</a:t>
            </a:r>
            <a:endParaRPr lang="ru-RU" sz="1525" dirty="0">
              <a:latin typeface="Times New Roman" panose="02020603050405020304" pitchFamily="18" charset="0"/>
              <a:cs typeface="Times New Roman" panose="02020603050405020304" pitchFamily="18" charset="0"/>
            </a:endParaRPr>
          </a:p>
        </p:txBody>
      </p:sp>
      <p:graphicFrame>
        <p:nvGraphicFramePr>
          <p:cNvPr id="3" name="Диаграмма 8"/>
          <p:cNvGraphicFramePr>
            <a:graphicFrameLocks/>
          </p:cNvGraphicFramePr>
          <p:nvPr>
            <p:extLst>
              <p:ext uri="{D42A27DB-BD31-4B8C-83A1-F6EECF244321}">
                <p14:modId xmlns="" xmlns:p14="http://schemas.microsoft.com/office/powerpoint/2010/main" val="2400194432"/>
              </p:ext>
            </p:extLst>
          </p:nvPr>
        </p:nvGraphicFramePr>
        <p:xfrm>
          <a:off x="3381829" y="3576638"/>
          <a:ext cx="3564164" cy="32813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a:graphicFrameLocks/>
          </p:cNvGraphicFramePr>
          <p:nvPr>
            <p:extLst>
              <p:ext uri="{D42A27DB-BD31-4B8C-83A1-F6EECF244321}">
                <p14:modId xmlns="" xmlns:p14="http://schemas.microsoft.com/office/powerpoint/2010/main" val="2945176546"/>
              </p:ext>
            </p:extLst>
          </p:nvPr>
        </p:nvGraphicFramePr>
        <p:xfrm>
          <a:off x="-1" y="3584575"/>
          <a:ext cx="3541487" cy="32813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8"/>
          <p:cNvGraphicFramePr>
            <a:graphicFrameLocks/>
          </p:cNvGraphicFramePr>
          <p:nvPr>
            <p:extLst>
              <p:ext uri="{D42A27DB-BD31-4B8C-83A1-F6EECF244321}">
                <p14:modId xmlns="" xmlns:p14="http://schemas.microsoft.com/office/powerpoint/2010/main" val="3855564092"/>
              </p:ext>
            </p:extLst>
          </p:nvPr>
        </p:nvGraphicFramePr>
        <p:xfrm>
          <a:off x="6721930" y="3598636"/>
          <a:ext cx="3184070" cy="328136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Группа 6"/>
          <p:cNvGrpSpPr>
            <a:grpSpLocks/>
          </p:cNvGrpSpPr>
          <p:nvPr/>
        </p:nvGrpSpPr>
        <p:grpSpPr bwMode="auto">
          <a:xfrm rot="5400000">
            <a:off x="4499768" y="-4499768"/>
            <a:ext cx="906463" cy="9906000"/>
            <a:chOff x="4933014" y="-35"/>
            <a:chExt cx="1066800" cy="11953876"/>
          </a:xfrm>
        </p:grpSpPr>
        <p:pic>
          <p:nvPicPr>
            <p:cNvPr id="27660"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1"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651" name="Прямоугольник 1"/>
          <p:cNvSpPr>
            <a:spLocks noChangeArrowheads="1"/>
          </p:cNvSpPr>
          <p:nvPr/>
        </p:nvSpPr>
        <p:spPr bwMode="auto">
          <a:xfrm>
            <a:off x="0" y="914400"/>
            <a:ext cx="99060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57200">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Развитие туризма</a:t>
            </a:r>
            <a:endParaRPr lang="ru-RU" sz="12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Также хотел бы отметить, что благодаря качественным преобразованиям поток туристов в 2016 года значительно увеличился. Так, за 2015 юбилейный год Дербент посетило более 40 тысяч человек, п</a:t>
            </a:r>
            <a:r>
              <a:rPr lang="ru-RU" sz="1400" dirty="0">
                <a:latin typeface="Times New Roman" panose="02020603050405020304" pitchFamily="18" charset="0"/>
                <a:cs typeface="Times New Roman" panose="02020603050405020304" pitchFamily="18" charset="0"/>
              </a:rPr>
              <a:t>о итогам 2016 года количество туристов составило почти </a:t>
            </a:r>
            <a:r>
              <a:rPr lang="ru-RU" sz="1400" dirty="0" smtClean="0">
                <a:latin typeface="Times New Roman" panose="02020603050405020304" pitchFamily="18" charset="0"/>
                <a:cs typeface="Times New Roman" panose="02020603050405020304" pitchFamily="18" charset="0"/>
              </a:rPr>
              <a:t>90 </a:t>
            </a:r>
            <a:r>
              <a:rPr lang="ru-RU" sz="1400" dirty="0">
                <a:latin typeface="Times New Roman" panose="02020603050405020304" pitchFamily="18" charset="0"/>
                <a:cs typeface="Times New Roman" panose="02020603050405020304" pitchFamily="18" charset="0"/>
              </a:rPr>
              <a:t>тыс. человек, а по итогам </a:t>
            </a:r>
            <a:r>
              <a:rPr lang="ru-RU" sz="1400" dirty="0" smtClean="0">
                <a:latin typeface="Times New Roman" panose="02020603050405020304" pitchFamily="18" charset="0"/>
                <a:cs typeface="Times New Roman" panose="02020603050405020304" pitchFamily="18" charset="0"/>
              </a:rPr>
              <a:t>2017 </a:t>
            </a:r>
            <a:r>
              <a:rPr lang="ru-RU" sz="1400" dirty="0">
                <a:latin typeface="Times New Roman" panose="02020603050405020304" pitchFamily="18" charset="0"/>
                <a:cs typeface="Times New Roman" panose="02020603050405020304" pitchFamily="18" charset="0"/>
              </a:rPr>
              <a:t>года – </a:t>
            </a:r>
            <a:r>
              <a:rPr lang="ru-RU" sz="1400" dirty="0" smtClean="0">
                <a:latin typeface="Times New Roman" panose="02020603050405020304" pitchFamily="18" charset="0"/>
                <a:cs typeface="Times New Roman" panose="02020603050405020304" pitchFamily="18" charset="0"/>
              </a:rPr>
              <a:t>98,8 тысяч </a:t>
            </a:r>
            <a:r>
              <a:rPr lang="ru-RU" sz="1400" dirty="0">
                <a:latin typeface="Times New Roman" panose="02020603050405020304" pitchFamily="18" charset="0"/>
                <a:cs typeface="Times New Roman" panose="02020603050405020304" pitchFamily="18" charset="0"/>
              </a:rPr>
              <a:t>человек (это только официально зарегистрированных в гостиницах и отелях), </a:t>
            </a:r>
            <a:r>
              <a:rPr lang="ru-RU" sz="1400" dirty="0">
                <a:latin typeface="Times New Roman" panose="02020603050405020304" pitchFamily="18" charset="0"/>
                <a:cs typeface="Calibri" panose="020F0502020204030204" pitchFamily="34" charset="0"/>
              </a:rPr>
              <a:t>в том числе 2210 зарегистрированных отделом УФМС по г. Дербенту туристов из-за рубежа. Для повышения туристической привлекательности в городе уже было проделано немало работы</a:t>
            </a:r>
          </a:p>
          <a:p>
            <a:pPr algn="just"/>
            <a:r>
              <a:rPr lang="ru-RU" sz="1400" dirty="0">
                <a:latin typeface="Times New Roman" panose="02020603050405020304" pitchFamily="18" charset="0"/>
                <a:cs typeface="Calibri" panose="020F0502020204030204" pitchFamily="34" charset="0"/>
              </a:rPr>
              <a:t>Кроме того:</a:t>
            </a:r>
          </a:p>
          <a:p>
            <a:pPr algn="just">
              <a:buFont typeface="Symbol" panose="05050102010706020507" pitchFamily="18" charset="2"/>
              <a:buChar char=""/>
            </a:pPr>
            <a:r>
              <a:rPr lang="ru-RU" sz="1400" dirty="0">
                <a:latin typeface="Times New Roman" panose="02020603050405020304" pitchFamily="18" charset="0"/>
                <a:cs typeface="Calibri" panose="020F0502020204030204" pitchFamily="34" charset="0"/>
              </a:rPr>
              <a:t>на основе Концепции развития туризма в городе разработана и утверждена муниципальная программа «Развитие туризма на территории городского округа «город Дербент» на 2016-2018 годы»;</a:t>
            </a:r>
          </a:p>
          <a:p>
            <a:pPr algn="just">
              <a:buFont typeface="Symbol" panose="05050102010706020507" pitchFamily="18" charset="2"/>
              <a:buChar char=""/>
            </a:pPr>
            <a:r>
              <a:rPr lang="ru-RU" sz="1400" dirty="0">
                <a:latin typeface="Times New Roman" panose="02020603050405020304" pitchFamily="18" charset="0"/>
                <a:cs typeface="Calibri" panose="020F0502020204030204" pitchFamily="34" charset="0"/>
              </a:rPr>
              <a:t>сданы в эксплуатацию ряд объектов туристической инфраструктуры. На сегодняшний день в Дербенте функционирует </a:t>
            </a:r>
            <a:r>
              <a:rPr lang="ru-RU" sz="1400" dirty="0" smtClean="0">
                <a:latin typeface="Times New Roman" panose="02020603050405020304" pitchFamily="18" charset="0"/>
                <a:cs typeface="Calibri" panose="020F0502020204030204" pitchFamily="34" charset="0"/>
              </a:rPr>
              <a:t>28 </a:t>
            </a:r>
            <a:r>
              <a:rPr lang="ru-RU" sz="1400" dirty="0">
                <a:latin typeface="Times New Roman" panose="02020603050405020304" pitchFamily="18" charset="0"/>
                <a:cs typeface="Calibri" panose="020F0502020204030204" pitchFamily="34" charset="0"/>
              </a:rPr>
              <a:t>гостиниц и мини-отелей, а также 2 турбазы с общим объемом койко-мест на 1 </a:t>
            </a:r>
            <a:r>
              <a:rPr lang="ru-RU" sz="1400" dirty="0" smtClean="0">
                <a:latin typeface="Times New Roman" panose="02020603050405020304" pitchFamily="18" charset="0"/>
                <a:cs typeface="Calibri" panose="020F0502020204030204" pitchFamily="34" charset="0"/>
              </a:rPr>
              <a:t>420 </a:t>
            </a:r>
            <a:r>
              <a:rPr lang="ru-RU" sz="1400" dirty="0">
                <a:latin typeface="Times New Roman" panose="02020603050405020304" pitchFamily="18" charset="0"/>
                <a:cs typeface="Calibri" panose="020F0502020204030204" pitchFamily="34" charset="0"/>
              </a:rPr>
              <a:t>человек. Данные показатели будут расти и дальше;</a:t>
            </a:r>
          </a:p>
          <a:p>
            <a:pPr algn="just">
              <a:buFont typeface="Symbol" panose="05050102010706020507" pitchFamily="18" charset="2"/>
              <a:buChar char=""/>
            </a:pPr>
            <a:r>
              <a:rPr lang="ru-RU" sz="1400" dirty="0">
                <a:latin typeface="Times New Roman" panose="02020603050405020304" pitchFamily="18" charset="0"/>
                <a:cs typeface="Calibri" panose="020F0502020204030204" pitchFamily="34" charset="0"/>
              </a:rPr>
              <a:t>введены в эксплуатацию два инвестиционных </a:t>
            </a:r>
            <a:r>
              <a:rPr lang="ru-RU" sz="1400" dirty="0" smtClean="0">
                <a:latin typeface="Times New Roman" panose="02020603050405020304" pitchFamily="18" charset="0"/>
                <a:cs typeface="Calibri" panose="020F0502020204030204" pitchFamily="34" charset="0"/>
              </a:rPr>
              <a:t>проекта - </a:t>
            </a:r>
            <a:r>
              <a:rPr lang="ru-RU" sz="1400" dirty="0">
                <a:latin typeface="Times New Roman" panose="02020603050405020304" pitchFamily="18" charset="0"/>
                <a:cs typeface="Calibri" panose="020F0502020204030204" pitchFamily="34" charset="0"/>
              </a:rPr>
              <a:t>это гостиничные </a:t>
            </a:r>
            <a:r>
              <a:rPr lang="ru-RU" sz="1400" dirty="0" smtClean="0">
                <a:latin typeface="Times New Roman" panose="02020603050405020304" pitchFamily="18" charset="0"/>
                <a:cs typeface="Calibri" panose="020F0502020204030204" pitchFamily="34" charset="0"/>
              </a:rPr>
              <a:t>комплексы «</a:t>
            </a:r>
            <a:r>
              <a:rPr lang="ru-RU" sz="1400" dirty="0" err="1" smtClean="0">
                <a:latin typeface="Times New Roman" panose="02020603050405020304" pitchFamily="18" charset="0"/>
                <a:cs typeface="Calibri" panose="020F0502020204030204" pitchFamily="34" charset="0"/>
              </a:rPr>
              <a:t>Metropol</a:t>
            </a:r>
            <a:r>
              <a:rPr lang="ru-RU" sz="1400" dirty="0" smtClean="0">
                <a:latin typeface="Times New Roman" panose="02020603050405020304" pitchFamily="18" charset="0"/>
                <a:cs typeface="Calibri" panose="020F0502020204030204" pitchFamily="34" charset="0"/>
              </a:rPr>
              <a:t>» </a:t>
            </a:r>
            <a:r>
              <a:rPr lang="ru-RU" sz="1400" dirty="0">
                <a:latin typeface="Times New Roman" panose="02020603050405020304" pitchFamily="18" charset="0"/>
                <a:cs typeface="Calibri" panose="020F0502020204030204" pitchFamily="34" charset="0"/>
              </a:rPr>
              <a:t>и </a:t>
            </a:r>
            <a:r>
              <a:rPr lang="ru-RU" sz="1400" dirty="0" smtClean="0">
                <a:latin typeface="Times New Roman" panose="02020603050405020304" pitchFamily="18" charset="0"/>
                <a:cs typeface="Calibri" panose="020F0502020204030204" pitchFamily="34" charset="0"/>
              </a:rPr>
              <a:t>«Лазурный берег» </a:t>
            </a:r>
            <a:r>
              <a:rPr lang="ru-RU" sz="1400" dirty="0">
                <a:latin typeface="Times New Roman" panose="02020603050405020304" pitchFamily="18" charset="0"/>
                <a:cs typeface="Calibri" panose="020F0502020204030204" pitchFamily="34" charset="0"/>
              </a:rPr>
              <a:t>общий </a:t>
            </a:r>
            <a:r>
              <a:rPr lang="ru-RU" sz="1400" dirty="0" smtClean="0">
                <a:latin typeface="Times New Roman" panose="02020603050405020304" pitchFamily="18" charset="0"/>
                <a:cs typeface="Calibri" panose="020F0502020204030204" pitchFamily="34" charset="0"/>
              </a:rPr>
              <a:t>объем </a:t>
            </a:r>
            <a:r>
              <a:rPr lang="ru-RU" sz="1400" dirty="0">
                <a:latin typeface="Times New Roman" panose="02020603050405020304" pitchFamily="18" charset="0"/>
                <a:cs typeface="Calibri" panose="020F0502020204030204" pitchFamily="34" charset="0"/>
              </a:rPr>
              <a:t>инвестиций составляет 36 млн.руб.</a:t>
            </a:r>
          </a:p>
          <a:p>
            <a:pPr algn="just">
              <a:buFont typeface="Symbol" panose="05050102010706020507" pitchFamily="18" charset="2"/>
              <a:buChar char=""/>
            </a:pPr>
            <a:r>
              <a:rPr lang="ru-RU" sz="1400" dirty="0">
                <a:latin typeface="Times New Roman" panose="02020603050405020304" pitchFamily="18" charset="0"/>
                <a:cs typeface="Calibri" panose="020F0502020204030204" pitchFamily="34" charset="0"/>
              </a:rPr>
              <a:t>в 2017 году по радиальным маршрутам от Дербента проведено более 1000 экскурсий, а это порядка 15 000 человек</a:t>
            </a:r>
          </a:p>
          <a:p>
            <a:pPr algn="just">
              <a:buFont typeface="Symbol" panose="05050102010706020507" pitchFamily="18" charset="2"/>
              <a:buChar char=""/>
            </a:pPr>
            <a:r>
              <a:rPr lang="ru-RU" sz="1400" dirty="0">
                <a:latin typeface="Times New Roman" panose="02020603050405020304" pitchFamily="18" charset="0"/>
                <a:cs typeface="Calibri" panose="020F0502020204030204" pitchFamily="34" charset="0"/>
              </a:rPr>
              <a:t>на постоянной основе проводятся </a:t>
            </a:r>
            <a:r>
              <a:rPr lang="ru-RU" sz="1400" dirty="0" smtClean="0">
                <a:latin typeface="Times New Roman" panose="02020603050405020304" pitchFamily="18" charset="0"/>
                <a:cs typeface="Calibri" panose="020F0502020204030204" pitchFamily="34" charset="0"/>
              </a:rPr>
              <a:t>дистанционно </a:t>
            </a:r>
            <a:r>
              <a:rPr lang="ru-RU" sz="1400" dirty="0">
                <a:latin typeface="Times New Roman" panose="02020603050405020304" pitchFamily="18" charset="0"/>
                <a:cs typeface="Calibri" panose="020F0502020204030204" pitchFamily="34" charset="0"/>
              </a:rPr>
              <a:t>обучающие курсы в сфере гостиничного обслуживания на базе комплекса </a:t>
            </a:r>
            <a:r>
              <a:rPr lang="ru-RU" sz="1400" dirty="0" smtClean="0">
                <a:latin typeface="Times New Roman" panose="02020603050405020304" pitchFamily="18" charset="0"/>
                <a:cs typeface="Calibri" panose="020F0502020204030204" pitchFamily="34" charset="0"/>
              </a:rPr>
              <a:t>«Алые Паруса» </a:t>
            </a:r>
            <a:endParaRPr lang="ru-RU" sz="1400" dirty="0">
              <a:latin typeface="Times New Roman" panose="02020603050405020304" pitchFamily="18" charset="0"/>
              <a:cs typeface="Calibri" panose="020F0502020204030204" pitchFamily="34" charset="0"/>
            </a:endParaRPr>
          </a:p>
          <a:p>
            <a:pPr algn="just">
              <a:buFont typeface="Symbol" panose="05050102010706020507" pitchFamily="18" charset="2"/>
              <a:buChar char=""/>
            </a:pPr>
            <a:endParaRPr lang="ru-RU" sz="1400" dirty="0">
              <a:latin typeface="Times New Roman" panose="02020603050405020304" pitchFamily="18" charset="0"/>
              <a:cs typeface="Calibri" panose="020F0502020204030204" pitchFamily="34" charset="0"/>
            </a:endParaRPr>
          </a:p>
        </p:txBody>
      </p:sp>
      <p:pic>
        <p:nvPicPr>
          <p:cNvPr id="17" name="Рисунок 16"/>
          <p:cNvPicPr>
            <a:picLocks noChangeAspect="1"/>
          </p:cNvPicPr>
          <p:nvPr/>
        </p:nvPicPr>
        <p:blipFill>
          <a:blip r:embed="rId3"/>
          <a:stretch>
            <a:fillRect/>
          </a:stretch>
        </p:blipFill>
        <p:spPr>
          <a:xfrm>
            <a:off x="7319963" y="5834063"/>
            <a:ext cx="2338387" cy="1023937"/>
          </a:xfrm>
          <a:prstGeom prst="rect">
            <a:avLst/>
          </a:prstGeom>
          <a:ln>
            <a:noFill/>
          </a:ln>
          <a:effectLst>
            <a:outerShdw blurRad="292100" dist="139700" dir="2700000" algn="tl" rotWithShape="0">
              <a:srgbClr val="333333">
                <a:alpha val="65000"/>
              </a:srgbClr>
            </a:outerShdw>
          </a:effectLst>
        </p:spPr>
      </p:pic>
      <p:pic>
        <p:nvPicPr>
          <p:cNvPr id="18" name="Рисунок 11"/>
          <p:cNvPicPr>
            <a:picLocks noChangeAspect="1"/>
          </p:cNvPicPr>
          <p:nvPr/>
        </p:nvPicPr>
        <p:blipFill>
          <a:blip r:embed="rId4" cstate="print"/>
          <a:srcRect/>
          <a:stretch>
            <a:fillRect/>
          </a:stretch>
        </p:blipFill>
        <p:spPr bwMode="auto">
          <a:xfrm>
            <a:off x="5122863" y="5834063"/>
            <a:ext cx="2032000" cy="102393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Рисунок 18"/>
          <p:cNvPicPr>
            <a:picLocks noChangeAspect="1"/>
          </p:cNvPicPr>
          <p:nvPr/>
        </p:nvPicPr>
        <p:blipFill>
          <a:blip r:embed="rId5" cstate="print"/>
          <a:stretch>
            <a:fillRect/>
          </a:stretch>
        </p:blipFill>
        <p:spPr>
          <a:xfrm>
            <a:off x="320675" y="5834063"/>
            <a:ext cx="2320925" cy="1023937"/>
          </a:xfrm>
          <a:prstGeom prst="rect">
            <a:avLst/>
          </a:prstGeom>
          <a:ln>
            <a:noFill/>
          </a:ln>
          <a:effectLst>
            <a:outerShdw blurRad="292100" dist="139700" dir="2700000" algn="tl" rotWithShape="0">
              <a:srgbClr val="333333">
                <a:alpha val="65000"/>
              </a:srgbClr>
            </a:outerShdw>
          </a:effectLst>
        </p:spPr>
      </p:pic>
      <p:pic>
        <p:nvPicPr>
          <p:cNvPr id="20" name="Рисунок 19"/>
          <p:cNvPicPr>
            <a:picLocks noChangeAspect="1"/>
          </p:cNvPicPr>
          <p:nvPr/>
        </p:nvPicPr>
        <p:blipFill>
          <a:blip r:embed="rId6"/>
          <a:stretch>
            <a:fillRect/>
          </a:stretch>
        </p:blipFill>
        <p:spPr>
          <a:xfrm>
            <a:off x="5026025" y="4676775"/>
            <a:ext cx="2128838" cy="1012825"/>
          </a:xfrm>
          <a:prstGeom prst="rect">
            <a:avLst/>
          </a:prstGeom>
          <a:ln>
            <a:noFill/>
          </a:ln>
          <a:effectLst>
            <a:outerShdw blurRad="292100" dist="139700" dir="2700000" algn="tl" rotWithShape="0">
              <a:srgbClr val="333333">
                <a:alpha val="65000"/>
              </a:srgbClr>
            </a:outerShdw>
          </a:effectLst>
        </p:spPr>
      </p:pic>
      <p:pic>
        <p:nvPicPr>
          <p:cNvPr id="21" name="Рисунок 20"/>
          <p:cNvPicPr>
            <a:picLocks noChangeAspect="1"/>
          </p:cNvPicPr>
          <p:nvPr/>
        </p:nvPicPr>
        <p:blipFill>
          <a:blip r:embed="rId7"/>
          <a:stretch>
            <a:fillRect/>
          </a:stretch>
        </p:blipFill>
        <p:spPr>
          <a:xfrm>
            <a:off x="320675" y="4668838"/>
            <a:ext cx="2320925" cy="1020762"/>
          </a:xfrm>
          <a:prstGeom prst="rect">
            <a:avLst/>
          </a:prstGeom>
          <a:ln>
            <a:noFill/>
          </a:ln>
          <a:effectLst>
            <a:outerShdw blurRad="292100" dist="139700" dir="2700000" algn="tl" rotWithShape="0">
              <a:srgbClr val="333333">
                <a:alpha val="65000"/>
              </a:srgbClr>
            </a:outerShdw>
          </a:effectLst>
        </p:spPr>
      </p:pic>
      <p:pic>
        <p:nvPicPr>
          <p:cNvPr id="22" name="Рисунок 21"/>
          <p:cNvPicPr>
            <a:picLocks noChangeAspect="1"/>
          </p:cNvPicPr>
          <p:nvPr/>
        </p:nvPicPr>
        <p:blipFill>
          <a:blip r:embed="rId8"/>
          <a:stretch>
            <a:fillRect/>
          </a:stretch>
        </p:blipFill>
        <p:spPr>
          <a:xfrm>
            <a:off x="2805113" y="5834063"/>
            <a:ext cx="2152650" cy="1023937"/>
          </a:xfrm>
          <a:prstGeom prst="rect">
            <a:avLst/>
          </a:prstGeom>
          <a:ln>
            <a:noFill/>
          </a:ln>
          <a:effectLst>
            <a:outerShdw blurRad="292100" dist="139700" dir="2700000" algn="tl" rotWithShape="0">
              <a:srgbClr val="333333">
                <a:alpha val="65000"/>
              </a:srgbClr>
            </a:outerShdw>
          </a:effectLst>
        </p:spPr>
      </p:pic>
      <p:pic>
        <p:nvPicPr>
          <p:cNvPr id="23" name="Рисунок 22"/>
          <p:cNvPicPr>
            <a:picLocks noChangeAspect="1"/>
          </p:cNvPicPr>
          <p:nvPr/>
        </p:nvPicPr>
        <p:blipFill>
          <a:blip r:embed="rId9" cstate="print"/>
          <a:stretch>
            <a:fillRect/>
          </a:stretch>
        </p:blipFill>
        <p:spPr>
          <a:xfrm>
            <a:off x="2805113" y="4676775"/>
            <a:ext cx="2152650" cy="1012825"/>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10"/>
          <a:stretch>
            <a:fillRect/>
          </a:stretch>
        </p:blipFill>
        <p:spPr>
          <a:xfrm>
            <a:off x="7300913" y="4668838"/>
            <a:ext cx="2357437" cy="1020762"/>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Группа 6"/>
          <p:cNvGrpSpPr>
            <a:grpSpLocks/>
          </p:cNvGrpSpPr>
          <p:nvPr/>
        </p:nvGrpSpPr>
        <p:grpSpPr bwMode="auto">
          <a:xfrm rot="5400000">
            <a:off x="4499768" y="-4499768"/>
            <a:ext cx="906463" cy="9906000"/>
            <a:chOff x="4933014" y="-35"/>
            <a:chExt cx="1066800" cy="11953876"/>
          </a:xfrm>
        </p:grpSpPr>
        <p:pic>
          <p:nvPicPr>
            <p:cNvPr id="28682"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83"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675" name="Прямоугольник 1"/>
          <p:cNvSpPr>
            <a:spLocks noChangeArrowheads="1"/>
          </p:cNvSpPr>
          <p:nvPr/>
        </p:nvSpPr>
        <p:spPr bwMode="auto">
          <a:xfrm>
            <a:off x="0" y="914400"/>
            <a:ext cx="99060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261938">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в городе разработаны и действуют </a:t>
            </a:r>
            <a:r>
              <a:rPr lang="ru-RU" sz="1400" dirty="0" smtClean="0">
                <a:latin typeface="Times New Roman" panose="02020603050405020304" pitchFamily="18" charset="0"/>
                <a:cs typeface="Times New Roman" panose="02020603050405020304" pitchFamily="18" charset="0"/>
              </a:rPr>
              <a:t>10 </a:t>
            </a:r>
            <a:r>
              <a:rPr lang="ru-RU" sz="1400" dirty="0">
                <a:latin typeface="Times New Roman" panose="02020603050405020304" pitchFamily="18" charset="0"/>
                <a:cs typeface="Times New Roman" panose="02020603050405020304" pitchFamily="18" charset="0"/>
              </a:rPr>
              <a:t>экскурсий различной направленности. Кроме того, разработаны и уже предлагаются туристам новые уникальные маршруты по местам туристского показа республики. Впервые разработан маршрут в Сосновый бор, протяженность маршрута составляет 8 км</a:t>
            </a: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открыты туристические агентства, осуществляющие свою деятельность на территории города, с которыми заключены соглашения о взаимодействии и сотрудничестве;</a:t>
            </a:r>
          </a:p>
          <a:p>
            <a:pPr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на новом сайте будет работать современный туристический портал, содержащий все возможные сведения о туризме в городе, с визуализацией объектов туризма (отели, рестораны, достопримечательности) на интерактивной карте;</a:t>
            </a:r>
          </a:p>
          <a:p>
            <a:pPr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дополнительно </a:t>
            </a:r>
            <a:r>
              <a:rPr lang="ru-RU" sz="1400" dirty="0" smtClean="0">
                <a:latin typeface="Times New Roman" panose="02020603050405020304" pitchFamily="18" charset="0"/>
                <a:cs typeface="Times New Roman" panose="02020603050405020304" pitchFamily="18" charset="0"/>
              </a:rPr>
              <a:t>установлены туристско-навигационные дорожные указатели </a:t>
            </a:r>
            <a:r>
              <a:rPr lang="ru-RU" sz="1400" dirty="0">
                <a:latin typeface="Times New Roman" panose="02020603050405020304" pitchFamily="18" charset="0"/>
                <a:cs typeface="Times New Roman" panose="02020603050405020304" pitchFamily="18" charset="0"/>
              </a:rPr>
              <a:t>международного </a:t>
            </a:r>
            <a:r>
              <a:rPr lang="ru-RU" sz="1400" dirty="0" smtClean="0">
                <a:latin typeface="Times New Roman" panose="02020603050405020304" pitchFamily="18" charset="0"/>
                <a:cs typeface="Times New Roman" panose="02020603050405020304" pitchFamily="18" charset="0"/>
              </a:rPr>
              <a:t>стандарта;</a:t>
            </a:r>
            <a:endParaRPr lang="ru-RU" sz="14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ru-RU" sz="1400" dirty="0">
                <a:latin typeface="Times New Roman" panose="02020603050405020304" pitchFamily="18" charset="0"/>
                <a:cs typeface="Times New Roman" panose="02020603050405020304" pitchFamily="18" charset="0"/>
              </a:rPr>
              <a:t>Создан Общественный Совет по развитию туризма на территории городского округа </a:t>
            </a:r>
            <a:r>
              <a:rPr lang="ru-RU" sz="1400" dirty="0" smtClean="0">
                <a:latin typeface="Times New Roman" panose="02020603050405020304" pitchFamily="18" charset="0"/>
                <a:cs typeface="Times New Roman" panose="02020603050405020304" pitchFamily="18" charset="0"/>
              </a:rPr>
              <a:t>«город Дербент»</a:t>
            </a:r>
            <a:endParaRPr lang="ru-RU" sz="1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611188" y="4745038"/>
            <a:ext cx="1831975" cy="211296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4"/>
          <a:stretch>
            <a:fillRect/>
          </a:stretch>
        </p:blipFill>
        <p:spPr>
          <a:xfrm>
            <a:off x="3752850" y="4745038"/>
            <a:ext cx="1735138" cy="211296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a:stretch>
            <a:fillRect/>
          </a:stretch>
        </p:blipFill>
        <p:spPr>
          <a:xfrm>
            <a:off x="7170738" y="4745038"/>
            <a:ext cx="1735137" cy="2032000"/>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029865" y="2931496"/>
            <a:ext cx="3182250" cy="1678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39471" y="2931496"/>
            <a:ext cx="2685141" cy="1678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337369" y="2931496"/>
            <a:ext cx="3401718" cy="1678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Группа 6"/>
          <p:cNvGrpSpPr>
            <a:grpSpLocks/>
          </p:cNvGrpSpPr>
          <p:nvPr/>
        </p:nvGrpSpPr>
        <p:grpSpPr bwMode="auto">
          <a:xfrm rot="5400000">
            <a:off x="4499768" y="-4499768"/>
            <a:ext cx="906463" cy="9906000"/>
            <a:chOff x="4933014" y="-35"/>
            <a:chExt cx="1066800" cy="11953876"/>
          </a:xfrm>
        </p:grpSpPr>
        <p:pic>
          <p:nvPicPr>
            <p:cNvPr id="29704"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5"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3754874"/>
          </a:xfrm>
          <a:prstGeom prst="rect">
            <a:avLst/>
          </a:prstGeom>
        </p:spPr>
        <p:txBody>
          <a:bodyPr>
            <a:spAutoFit/>
          </a:bodyPr>
          <a:lstStyle/>
          <a:p>
            <a:pPr indent="457200" algn="ctr">
              <a:spcAft>
                <a:spcPts val="0"/>
              </a:spcAft>
              <a:defRPr/>
            </a:pPr>
            <a:r>
              <a:rPr lang="ru-RU" sz="1400" b="1" dirty="0">
                <a:latin typeface="Times New Roman" panose="02020603050405020304" pitchFamily="18" charset="0"/>
                <a:cs typeface="Times New Roman" panose="02020603050405020304" pitchFamily="18" charset="0"/>
              </a:rPr>
              <a:t>Архитектура</a:t>
            </a:r>
            <a:endParaRPr lang="ru-RU" sz="1400" dirty="0">
              <a:latin typeface="Times New Roman" panose="02020603050405020304" pitchFamily="18" charset="0"/>
              <a:cs typeface="Times New Roman" panose="02020603050405020304" pitchFamily="18" charset="0"/>
            </a:endParaRPr>
          </a:p>
          <a:p>
            <a:pPr indent="457200" algn="just">
              <a:spcAft>
                <a:spcPts val="0"/>
              </a:spcAft>
              <a:defRPr/>
            </a:pPr>
            <a:r>
              <a:rPr lang="ru-RU" sz="1400" dirty="0">
                <a:latin typeface="Times New Roman" panose="02020603050405020304" pitchFamily="18" charset="0"/>
                <a:cs typeface="Times New Roman" panose="02020603050405020304" pitchFamily="18" charset="0"/>
              </a:rPr>
              <a:t> Также в рамках реализации приоритетного проекта «Точки роста, инвестиции и эффективное территориальное развитие»:</a:t>
            </a:r>
          </a:p>
          <a:p>
            <a:pPr marL="342900" indent="457200"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решением Собрания ГО «город Дербент» от 25.10.2013 года №2-2 утвержден Генеральный план перспективного развития ГО «город Дербент» на период до 2032 года;</a:t>
            </a:r>
          </a:p>
          <a:p>
            <a:pPr marL="342900" indent="457200"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решением Собрания депутатов ГО «город Дербент» от 14.09.2012 года за №20-7 разработаны и утверждены Правила землепользования и застройки на территории ГО «город Дербент</a:t>
            </a:r>
            <a:r>
              <a:rPr lang="ru-RU" sz="1400" dirty="0" smtClean="0">
                <a:latin typeface="Times New Roman" panose="02020603050405020304" pitchFamily="18" charset="0"/>
                <a:cs typeface="Times New Roman" panose="02020603050405020304" pitchFamily="18" charset="0"/>
              </a:rPr>
              <a:t>»;</a:t>
            </a:r>
          </a:p>
          <a:p>
            <a:pPr marL="342900" indent="457200" algn="just">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решением Собрания ГО «город Дербент» от 02.11.2017 года №38-3 утверждены Правила благоустройства территорий городского округа «город Дербент»</a:t>
            </a:r>
            <a:endParaRPr lang="ru-RU" sz="1400" dirty="0">
              <a:latin typeface="Times New Roman" panose="02020603050405020304" pitchFamily="18" charset="0"/>
              <a:cs typeface="Times New Roman" panose="02020603050405020304" pitchFamily="18" charset="0"/>
            </a:endParaRPr>
          </a:p>
          <a:p>
            <a:pPr marL="342900" indent="457200"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активно ведется работа в сфере соблюдения градостроительного законодательства. Отделом архитектуры выдаются предписания лицам, осуществляющим самовольное строительство и нарушающим градостроительное законодательство;</a:t>
            </a:r>
          </a:p>
          <a:p>
            <a:pPr marL="342900" indent="457200"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обеспечивается принятие нормативно-правовых актов в части архитектурного художественного освещения города Дербента, праздничного оформления города, регламентирования работы осветительного оборудования в городе;</a:t>
            </a:r>
          </a:p>
          <a:p>
            <a:pPr marL="342900" indent="457200" algn="just">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разрабатываются Генеральная схема </a:t>
            </a:r>
            <a:r>
              <a:rPr lang="ru-RU" sz="1400" dirty="0">
                <a:latin typeface="Times New Roman" panose="02020603050405020304" pitchFamily="18" charset="0"/>
                <a:cs typeface="Times New Roman" panose="02020603050405020304" pitchFamily="18" charset="0"/>
              </a:rPr>
              <a:t>светоцветового оформления городского округа «город Дербент» и </a:t>
            </a:r>
            <a:r>
              <a:rPr lang="ru-RU" sz="1400" dirty="0" smtClean="0">
                <a:latin typeface="Times New Roman" panose="02020603050405020304" pitchFamily="18" charset="0"/>
                <a:cs typeface="Times New Roman" panose="02020603050405020304" pitchFamily="18" charset="0"/>
              </a:rPr>
              <a:t>мероприятия </a:t>
            </a:r>
            <a:r>
              <a:rPr lang="ru-RU" sz="1400" dirty="0">
                <a:latin typeface="Times New Roman" panose="02020603050405020304" pitchFamily="18" charset="0"/>
                <a:cs typeface="Times New Roman" panose="02020603050405020304" pitchFamily="18" charset="0"/>
              </a:rPr>
              <a:t>по ее реализации;</a:t>
            </a:r>
          </a:p>
          <a:p>
            <a:pPr marL="342900" indent="457200" algn="just">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полностью </a:t>
            </a:r>
            <a:r>
              <a:rPr lang="ru-RU" sz="1400" dirty="0">
                <a:latin typeface="Times New Roman" panose="02020603050405020304" pitchFamily="18" charset="0"/>
                <a:cs typeface="Times New Roman" panose="02020603050405020304" pitchFamily="18" charset="0"/>
              </a:rPr>
              <a:t>восстановлено городское освещение в местах поломки, за счет средств инвестора обеспечено архитектурное освещение администрации города и городской площади.</a:t>
            </a: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800" y="4843740"/>
            <a:ext cx="2247469" cy="1549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493737" y="4843740"/>
            <a:ext cx="2178956" cy="1549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445614" y="4803051"/>
            <a:ext cx="2374424" cy="15901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68161" y="4803051"/>
            <a:ext cx="2381985" cy="15901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Группа 6"/>
          <p:cNvGrpSpPr>
            <a:grpSpLocks/>
          </p:cNvGrpSpPr>
          <p:nvPr/>
        </p:nvGrpSpPr>
        <p:grpSpPr bwMode="auto">
          <a:xfrm rot="5400000">
            <a:off x="4499768" y="-4499768"/>
            <a:ext cx="906463" cy="9906000"/>
            <a:chOff x="4933014" y="-35"/>
            <a:chExt cx="1066800" cy="11953876"/>
          </a:xfrm>
        </p:grpSpPr>
        <p:pic>
          <p:nvPicPr>
            <p:cNvPr id="30732"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33"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723" name="Прямоугольник 1"/>
          <p:cNvSpPr>
            <a:spLocks noChangeArrowheads="1"/>
          </p:cNvSpPr>
          <p:nvPr/>
        </p:nvSpPr>
        <p:spPr bwMode="auto">
          <a:xfrm>
            <a:off x="0" y="914400"/>
            <a:ext cx="9906000" cy="289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rPr>
              <a:t>Санитарная очистка города</a:t>
            </a:r>
            <a:r>
              <a:rPr lang="ru-RU" sz="1400" dirty="0">
                <a:latin typeface="Times New Roman" panose="02020603050405020304" pitchFamily="18" charset="0"/>
              </a:rPr>
              <a:t> </a:t>
            </a:r>
            <a:endParaRPr lang="ru-RU" dirty="0"/>
          </a:p>
          <a:p>
            <a:r>
              <a:rPr lang="ru-RU" sz="1400" dirty="0">
                <a:latin typeface="Times New Roman" panose="02020603050405020304" pitchFamily="18" charset="0"/>
                <a:cs typeface="Times New Roman" panose="02020603050405020304" pitchFamily="18" charset="0"/>
              </a:rPr>
              <a:t>Санитарное состояние города удовлетворительное. В городе разработана и реализуется схема «Генеральная санитарная очистка г. Дербент на период до 2020 года», определяющая очередность осуществления мероприятий, объемы работ по всем видам очистки и уборки, системы и методы сбора, транспортировки и обезвреживания твердых бытовых отходов (ТБО).</a:t>
            </a:r>
            <a:endParaRPr lang="ru-RU" dirty="0">
              <a:latin typeface="Times New Roman" panose="02020603050405020304" pitchFamily="18" charset="0"/>
              <a:cs typeface="Times New Roman" panose="02020603050405020304" pitchFamily="18" charset="0"/>
            </a:endParaRPr>
          </a:p>
          <a:p>
            <a:r>
              <a:rPr lang="ru-RU" sz="1400" dirty="0">
                <a:latin typeface="Times New Roman" panose="02020603050405020304" pitchFamily="18" charset="0"/>
                <a:cs typeface="Times New Roman" panose="02020603050405020304" pitchFamily="18" charset="0"/>
              </a:rPr>
              <a:t>С целью размещения и утилизации ТБО определен земельный участок под полигон площадью 20 га. На данном полигоне произведены работы по ограждению территории, подведена линия электропередач, благоустроены подъездные дороги, установлены емкости для воды. </a:t>
            </a:r>
            <a:endParaRPr lang="ru-RU"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rPr>
              <a:t>За счет инвестора ООО «Эко» </a:t>
            </a:r>
            <a:r>
              <a:rPr lang="ru-RU" sz="1400" dirty="0" smtClean="0">
                <a:latin typeface="Times New Roman" panose="02020603050405020304" pitchFamily="18" charset="0"/>
              </a:rPr>
              <a:t>полигон </a:t>
            </a:r>
            <a:r>
              <a:rPr lang="ru-RU" sz="1400" dirty="0">
                <a:latin typeface="Times New Roman" panose="02020603050405020304" pitchFamily="18" charset="0"/>
              </a:rPr>
              <a:t>необходимыми сооружениями – сортировки, прессования ТБО, пункты пропуска и охраны, с использованием спецтехники инвестора. Разработана программа утилизации в соответствии с </a:t>
            </a:r>
            <a:r>
              <a:rPr lang="ru-RU" sz="1400" dirty="0" smtClean="0">
                <a:latin typeface="Times New Roman" panose="02020603050405020304" pitchFamily="18" charset="0"/>
              </a:rPr>
              <a:t>бизнес-планом</a:t>
            </a:r>
            <a:r>
              <a:rPr lang="ru-RU" sz="1400" dirty="0">
                <a:latin typeface="Times New Roman" panose="02020603050405020304" pitchFamily="18" charset="0"/>
              </a:rPr>
              <a:t>. От инвестора уже за 2017 год в бюджет городского округа поступило более 600 тыс. руб. арендных платежей за предоставленный участок. Инвестор проводит профессионально сортировку и прессование ТБО, подготовлен технический проект мусороперерабатывающего завода на этих площадях, что позволит утилизировать отходы не только из г. Дербента, но и нескольких </a:t>
            </a:r>
            <a:r>
              <a:rPr lang="ru-RU" sz="1400" dirty="0" smtClean="0">
                <a:latin typeface="Times New Roman" panose="02020603050405020304" pitchFamily="18" charset="0"/>
              </a:rPr>
              <a:t>близ расположенных </a:t>
            </a:r>
            <a:r>
              <a:rPr lang="ru-RU" sz="1400" dirty="0">
                <a:latin typeface="Times New Roman" panose="02020603050405020304" pitchFamily="18" charset="0"/>
              </a:rPr>
              <a:t>районов Южного Дагестана.</a:t>
            </a:r>
            <a:endParaRPr lang="ru-RU" dirty="0"/>
          </a:p>
        </p:txBody>
      </p:sp>
      <p:pic>
        <p:nvPicPr>
          <p:cNvPr id="6" name="Рисунок 5"/>
          <p:cNvPicPr>
            <a:picLocks noChangeAspect="1"/>
          </p:cNvPicPr>
          <p:nvPr/>
        </p:nvPicPr>
        <p:blipFill>
          <a:blip r:embed="rId3"/>
          <a:stretch>
            <a:fillRect/>
          </a:stretch>
        </p:blipFill>
        <p:spPr>
          <a:xfrm>
            <a:off x="4773613" y="5311775"/>
            <a:ext cx="2265362" cy="1430338"/>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a:stretch>
            <a:fillRect/>
          </a:stretch>
        </p:blipFill>
        <p:spPr>
          <a:xfrm>
            <a:off x="7181850" y="3808413"/>
            <a:ext cx="2513013" cy="1344612"/>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5"/>
          <a:stretch>
            <a:fillRect/>
          </a:stretch>
        </p:blipFill>
        <p:spPr>
          <a:xfrm>
            <a:off x="2406650" y="5311775"/>
            <a:ext cx="2224088" cy="1430338"/>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6"/>
          <a:stretch>
            <a:fillRect/>
          </a:stretch>
        </p:blipFill>
        <p:spPr>
          <a:xfrm>
            <a:off x="4773613" y="3816350"/>
            <a:ext cx="2265362" cy="1344613"/>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a:blip r:embed="rId7"/>
          <a:stretch>
            <a:fillRect/>
          </a:stretch>
        </p:blipFill>
        <p:spPr>
          <a:xfrm>
            <a:off x="2406650" y="3808413"/>
            <a:ext cx="2224088" cy="1344612"/>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8"/>
          <a:stretch>
            <a:fillRect/>
          </a:stretch>
        </p:blipFill>
        <p:spPr>
          <a:xfrm>
            <a:off x="131763" y="5311775"/>
            <a:ext cx="2132012" cy="1430338"/>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a:blip r:embed="rId9"/>
          <a:stretch>
            <a:fillRect/>
          </a:stretch>
        </p:blipFill>
        <p:spPr>
          <a:xfrm>
            <a:off x="7181850" y="5311775"/>
            <a:ext cx="2513013" cy="1430338"/>
          </a:xfrm>
          <a:prstGeom prst="rect">
            <a:avLst/>
          </a:prstGeom>
          <a:ln>
            <a:noFill/>
          </a:ln>
          <a:effectLst>
            <a:outerShdw blurRad="190500" algn="tl" rotWithShape="0">
              <a:srgbClr val="000000">
                <a:alpha val="70000"/>
              </a:srgbClr>
            </a:outerShdw>
          </a:effectLst>
        </p:spPr>
      </p:pic>
      <p:pic>
        <p:nvPicPr>
          <p:cNvPr id="3" name="Рисунок 2"/>
          <p:cNvPicPr>
            <a:picLocks noChangeAspect="1"/>
          </p:cNvPicPr>
          <p:nvPr/>
        </p:nvPicPr>
        <p:blipFill>
          <a:blip r:embed="rId10"/>
          <a:stretch>
            <a:fillRect/>
          </a:stretch>
        </p:blipFill>
        <p:spPr>
          <a:xfrm>
            <a:off x="131763" y="3800475"/>
            <a:ext cx="2132012" cy="136048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Группа 6"/>
          <p:cNvGrpSpPr>
            <a:grpSpLocks/>
          </p:cNvGrpSpPr>
          <p:nvPr/>
        </p:nvGrpSpPr>
        <p:grpSpPr bwMode="auto">
          <a:xfrm rot="5400000">
            <a:off x="4499768" y="-4499768"/>
            <a:ext cx="906463" cy="9906000"/>
            <a:chOff x="4933014" y="-35"/>
            <a:chExt cx="1066800" cy="11953876"/>
          </a:xfrm>
        </p:grpSpPr>
        <p:pic>
          <p:nvPicPr>
            <p:cNvPr id="31754"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5"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 name="Рисунок 5"/>
          <p:cNvPicPr>
            <a:picLocks noChangeAspect="1"/>
          </p:cNvPicPr>
          <p:nvPr/>
        </p:nvPicPr>
        <p:blipFill>
          <a:blip r:embed="rId3"/>
          <a:stretch>
            <a:fillRect/>
          </a:stretch>
        </p:blipFill>
        <p:spPr>
          <a:xfrm>
            <a:off x="5552926" y="4076910"/>
            <a:ext cx="1774825" cy="143033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a:stretch>
            <a:fillRect/>
          </a:stretch>
        </p:blipFill>
        <p:spPr>
          <a:xfrm>
            <a:off x="3082245" y="3875317"/>
            <a:ext cx="2073275" cy="1128712"/>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5"/>
          <a:stretch>
            <a:fillRect/>
          </a:stretch>
        </p:blipFill>
        <p:spPr>
          <a:xfrm>
            <a:off x="3204029" y="4590369"/>
            <a:ext cx="2073275" cy="965200"/>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a:stretch>
            <a:fillRect/>
          </a:stretch>
        </p:blipFill>
        <p:spPr>
          <a:xfrm>
            <a:off x="7450138" y="3970338"/>
            <a:ext cx="2301875" cy="1531937"/>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7"/>
          <a:stretch>
            <a:fillRect/>
          </a:stretch>
        </p:blipFill>
        <p:spPr>
          <a:xfrm>
            <a:off x="255588" y="3911600"/>
            <a:ext cx="2601912" cy="1633538"/>
          </a:xfrm>
          <a:prstGeom prst="rect">
            <a:avLst/>
          </a:prstGeom>
          <a:ln>
            <a:noFill/>
          </a:ln>
          <a:effectLst>
            <a:outerShdw blurRad="292100" dist="139700" dir="2700000" algn="tl" rotWithShape="0">
              <a:srgbClr val="333333">
                <a:alpha val="65000"/>
              </a:srgbClr>
            </a:outerShdw>
          </a:effectLst>
        </p:spPr>
      </p:pic>
      <p:sp>
        <p:nvSpPr>
          <p:cNvPr id="3" name="Прямоугольник 2"/>
          <p:cNvSpPr/>
          <p:nvPr/>
        </p:nvSpPr>
        <p:spPr>
          <a:xfrm>
            <a:off x="0" y="690563"/>
            <a:ext cx="9906000" cy="3108543"/>
          </a:xfrm>
          <a:prstGeom prst="rect">
            <a:avLst/>
          </a:prstGeom>
        </p:spPr>
        <p:txBody>
          <a:bodyPr>
            <a:spAutoFit/>
          </a:bodyPr>
          <a:lstStyle/>
          <a:p>
            <a:pPr indent="457200" algn="just">
              <a:spcBef>
                <a:spcPts val="0"/>
              </a:spcBef>
              <a:spcAft>
                <a:spcPts val="0"/>
              </a:spcAft>
              <a:defRPr/>
            </a:pPr>
            <a:r>
              <a:rPr lang="ru-RU" sz="1400" dirty="0">
                <a:latin typeface="Times New Roman" panose="02020603050405020304" pitchFamily="18" charset="0"/>
                <a:cs typeface="Times New Roman" panose="02020603050405020304" pitchFamily="18" charset="0"/>
              </a:rPr>
              <a:t> </a:t>
            </a:r>
          </a:p>
          <a:p>
            <a:pPr indent="457200" algn="ctr">
              <a:spcBef>
                <a:spcPts val="0"/>
              </a:spcBef>
              <a:spcAft>
                <a:spcPts val="0"/>
              </a:spcAft>
              <a:defRPr/>
            </a:pPr>
            <a:r>
              <a:rPr lang="ru-RU" sz="1400" b="1" dirty="0">
                <a:latin typeface="Times New Roman" panose="02020603050405020304" pitchFamily="18" charset="0"/>
                <a:cs typeface="Times New Roman" panose="02020603050405020304" pitchFamily="18" charset="0"/>
              </a:rPr>
              <a:t>Водоснабжение</a:t>
            </a:r>
            <a:endParaRPr lang="ru-RU" sz="1400" dirty="0">
              <a:latin typeface="Times New Roman" panose="02020603050405020304" pitchFamily="18" charset="0"/>
              <a:cs typeface="Times New Roman" panose="02020603050405020304" pitchFamily="18" charset="0"/>
            </a:endParaRPr>
          </a:p>
          <a:p>
            <a:pPr indent="457200" algn="just">
              <a:spcBef>
                <a:spcPts val="0"/>
              </a:spcBef>
              <a:spcAft>
                <a:spcPts val="0"/>
              </a:spcAft>
              <a:defRPr/>
            </a:pPr>
            <a:r>
              <a:rPr lang="ru-RU" sz="1400" dirty="0">
                <a:latin typeface="Times New Roman" panose="02020603050405020304" pitchFamily="18" charset="0"/>
                <a:cs typeface="Times New Roman" panose="02020603050405020304" pitchFamily="18" charset="0"/>
              </a:rPr>
              <a:t>Для улучшения водоснабжения города администрацией городского округа «город Дербент» проведена следующая работа:</a:t>
            </a:r>
          </a:p>
          <a:p>
            <a:pPr marL="88900" indent="177800"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выполнены ремонтно-восстановительные работы на аварийных участках водовода «Самур-Дербент», проведены работы по ликвидации многочисленных утечек на водопроводных сетях;</a:t>
            </a:r>
          </a:p>
          <a:p>
            <a:pPr marL="88900" indent="177800"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выполнены работы по введению в эксплуатацию напорного водопровода, протяженностью более 1000 м;</a:t>
            </a:r>
          </a:p>
          <a:p>
            <a:pPr marL="88900" indent="177800"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перестроены водопроводные сети на территории станции «</a:t>
            </a:r>
            <a:r>
              <a:rPr lang="ru-RU" sz="1400" dirty="0" err="1">
                <a:latin typeface="Times New Roman" panose="02020603050405020304" pitchFamily="18" charset="0"/>
                <a:cs typeface="Times New Roman" panose="02020603050405020304" pitchFamily="18" charset="0"/>
              </a:rPr>
              <a:t>Нюгди</a:t>
            </a:r>
            <a:r>
              <a:rPr lang="ru-RU" sz="1400" dirty="0" smtClean="0">
                <a:latin typeface="Times New Roman" panose="02020603050405020304" pitchFamily="18" charset="0"/>
                <a:cs typeface="Times New Roman" panose="02020603050405020304" pitchFamily="18" charset="0"/>
              </a:rPr>
              <a:t>»; </a:t>
            </a:r>
          </a:p>
          <a:p>
            <a:pPr marL="88900" indent="177800" algn="just">
              <a:spcBef>
                <a:spcPts val="0"/>
              </a:spcBef>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установка </a:t>
            </a:r>
            <a:r>
              <a:rPr lang="ru-RU" sz="1400" dirty="0">
                <a:latin typeface="Times New Roman" panose="02020603050405020304" pitchFamily="18" charset="0"/>
                <a:cs typeface="Times New Roman" panose="02020603050405020304" pitchFamily="18" charset="0"/>
              </a:rPr>
              <a:t>в МКД общедомовых резервуаров для обеспечения бесперебойного водоснабжения </a:t>
            </a:r>
            <a:r>
              <a:rPr lang="ru-RU" sz="1400" dirty="0" smtClean="0">
                <a:latin typeface="Times New Roman" panose="02020603050405020304" pitchFamily="18" charset="0"/>
                <a:cs typeface="Times New Roman" panose="02020603050405020304" pitchFamily="18" charset="0"/>
              </a:rPr>
              <a:t>жильцов</a:t>
            </a:r>
            <a:r>
              <a:rPr lang="ru-RU" sz="1400" dirty="0">
                <a:latin typeface="Times New Roman" panose="02020603050405020304" pitchFamily="18" charset="0"/>
                <a:cs typeface="Times New Roman" panose="02020603050405020304" pitchFamily="18" charset="0"/>
              </a:rPr>
              <a:t>;</a:t>
            </a:r>
          </a:p>
          <a:p>
            <a:pPr marL="88900" indent="177800"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за последний год проведены работы по замене водопроводных труб разных диаметров, порядка 10 км.;</a:t>
            </a:r>
          </a:p>
          <a:p>
            <a:pPr marL="88900" indent="177800" algn="just">
              <a:spcBef>
                <a:spcPts val="0"/>
              </a:spcBef>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на постоянной основе проводится работа по упорядочению забора и учета воды попутными потребителями водоводов «Самур-Дербент» и «</a:t>
            </a:r>
            <a:r>
              <a:rPr lang="ru-RU" sz="1400" dirty="0" err="1">
                <a:latin typeface="Times New Roman" panose="02020603050405020304" pitchFamily="18" charset="0"/>
                <a:cs typeface="Times New Roman" panose="02020603050405020304" pitchFamily="18" charset="0"/>
              </a:rPr>
              <a:t>Кайтаг</a:t>
            </a:r>
            <a:r>
              <a:rPr lang="ru-RU" sz="1400" dirty="0">
                <a:latin typeface="Times New Roman" panose="02020603050405020304" pitchFamily="18" charset="0"/>
                <a:cs typeface="Times New Roman" panose="02020603050405020304" pitchFamily="18" charset="0"/>
              </a:rPr>
              <a:t>-Дербент», пресечению самовольных врезок в водоводы, заключению договоров с администрациями сельских поселений;</a:t>
            </a:r>
          </a:p>
          <a:p>
            <a:pPr marL="88900" indent="177800" algn="just">
              <a:spcBef>
                <a:spcPts val="0"/>
              </a:spcBef>
              <a:spcAft>
                <a:spcPts val="0"/>
              </a:spcAft>
              <a:buFont typeface="Symbol" panose="05050102010706020507" pitchFamily="18" charset="2"/>
              <a:buChar char=""/>
              <a:defRPr/>
            </a:pPr>
            <a:r>
              <a:rPr lang="ru-RU" sz="1400" dirty="0" smtClean="0">
                <a:latin typeface="Times New Roman" panose="02020603050405020304" pitchFamily="18" charset="0"/>
                <a:cs typeface="Times New Roman" panose="02020603050405020304" pitchFamily="18" charset="0"/>
              </a:rPr>
              <a:t>завершено </a:t>
            </a:r>
            <a:r>
              <a:rPr lang="ru-RU" sz="1400" dirty="0">
                <a:latin typeface="Times New Roman" panose="02020603050405020304" pitchFamily="18" charset="0"/>
                <a:cs typeface="Times New Roman" panose="02020603050405020304" pitchFamily="18" charset="0"/>
              </a:rPr>
              <a:t>строительство насосной станции «</a:t>
            </a:r>
            <a:r>
              <a:rPr lang="ru-RU" sz="1400" dirty="0" err="1">
                <a:latin typeface="Times New Roman" panose="02020603050405020304" pitchFamily="18" charset="0"/>
                <a:cs typeface="Times New Roman" panose="02020603050405020304" pitchFamily="18" charset="0"/>
              </a:rPr>
              <a:t>Кырхляр</a:t>
            </a:r>
            <a:r>
              <a:rPr lang="ru-RU" sz="1400" dirty="0" smtClean="0">
                <a:latin typeface="Times New Roman" panose="02020603050405020304" pitchFamily="18" charset="0"/>
                <a:cs typeface="Times New Roman" panose="02020603050405020304" pitchFamily="18" charset="0"/>
              </a:rPr>
              <a:t>» стоимостью 47 млн. руб.</a:t>
            </a:r>
            <a:endParaRPr lang="ru-RU" sz="1400" dirty="0">
              <a:latin typeface="Times New Roman" panose="02020603050405020304" pitchFamily="18" charset="0"/>
              <a:cs typeface="Times New Roman" panose="02020603050405020304" pitchFamily="18" charset="0"/>
            </a:endParaRPr>
          </a:p>
        </p:txBody>
      </p:sp>
      <p:sp>
        <p:nvSpPr>
          <p:cNvPr id="31753" name="Прямоугольник 3"/>
          <p:cNvSpPr>
            <a:spLocks noChangeArrowheads="1"/>
          </p:cNvSpPr>
          <p:nvPr/>
        </p:nvSpPr>
        <p:spPr bwMode="auto">
          <a:xfrm>
            <a:off x="0" y="5697083"/>
            <a:ext cx="990600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57200">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dirty="0">
                <a:latin typeface="Times New Roman" panose="02020603050405020304" pitchFamily="18" charset="0"/>
                <a:cs typeface="Times New Roman" panose="02020603050405020304" pitchFamily="18" charset="0"/>
              </a:rPr>
              <a:t>В результате увеличен объем поступления питьевой воды в город по водоводам, что позволило обеспечить продолжительность водоподачи по часовому графику населению до 3 раз в сутки. Значительно улучшено состояние водоснабжения по микрорайонам, в том числе магальной части города, а в некоторых районах вода подается круглосуточно.</a:t>
            </a:r>
          </a:p>
          <a:p>
            <a:pPr algn="just"/>
            <a:r>
              <a:rPr lang="ru-RU" sz="1400" dirty="0">
                <a:latin typeface="Times New Roman" panose="02020603050405020304" pitchFamily="18" charset="0"/>
                <a:cs typeface="Times New Roman" panose="02020603050405020304" pitchFamily="18" charset="0"/>
              </a:rPr>
              <a:t>В целях увеличения объема воды в городе завершается строительство водовода «Самур-Дербент». Общая стоимость проекта составляет </a:t>
            </a:r>
            <a:r>
              <a:rPr lang="ru-RU" sz="1400" dirty="0" smtClean="0">
                <a:latin typeface="Times New Roman" panose="02020603050405020304" pitchFamily="18" charset="0"/>
                <a:cs typeface="Times New Roman" panose="02020603050405020304" pitchFamily="18" charset="0"/>
              </a:rPr>
              <a:t>498 </a:t>
            </a:r>
            <a:r>
              <a:rPr lang="ru-RU" sz="1400" dirty="0">
                <a:latin typeface="Times New Roman" panose="02020603050405020304" pitchFamily="18" charset="0"/>
                <a:cs typeface="Times New Roman" panose="02020603050405020304" pitchFamily="18" charset="0"/>
              </a:rPr>
              <a:t>млн. руб</a:t>
            </a:r>
            <a:r>
              <a:rPr lang="ru-RU" sz="1400" dirty="0" smtClean="0">
                <a:latin typeface="Times New Roman" panose="02020603050405020304" pitchFamily="18" charset="0"/>
                <a:cs typeface="Times New Roman" panose="02020603050405020304" pitchFamily="18" charset="0"/>
              </a:rPr>
              <a:t>. Из выделенных средств уже освоено 279 млн. рублей.</a:t>
            </a:r>
            <a:endParaRPr lang="ru-RU"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Группа 6"/>
          <p:cNvGrpSpPr>
            <a:grpSpLocks/>
          </p:cNvGrpSpPr>
          <p:nvPr/>
        </p:nvGrpSpPr>
        <p:grpSpPr bwMode="auto">
          <a:xfrm rot="5400000">
            <a:off x="4499768" y="-4499768"/>
            <a:ext cx="906463" cy="9906000"/>
            <a:chOff x="4933014" y="-35"/>
            <a:chExt cx="1066800" cy="11953876"/>
          </a:xfrm>
        </p:grpSpPr>
        <p:pic>
          <p:nvPicPr>
            <p:cNvPr id="32776"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7"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1000125"/>
            <a:ext cx="9906000" cy="3323987"/>
          </a:xfrm>
          <a:prstGeom prst="rect">
            <a:avLst/>
          </a:prstGeom>
        </p:spPr>
        <p:txBody>
          <a:bodyPr>
            <a:spAutoFit/>
          </a:bodyPr>
          <a:lstStyle/>
          <a:p>
            <a:pPr indent="450215" algn="ctr">
              <a:spcAft>
                <a:spcPts val="0"/>
              </a:spcAft>
              <a:defRPr/>
            </a:pPr>
            <a:r>
              <a:rPr lang="ru-RU" sz="1400" b="1" dirty="0">
                <a:latin typeface="Times New Roman" panose="02020603050405020304" pitchFamily="18" charset="0"/>
                <a:cs typeface="Times New Roman" panose="02020603050405020304" pitchFamily="18" charset="0"/>
              </a:rPr>
              <a:t>Модернизация системы водоотведения </a:t>
            </a:r>
            <a:r>
              <a:rPr lang="ru-RU" sz="1400" b="1" dirty="0" smtClean="0">
                <a:latin typeface="Times New Roman" panose="02020603050405020304" pitchFamily="18" charset="0"/>
                <a:cs typeface="Times New Roman" panose="02020603050405020304" pitchFamily="18" charset="0"/>
              </a:rPr>
              <a:t> </a:t>
            </a:r>
          </a:p>
          <a:p>
            <a:pPr indent="450215" algn="just">
              <a:spcAft>
                <a:spcPts val="0"/>
              </a:spcAft>
              <a:defRPr/>
            </a:pPr>
            <a:r>
              <a:rPr lang="ru-RU" sz="1400" dirty="0" smtClean="0">
                <a:latin typeface="Times New Roman" panose="02020603050405020304" pitchFamily="18" charset="0"/>
                <a:cs typeface="Times New Roman" panose="02020603050405020304" pitchFamily="18" charset="0"/>
              </a:rPr>
              <a:t>Большая </a:t>
            </a:r>
            <a:r>
              <a:rPr lang="ru-RU" sz="1400" dirty="0">
                <a:latin typeface="Times New Roman" panose="02020603050405020304" pitchFamily="18" charset="0"/>
                <a:cs typeface="Times New Roman" panose="02020603050405020304" pitchFamily="18" charset="0"/>
              </a:rPr>
              <a:t>работа проделана и для улучшения систем канализационных сетей города. Так, произведены:</a:t>
            </a:r>
          </a:p>
          <a:p>
            <a:pPr marL="87313" indent="174625"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строительство напорного коллектора станции «Мамедбековская» для дальнейшей перекачки фекальных стоков;</a:t>
            </a:r>
          </a:p>
          <a:p>
            <a:pPr marL="87313" indent="174625"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реконструкция и строительство канализационных сетей разных диаметров протяженностью 12 км.;</a:t>
            </a:r>
          </a:p>
          <a:p>
            <a:pPr marL="87313" indent="174625"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для предотвращения затопления территорий города селевыми потоками, в ущелье склона горы Джалган, завершено строительство защитных гидротехнических сооружений - многоступенчатые перепады и быстротоки с бассейнами-накопителями для задержания селевых потоков, камней, мусора, объемом 800 м3 общей протяженностью 200 м.</a:t>
            </a:r>
          </a:p>
          <a:p>
            <a:pPr indent="450215" algn="just">
              <a:defRPr/>
            </a:pPr>
            <a:r>
              <a:rPr lang="ru-RU" sz="1400" dirty="0">
                <a:latin typeface="Times New Roman" panose="02020603050405020304" pitchFamily="18" charset="0"/>
                <a:cs typeface="Times New Roman" panose="02020603050405020304" pitchFamily="18" charset="0"/>
              </a:rPr>
              <a:t>Кроме того, с 2008 года в городе ведется строительство очистных сооружений канализации мощностью 40 тыс. м3. </a:t>
            </a:r>
            <a:r>
              <a:rPr lang="ru-RU" sz="1400" dirty="0" smtClean="0">
                <a:latin typeface="Times New Roman" panose="02020603050405020304" pitchFamily="18" charset="0"/>
                <a:cs typeface="Times New Roman" panose="02020603050405020304" pitchFamily="18" charset="0"/>
              </a:rPr>
              <a:t>За период с 2008 года по 01.01.2017 г. выделено и освоено 554,9 млн. рублей. Остаток сметной стоимости составляет 969,7 млн. рублей. Общая готовность объекта- 39 %.</a:t>
            </a:r>
            <a:endParaRPr lang="ru-RU" sz="1400" dirty="0">
              <a:latin typeface="Times New Roman" panose="02020603050405020304" pitchFamily="18" charset="0"/>
              <a:cs typeface="Times New Roman" panose="02020603050405020304" pitchFamily="18" charset="0"/>
            </a:endParaRPr>
          </a:p>
          <a:p>
            <a:pPr indent="450215" algn="just">
              <a:defRPr/>
            </a:pPr>
            <a:r>
              <a:rPr lang="ru-RU" sz="1400" dirty="0" smtClean="0">
                <a:latin typeface="Times New Roman" panose="02020603050405020304" pitchFamily="18" charset="0"/>
                <a:cs typeface="Times New Roman" panose="02020603050405020304" pitchFamily="18" charset="0"/>
              </a:rPr>
              <a:t>Однако завершение </a:t>
            </a:r>
            <a:r>
              <a:rPr lang="ru-RU" sz="1400" dirty="0">
                <a:latin typeface="Times New Roman" panose="02020603050405020304" pitchFamily="18" charset="0"/>
                <a:cs typeface="Times New Roman" panose="02020603050405020304" pitchFamily="18" charset="0"/>
              </a:rPr>
              <a:t>строительства указанных очистных сооружений не решает проблемы очистки стоков в городе как по мощности, так и по генеральной схеме развития (в настоящее время общий объем городских стоков в сутки в настоящее время составляет 75-80 тыс.м3 в сутки). В связи с чем планируется параллельно строительство южных очистных сооружений общим объемом очищенных вод до 40 тыс. куб. м. в сутки</a:t>
            </a:r>
            <a:r>
              <a:rPr lang="ru-RU" sz="1400" dirty="0" smtClean="0">
                <a:latin typeface="Times New Roman" panose="02020603050405020304" pitchFamily="18" charset="0"/>
                <a:cs typeface="Times New Roman" panose="02020603050405020304" pitchFamily="18" charset="0"/>
              </a:rPr>
              <a:t>.</a:t>
            </a:r>
          </a:p>
          <a:p>
            <a:pPr indent="450215" algn="just">
              <a:defRPr/>
            </a:pPr>
            <a:endParaRPr lang="ru-RU" sz="1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2443163" y="4901974"/>
            <a:ext cx="2800350" cy="186848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stretch>
            <a:fillRect/>
          </a:stretch>
        </p:blipFill>
        <p:spPr>
          <a:xfrm>
            <a:off x="5364163" y="3961626"/>
            <a:ext cx="3205162" cy="2223051"/>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stretch>
            <a:fillRect/>
          </a:stretch>
        </p:blipFill>
        <p:spPr>
          <a:xfrm>
            <a:off x="457201" y="4206779"/>
            <a:ext cx="2632074" cy="1866770"/>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6" cstate="print"/>
          <a:stretch>
            <a:fillRect/>
          </a:stretch>
        </p:blipFill>
        <p:spPr>
          <a:xfrm>
            <a:off x="7229475" y="4901974"/>
            <a:ext cx="2387600" cy="1917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Группа 6"/>
          <p:cNvGrpSpPr>
            <a:grpSpLocks/>
          </p:cNvGrpSpPr>
          <p:nvPr/>
        </p:nvGrpSpPr>
        <p:grpSpPr bwMode="auto">
          <a:xfrm rot="5400000">
            <a:off x="4499768" y="-4499768"/>
            <a:ext cx="906463" cy="9906000"/>
            <a:chOff x="4933014" y="-35"/>
            <a:chExt cx="1066800" cy="11953876"/>
          </a:xfrm>
        </p:grpSpPr>
        <p:pic>
          <p:nvPicPr>
            <p:cNvPr id="33800"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1"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3795" name="Прямоугольник 2"/>
          <p:cNvSpPr>
            <a:spLocks noChangeArrowheads="1"/>
          </p:cNvSpPr>
          <p:nvPr/>
        </p:nvSpPr>
        <p:spPr bwMode="auto">
          <a:xfrm>
            <a:off x="0" y="914400"/>
            <a:ext cx="9906000"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rPr>
              <a:t>Ресурсное обеспечение </a:t>
            </a:r>
            <a:r>
              <a:rPr lang="ru-RU" sz="1400" b="1" dirty="0" smtClean="0">
                <a:latin typeface="Times New Roman" panose="02020603050405020304" pitchFamily="18" charset="0"/>
              </a:rPr>
              <a:t>электроэнергией </a:t>
            </a:r>
            <a:r>
              <a:rPr lang="ru-RU" sz="1400" b="1" dirty="0" smtClean="0">
                <a:solidFill>
                  <a:srgbClr val="FF0000"/>
                </a:solidFill>
                <a:latin typeface="Times New Roman" panose="02020603050405020304" pitchFamily="18" charset="0"/>
              </a:rPr>
              <a:t>   </a:t>
            </a:r>
          </a:p>
          <a:p>
            <a:pPr algn="just"/>
            <a:r>
              <a:rPr lang="ru-RU" sz="1400" dirty="0">
                <a:latin typeface="Times New Roman" panose="02020603050405020304" pitchFamily="18" charset="0"/>
                <a:cs typeface="Times New Roman" panose="02020603050405020304" pitchFamily="18" charset="0"/>
              </a:rPr>
              <a:t> Потребление электрической электроэнергии в городе сегодня производится от трех </a:t>
            </a:r>
            <a:r>
              <a:rPr lang="ru-RU" sz="1400" dirty="0" smtClean="0">
                <a:latin typeface="Times New Roman" panose="02020603050405020304" pitchFamily="18" charset="0"/>
                <a:cs typeface="Times New Roman" panose="02020603050405020304" pitchFamily="18" charset="0"/>
              </a:rPr>
              <a:t>питающих </a:t>
            </a:r>
            <a:r>
              <a:rPr lang="ru-RU" sz="1400" dirty="0">
                <a:latin typeface="Times New Roman" panose="02020603050405020304" pitchFamily="18" charset="0"/>
                <a:cs typeface="Times New Roman" panose="02020603050405020304" pitchFamily="18" charset="0"/>
              </a:rPr>
              <a:t>центров: «</a:t>
            </a:r>
            <a:r>
              <a:rPr lang="ru-RU" sz="1400" dirty="0" err="1">
                <a:latin typeface="Times New Roman" panose="02020603050405020304" pitchFamily="18" charset="0"/>
                <a:cs typeface="Times New Roman" panose="02020603050405020304" pitchFamily="18" charset="0"/>
              </a:rPr>
              <a:t>Дербент-Северная</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Дербент-Западная</a:t>
            </a:r>
            <a:r>
              <a:rPr lang="ru-RU" sz="1400" dirty="0">
                <a:latin typeface="Times New Roman" panose="02020603050405020304" pitchFamily="18" charset="0"/>
                <a:cs typeface="Times New Roman" panose="02020603050405020304" pitchFamily="18" charset="0"/>
              </a:rPr>
              <a:t>», «Дербент-330».</a:t>
            </a:r>
          </a:p>
          <a:p>
            <a:pPr algn="just"/>
            <a:r>
              <a:rPr lang="ru-RU" sz="1400" dirty="0">
                <a:latin typeface="Times New Roman" panose="02020603050405020304" pitchFamily="18" charset="0"/>
                <a:cs typeface="Times New Roman" panose="02020603050405020304" pitchFamily="18" charset="0"/>
              </a:rPr>
              <a:t>Однако имеется необходимость существенного повышения надежности электроснабжения города в связи с интенсивной застройкой районов города, возрастающей электрификацией бытовой и коммунальной сфер.</a:t>
            </a:r>
          </a:p>
          <a:p>
            <a:pPr algn="just"/>
            <a:r>
              <a:rPr lang="ru-RU" sz="1400" dirty="0">
                <a:latin typeface="Times New Roman" panose="02020603050405020304" pitchFamily="18" charset="0"/>
                <a:cs typeface="Times New Roman" panose="02020603050405020304" pitchFamily="18" charset="0"/>
              </a:rPr>
              <a:t>В целях предотвращения чрезвычайных ситуаций, обеспечения надежным и качественным электроснабжением потребителей, а также с растущим объемом потребления электроэнергии населением и предприятиями города, администрацией города в южной и северной части города сформированы земельные участки под строительство </a:t>
            </a:r>
            <a:r>
              <a:rPr lang="ru-RU" sz="1400" dirty="0" err="1">
                <a:latin typeface="Times New Roman" panose="02020603050405020304" pitchFamily="18" charset="0"/>
                <a:cs typeface="Times New Roman" panose="02020603050405020304" pitchFamily="18" charset="0"/>
              </a:rPr>
              <a:t>электроподстанций</a:t>
            </a:r>
            <a:r>
              <a:rPr lang="ru-RU" sz="1400" dirty="0">
                <a:latin typeface="Times New Roman" panose="02020603050405020304" pitchFamily="18" charset="0"/>
                <a:cs typeface="Times New Roman" panose="02020603050405020304" pitchFamily="18" charset="0"/>
              </a:rPr>
              <a:t> и распределительных сетей. В настоящее время совместно с Министерством транспорта, энергетики и связи РД, Дагестанской сетевой компанией и ПАО «</a:t>
            </a:r>
            <a:r>
              <a:rPr lang="ru-RU" sz="1400" dirty="0" err="1">
                <a:latin typeface="Times New Roman" panose="02020603050405020304" pitchFamily="18" charset="0"/>
                <a:cs typeface="Times New Roman" panose="02020603050405020304" pitchFamily="18" charset="0"/>
              </a:rPr>
              <a:t>Россети</a:t>
            </a:r>
            <a:r>
              <a:rPr lang="ru-RU" sz="1400" dirty="0">
                <a:latin typeface="Times New Roman" panose="02020603050405020304" pitchFamily="18" charset="0"/>
                <a:cs typeface="Times New Roman" panose="02020603050405020304" pitchFamily="18" charset="0"/>
              </a:rPr>
              <a:t>» ведется работа по подготовке технических заданий на проектирование указанных подстанций.</a:t>
            </a:r>
          </a:p>
        </p:txBody>
      </p:sp>
      <p:pic>
        <p:nvPicPr>
          <p:cNvPr id="7" name="Рисунок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15393" y="5029598"/>
            <a:ext cx="3105977" cy="1773292"/>
          </a:xfrm>
          <a:prstGeom prst="rect">
            <a:avLst/>
          </a:prstGeom>
          <a:ln>
            <a:noFill/>
          </a:ln>
          <a:effectLst>
            <a:softEdge rad="112500"/>
          </a:effectLst>
        </p:spPr>
      </p:pic>
      <p:pic>
        <p:nvPicPr>
          <p:cNvPr id="8" name="Рисунок 7"/>
          <p:cNvPicPr>
            <a:picLocks noChangeAspect="1"/>
          </p:cNvPicPr>
          <p:nvPr/>
        </p:nvPicPr>
        <p:blipFill>
          <a:blip r:embed="rId4"/>
          <a:stretch>
            <a:fillRect/>
          </a:stretch>
        </p:blipFill>
        <p:spPr>
          <a:xfrm>
            <a:off x="4667250" y="3446463"/>
            <a:ext cx="3497263" cy="1357312"/>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5"/>
          <a:stretch>
            <a:fillRect/>
          </a:stretch>
        </p:blipFill>
        <p:spPr>
          <a:xfrm>
            <a:off x="1565275" y="5029200"/>
            <a:ext cx="3776663" cy="1674813"/>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a:stretch>
            <a:fillRect/>
          </a:stretch>
        </p:blipFill>
        <p:spPr>
          <a:xfrm>
            <a:off x="473075" y="3482975"/>
            <a:ext cx="2981325" cy="1320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Группа 6"/>
          <p:cNvGrpSpPr>
            <a:grpSpLocks/>
          </p:cNvGrpSpPr>
          <p:nvPr/>
        </p:nvGrpSpPr>
        <p:grpSpPr bwMode="auto">
          <a:xfrm rot="5400000">
            <a:off x="4499768" y="-4499768"/>
            <a:ext cx="906463" cy="9906000"/>
            <a:chOff x="4933014" y="-35"/>
            <a:chExt cx="1066800" cy="11953876"/>
          </a:xfrm>
        </p:grpSpPr>
        <p:pic>
          <p:nvPicPr>
            <p:cNvPr id="34823"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4"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2462213"/>
          </a:xfrm>
          <a:prstGeom prst="rect">
            <a:avLst/>
          </a:prstGeom>
        </p:spPr>
        <p:txBody>
          <a:bodyPr>
            <a:spAutoFit/>
          </a:bodyPr>
          <a:lstStyle/>
          <a:p>
            <a:pPr indent="450215" algn="ctr">
              <a:spcAft>
                <a:spcPts val="0"/>
              </a:spcAft>
              <a:defRPr/>
            </a:pPr>
            <a:r>
              <a:rPr lang="ru-RU" sz="1400" b="1" dirty="0">
                <a:latin typeface="Times New Roman" panose="02020603050405020304" pitchFamily="18" charset="0"/>
              </a:rPr>
              <a:t>Ресурсное обеспечение газоснабжением</a:t>
            </a:r>
            <a:endParaRPr lang="ru-RU" dirty="0"/>
          </a:p>
          <a:p>
            <a:pPr indent="450215" algn="just">
              <a:defRPr/>
            </a:pPr>
            <a:r>
              <a:rPr lang="ru-RU" sz="1400" dirty="0">
                <a:latin typeface="Times New Roman" panose="02020603050405020304" pitchFamily="18" charset="0"/>
                <a:cs typeface="Times New Roman" panose="02020603050405020304" pitchFamily="18" charset="0"/>
              </a:rPr>
              <a:t>Газоснабжение города к двум газораспределительным станциям производится от магистрального федерального газопровода Казимагомед-Моздок. Протяженность сетей газоснабжения на территории городского округа «город Дербент» составляет 330 км. При этом отмечаю, что </a:t>
            </a:r>
            <a:r>
              <a:rPr lang="ru-RU" sz="1400" dirty="0" smtClean="0">
                <a:latin typeface="Times New Roman" panose="02020603050405020304" pitchFamily="18" charset="0"/>
                <a:cs typeface="Times New Roman" panose="02020603050405020304" pitchFamily="18" charset="0"/>
              </a:rPr>
              <a:t>муниципалитетом </a:t>
            </a:r>
            <a:r>
              <a:rPr lang="ru-RU" sz="1400" dirty="0">
                <a:latin typeface="Times New Roman" panose="02020603050405020304" pitchFamily="18" charset="0"/>
                <a:cs typeface="Times New Roman" panose="02020603050405020304" pitchFamily="18" charset="0"/>
              </a:rPr>
              <a:t>было введены в эксплуатацию дополнительно порядка 18 км газовых сетей, построенных за счет внебюджетных источников. Кроме того, заменено 30 шкафных газорегуляторных пунктов.</a:t>
            </a:r>
          </a:p>
          <a:p>
            <a:pPr indent="450215" algn="just">
              <a:defRPr/>
            </a:pPr>
            <a:r>
              <a:rPr lang="ru-RU" sz="1400" dirty="0">
                <a:latin typeface="Times New Roman" panose="02020603050405020304" pitchFamily="18" charset="0"/>
                <a:cs typeface="Times New Roman" panose="02020603050405020304" pitchFamily="18" charset="0"/>
              </a:rPr>
              <a:t>Однако в связи с увеличением потребности в газе необходимо строительство новых газораспределительных пунктов в городе. Также для обеспечения надежного газоснабжения города необходимо:  </a:t>
            </a:r>
          </a:p>
          <a:p>
            <a:pPr marL="88900" indent="177800"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провести газопроводы высокого и среднего давления в районы нового строительства;  </a:t>
            </a:r>
          </a:p>
          <a:p>
            <a:pPr marL="88900" indent="177800" algn="just">
              <a:spcAft>
                <a:spcPts val="0"/>
              </a:spcAft>
              <a:buFont typeface="Symbol" panose="05050102010706020507" pitchFamily="18" charset="2"/>
              <a:buChar char=""/>
              <a:defRPr/>
            </a:pPr>
            <a:r>
              <a:rPr lang="ru-RU" sz="1400" dirty="0">
                <a:latin typeface="Times New Roman" panose="02020603050405020304" pitchFamily="18" charset="0"/>
                <a:cs typeface="Times New Roman" panose="02020603050405020304" pitchFamily="18" charset="0"/>
              </a:rPr>
              <a:t>осуществлять поэтапную замену старых газопроводов низкого и среднего давления на новые при необходимости с увеличением их диаметра;  </a:t>
            </a:r>
          </a:p>
          <a:p>
            <a:pPr marL="88900" indent="177800" algn="just">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продолжать замену устаревшего газового оборудования в существующих газорегуляторных пунктах</a:t>
            </a:r>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28350" y="3978000"/>
            <a:ext cx="3277648" cy="2185370"/>
          </a:xfrm>
          <a:prstGeom prst="ellipse">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4056436"/>
            <a:ext cx="3479800" cy="2106934"/>
          </a:xfrm>
          <a:prstGeom prst="ellipse">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flipH="1">
            <a:off x="3555052" y="4232058"/>
            <a:ext cx="2998045" cy="16772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Группа 6"/>
          <p:cNvGrpSpPr>
            <a:grpSpLocks/>
          </p:cNvGrpSpPr>
          <p:nvPr/>
        </p:nvGrpSpPr>
        <p:grpSpPr bwMode="auto">
          <a:xfrm rot="5400000">
            <a:off x="4499768" y="-4499768"/>
            <a:ext cx="906463" cy="9906000"/>
            <a:chOff x="4933014" y="-35"/>
            <a:chExt cx="1066800" cy="11953876"/>
          </a:xfrm>
        </p:grpSpPr>
        <p:pic>
          <p:nvPicPr>
            <p:cNvPr id="3584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 name="Рисунок 5"/>
          <p:cNvPicPr>
            <a:picLocks noChangeAspect="1"/>
          </p:cNvPicPr>
          <p:nvPr/>
        </p:nvPicPr>
        <p:blipFill>
          <a:blip r:embed="rId3"/>
          <a:stretch>
            <a:fillRect/>
          </a:stretch>
        </p:blipFill>
        <p:spPr>
          <a:xfrm>
            <a:off x="274638" y="1125538"/>
            <a:ext cx="2795587" cy="1584325"/>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a:stretch>
            <a:fillRect/>
          </a:stretch>
        </p:blipFill>
        <p:spPr>
          <a:xfrm>
            <a:off x="6829425" y="1125538"/>
            <a:ext cx="2846388" cy="158432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print"/>
          <a:stretch>
            <a:fillRect/>
          </a:stretch>
        </p:blipFill>
        <p:spPr>
          <a:xfrm>
            <a:off x="6610350" y="4867275"/>
            <a:ext cx="3244850" cy="1838325"/>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6"/>
          <a:stretch>
            <a:fillRect/>
          </a:stretch>
        </p:blipFill>
        <p:spPr>
          <a:xfrm>
            <a:off x="274638" y="4867275"/>
            <a:ext cx="3336925" cy="1800225"/>
          </a:xfrm>
          <a:prstGeom prst="rect">
            <a:avLst/>
          </a:prstGeom>
          <a:ln>
            <a:noFill/>
          </a:ln>
          <a:effectLst>
            <a:outerShdw blurRad="292100" dist="139700" dir="2700000" algn="tl" rotWithShape="0">
              <a:srgbClr val="333333">
                <a:alpha val="65000"/>
              </a:srgbClr>
            </a:outerShdw>
          </a:effectLst>
        </p:spPr>
      </p:pic>
      <p:sp>
        <p:nvSpPr>
          <p:cNvPr id="35847" name="Прямоугольник 2"/>
          <p:cNvSpPr>
            <a:spLocks noChangeArrowheads="1"/>
          </p:cNvSpPr>
          <p:nvPr/>
        </p:nvSpPr>
        <p:spPr bwMode="auto">
          <a:xfrm>
            <a:off x="0" y="2859088"/>
            <a:ext cx="9855200" cy="1936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lnSpc>
                <a:spcPct val="107000"/>
              </a:lnSpc>
            </a:pPr>
            <a:r>
              <a:rPr lang="ru-RU" sz="1400" b="1" dirty="0">
                <a:latin typeface="Times New Roman" panose="02020603050405020304" pitchFamily="18" charset="0"/>
                <a:cs typeface="Times New Roman" panose="02020603050405020304" pitchFamily="18" charset="0"/>
              </a:rPr>
              <a:t>Программа Капитального ремонта</a:t>
            </a:r>
          </a:p>
          <a:p>
            <a:pPr algn="just">
              <a:lnSpc>
                <a:spcPct val="107000"/>
              </a:lnSpc>
            </a:pPr>
            <a:r>
              <a:rPr lang="ru-RU" sz="1400" dirty="0">
                <a:latin typeface="Times New Roman" panose="02020603050405020304" pitchFamily="18" charset="0"/>
                <a:cs typeface="Times New Roman" panose="02020603050405020304" pitchFamily="18" charset="0"/>
              </a:rPr>
              <a:t>На территории городского округа «город Дербент» реализуется краткосрочный план реализации региональной программы по проведению капитального ремонта мест общего пользования многоквартирных домов.</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ru-RU" sz="1400" dirty="0">
                <a:latin typeface="Times New Roman" panose="02020603050405020304" pitchFamily="18" charset="0"/>
                <a:cs typeface="Times New Roman" panose="02020603050405020304" pitchFamily="18" charset="0"/>
              </a:rPr>
              <a:t>В 2015 г. был осуществлен капитальный ремонт 16 домов на сумму 199 млн.руб.  В 2016 г. был осуществлен капитальный ремонт 3 домов на сумму 28 млн. руб. В 2017 году </a:t>
            </a:r>
            <a:r>
              <a:rPr lang="ru-RU" sz="1400" dirty="0" smtClean="0">
                <a:latin typeface="Times New Roman" panose="02020603050405020304" pitchFamily="18" charset="0"/>
                <a:cs typeface="Times New Roman" panose="02020603050405020304" pitchFamily="18" charset="0"/>
              </a:rPr>
              <a:t>отремонтировано </a:t>
            </a:r>
            <a:r>
              <a:rPr lang="ru-RU" sz="1400" dirty="0">
                <a:latin typeface="Times New Roman" panose="02020603050405020304" pitchFamily="18" charset="0"/>
                <a:cs typeface="Times New Roman" panose="02020603050405020304" pitchFamily="18" charset="0"/>
              </a:rPr>
              <a:t>еще </a:t>
            </a:r>
            <a:r>
              <a:rPr lang="ru-RU" sz="1400" dirty="0" smtClean="0">
                <a:latin typeface="Times New Roman" panose="02020603050405020304" pitchFamily="18" charset="0"/>
                <a:cs typeface="Times New Roman" panose="02020603050405020304" pitchFamily="18" charset="0"/>
              </a:rPr>
              <a:t>8 </a:t>
            </a:r>
            <a:r>
              <a:rPr lang="ru-RU" sz="1400" dirty="0">
                <a:latin typeface="Times New Roman" panose="02020603050405020304" pitchFamily="18" charset="0"/>
                <a:cs typeface="Times New Roman" panose="02020603050405020304" pitchFamily="18" charset="0"/>
              </a:rPr>
              <a:t>многоквартирных </a:t>
            </a:r>
            <a:r>
              <a:rPr lang="ru-RU" sz="1400" dirty="0" smtClean="0">
                <a:latin typeface="Times New Roman" panose="02020603050405020304" pitchFamily="18" charset="0"/>
                <a:cs typeface="Times New Roman" panose="02020603050405020304" pitchFamily="18" charset="0"/>
              </a:rPr>
              <a:t>домов на сумму 52 млн. руб. </a:t>
            </a:r>
            <a:endParaRPr lang="ru-RU" sz="1400" dirty="0">
              <a:latin typeface="Times New Roman" panose="02020603050405020304" pitchFamily="18" charset="0"/>
              <a:cs typeface="Times New Roman" panose="02020603050405020304" pitchFamily="18" charset="0"/>
            </a:endParaRPr>
          </a:p>
          <a:p>
            <a:pPr algn="just">
              <a:lnSpc>
                <a:spcPct val="107000"/>
              </a:lnSpc>
            </a:pPr>
            <a:r>
              <a:rPr lang="ru-RU" sz="1400" dirty="0" smtClean="0">
                <a:latin typeface="Times New Roman" panose="02020603050405020304" pitchFamily="18" charset="0"/>
                <a:cs typeface="Times New Roman" panose="02020603050405020304" pitchFamily="18" charset="0"/>
              </a:rPr>
              <a:t>По собираемости </a:t>
            </a:r>
            <a:r>
              <a:rPr lang="ru-RU" sz="1400" dirty="0">
                <a:latin typeface="Times New Roman" panose="02020603050405020304" pitchFamily="18" charset="0"/>
                <a:cs typeface="Times New Roman" panose="02020603050405020304" pitchFamily="18" charset="0"/>
              </a:rPr>
              <a:t>взносов за капитальный ремонт город Дербент занимает первое место в Республике Дагестан (</a:t>
            </a:r>
            <a:r>
              <a:rPr lang="ru-RU" sz="1400" dirty="0" smtClean="0">
                <a:latin typeface="Times New Roman" panose="02020603050405020304" pitchFamily="18" charset="0"/>
                <a:cs typeface="Times New Roman" panose="02020603050405020304" pitchFamily="18" charset="0"/>
              </a:rPr>
              <a:t>75% </a:t>
            </a:r>
            <a:r>
              <a:rPr lang="ru-RU" sz="1400" dirty="0">
                <a:latin typeface="Times New Roman" panose="02020603050405020304" pitchFamily="18" charset="0"/>
                <a:cs typeface="Times New Roman" panose="02020603050405020304" pitchFamily="18" charset="0"/>
              </a:rPr>
              <a:t>собираемости).</a:t>
            </a:r>
            <a:endParaRPr lang="ru-RU" sz="1400" dirty="0">
              <a:latin typeface="Times New Roman" panose="02020603050405020304" pitchFamily="18" charset="0"/>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Группа 6"/>
          <p:cNvGrpSpPr>
            <a:grpSpLocks/>
          </p:cNvGrpSpPr>
          <p:nvPr/>
        </p:nvGrpSpPr>
        <p:grpSpPr bwMode="auto">
          <a:xfrm rot="5400000">
            <a:off x="4499768" y="-4499768"/>
            <a:ext cx="906463" cy="9906000"/>
            <a:chOff x="4933014" y="-35"/>
            <a:chExt cx="1066800" cy="11953876"/>
          </a:xfrm>
        </p:grpSpPr>
        <p:pic>
          <p:nvPicPr>
            <p:cNvPr id="36872"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73"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6867" name="Прямоугольник 1"/>
          <p:cNvSpPr>
            <a:spLocks noChangeArrowheads="1"/>
          </p:cNvSpPr>
          <p:nvPr/>
        </p:nvSpPr>
        <p:spPr bwMode="auto">
          <a:xfrm>
            <a:off x="0" y="914400"/>
            <a:ext cx="990600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Парк «Низами Гянджеви</a:t>
            </a:r>
            <a:r>
              <a:rPr lang="ru-RU" sz="1400" b="1" dirty="0" smtClean="0">
                <a:latin typeface="Times New Roman" panose="02020603050405020304" pitchFamily="18" charset="0"/>
                <a:cs typeface="Times New Roman" panose="02020603050405020304" pitchFamily="18" charset="0"/>
              </a:rPr>
              <a:t>»</a:t>
            </a:r>
            <a:r>
              <a:rPr lang="ru-RU" sz="1400" b="1" dirty="0" smtClean="0">
                <a:solidFill>
                  <a:srgbClr val="FF0000"/>
                </a:solidFill>
                <a:latin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За счет привлеченных средств инвесторов благоустроена входная группа в парк, озеленена территория и реконструирована скульптурная группа памятника Низами Гянджеви. На данной территории установлены парковые скамейки, урны, ночное освещение, разбиты цветники, художественно оформлен периметр с размещением выдержек из поэзии Низами Гянджеви.</a:t>
            </a:r>
            <a:endParaRPr lang="ru-RU" sz="1400"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cstate="print"/>
          <a:srcRect/>
          <a:stretch>
            <a:fillRect/>
          </a:stretch>
        </p:blipFill>
        <p:spPr bwMode="auto">
          <a:xfrm>
            <a:off x="1328984" y="2412051"/>
            <a:ext cx="3556891" cy="1876808"/>
          </a:xfrm>
          <a:prstGeom prst="round2DiagRect">
            <a:avLst>
              <a:gd name="adj1" fmla="val 16667"/>
              <a:gd name="adj2" fmla="val 0"/>
            </a:avLst>
          </a:prstGeom>
          <a:ln w="38100" cap="sq">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miter lim="800000"/>
          </a:ln>
          <a:effectLst>
            <a:outerShdw blurRad="254000" algn="tl" rotWithShape="0">
              <a:srgbClr val="000000">
                <a:alpha val="43000"/>
              </a:srgbClr>
            </a:outerShdw>
          </a:effectLst>
        </p:spPr>
      </p:pic>
      <p:pic>
        <p:nvPicPr>
          <p:cNvPr id="7" name="Picture 3"/>
          <p:cNvPicPr>
            <a:picLocks noChangeAspect="1" noChangeArrowheads="1"/>
          </p:cNvPicPr>
          <p:nvPr/>
        </p:nvPicPr>
        <p:blipFill>
          <a:blip r:embed="rId4" cstate="print"/>
          <a:srcRect/>
          <a:stretch>
            <a:fillRect/>
          </a:stretch>
        </p:blipFill>
        <p:spPr bwMode="auto">
          <a:xfrm>
            <a:off x="5108067" y="4459582"/>
            <a:ext cx="3640508" cy="1894503"/>
          </a:xfrm>
          <a:prstGeom prst="round2DiagRect">
            <a:avLst>
              <a:gd name="adj1" fmla="val 16667"/>
              <a:gd name="adj2" fmla="val 0"/>
            </a:avLst>
          </a:prstGeom>
          <a:ln w="38100" cap="sq">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miter lim="800000"/>
          </a:ln>
          <a:effectLst>
            <a:outerShdw blurRad="254000" algn="tl" rotWithShape="0">
              <a:srgbClr val="000000">
                <a:alpha val="43000"/>
              </a:srgbClr>
            </a:outerShdw>
          </a:effectLst>
        </p:spPr>
      </p:pic>
      <p:pic>
        <p:nvPicPr>
          <p:cNvPr id="8" name="Picture 4"/>
          <p:cNvPicPr>
            <a:picLocks noChangeAspect="1" noChangeArrowheads="1"/>
          </p:cNvPicPr>
          <p:nvPr/>
        </p:nvPicPr>
        <p:blipFill>
          <a:blip r:embed="rId5" cstate="print"/>
          <a:srcRect/>
          <a:stretch>
            <a:fillRect/>
          </a:stretch>
        </p:blipFill>
        <p:spPr bwMode="auto">
          <a:xfrm>
            <a:off x="1317166" y="4471588"/>
            <a:ext cx="3474705" cy="1848812"/>
          </a:xfrm>
          <a:prstGeom prst="round2DiagRect">
            <a:avLst>
              <a:gd name="adj1" fmla="val 16667"/>
              <a:gd name="adj2" fmla="val 0"/>
            </a:avLst>
          </a:prstGeom>
          <a:ln w="38100" cap="sq">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miter lim="800000"/>
          </a:ln>
          <a:effectLst>
            <a:outerShdw blurRad="254000" algn="tl" rotWithShape="0">
              <a:srgbClr val="000000">
                <a:alpha val="43000"/>
              </a:srgbClr>
            </a:outerShdw>
          </a:effectLst>
        </p:spPr>
      </p:pic>
      <p:pic>
        <p:nvPicPr>
          <p:cNvPr id="9" name="Picture 5"/>
          <p:cNvPicPr>
            <a:picLocks noChangeAspect="1" noChangeArrowheads="1"/>
          </p:cNvPicPr>
          <p:nvPr/>
        </p:nvPicPr>
        <p:blipFill>
          <a:blip r:embed="rId6" cstate="print"/>
          <a:srcRect/>
          <a:stretch>
            <a:fillRect/>
          </a:stretch>
        </p:blipFill>
        <p:spPr bwMode="auto">
          <a:xfrm>
            <a:off x="5238490" y="2429139"/>
            <a:ext cx="3475901" cy="1833331"/>
          </a:xfrm>
          <a:prstGeom prst="round2DiagRect">
            <a:avLst>
              <a:gd name="adj1" fmla="val 16667"/>
              <a:gd name="adj2" fmla="val 0"/>
            </a:avLst>
          </a:prstGeom>
          <a:ln w="38100" cap="sq">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miter lim="800000"/>
          </a:ln>
          <a:effectLst>
            <a:outerShdw blurRad="254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Группа 6"/>
          <p:cNvGrpSpPr>
            <a:grpSpLocks/>
          </p:cNvGrpSpPr>
          <p:nvPr/>
        </p:nvGrpSpPr>
        <p:grpSpPr bwMode="auto">
          <a:xfrm rot="5400000">
            <a:off x="4499768" y="-4499768"/>
            <a:ext cx="906463" cy="9906000"/>
            <a:chOff x="4933014" y="-35"/>
            <a:chExt cx="1066800" cy="11953876"/>
          </a:xfrm>
        </p:grpSpPr>
        <p:pic>
          <p:nvPicPr>
            <p:cNvPr id="6153"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4" name="Рисунок 8"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2" name="Диаграмма 9"/>
          <p:cNvGraphicFramePr>
            <a:graphicFrameLocks/>
          </p:cNvGraphicFramePr>
          <p:nvPr>
            <p:extLst>
              <p:ext uri="{D42A27DB-BD31-4B8C-83A1-F6EECF244321}">
                <p14:modId xmlns="" xmlns:p14="http://schemas.microsoft.com/office/powerpoint/2010/main" val="3412629114"/>
              </p:ext>
            </p:extLst>
          </p:nvPr>
        </p:nvGraphicFramePr>
        <p:xfrm>
          <a:off x="6935787" y="906462"/>
          <a:ext cx="2692400" cy="27366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extLst>
              <p:ext uri="{D42A27DB-BD31-4B8C-83A1-F6EECF244321}">
                <p14:modId xmlns="" xmlns:p14="http://schemas.microsoft.com/office/powerpoint/2010/main" val="2759068714"/>
              </p:ext>
            </p:extLst>
          </p:nvPr>
        </p:nvGraphicFramePr>
        <p:xfrm>
          <a:off x="60324" y="1012580"/>
          <a:ext cx="3301207" cy="29963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Диаграмма 7"/>
          <p:cNvGraphicFramePr/>
          <p:nvPr>
            <p:extLst>
              <p:ext uri="{D42A27DB-BD31-4B8C-83A1-F6EECF244321}">
                <p14:modId xmlns="" xmlns:p14="http://schemas.microsoft.com/office/powerpoint/2010/main" val="2379103771"/>
              </p:ext>
            </p:extLst>
          </p:nvPr>
        </p:nvGraphicFramePr>
        <p:xfrm>
          <a:off x="3511550" y="995363"/>
          <a:ext cx="3130550" cy="28463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Диаграмма 10"/>
          <p:cNvGraphicFramePr/>
          <p:nvPr>
            <p:extLst>
              <p:ext uri="{D42A27DB-BD31-4B8C-83A1-F6EECF244321}">
                <p14:modId xmlns="" xmlns:p14="http://schemas.microsoft.com/office/powerpoint/2010/main" val="2562282608"/>
              </p:ext>
            </p:extLst>
          </p:nvPr>
        </p:nvGraphicFramePr>
        <p:xfrm>
          <a:off x="152400" y="3985078"/>
          <a:ext cx="3371850" cy="279853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Диаграмма 19"/>
          <p:cNvGraphicFramePr/>
          <p:nvPr>
            <p:extLst>
              <p:ext uri="{D42A27DB-BD31-4B8C-83A1-F6EECF244321}">
                <p14:modId xmlns="" xmlns:p14="http://schemas.microsoft.com/office/powerpoint/2010/main" val="3928312571"/>
              </p:ext>
            </p:extLst>
          </p:nvPr>
        </p:nvGraphicFramePr>
        <p:xfrm>
          <a:off x="3435350" y="4008891"/>
          <a:ext cx="3371850" cy="279853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Диаграмма 13"/>
          <p:cNvGraphicFramePr/>
          <p:nvPr>
            <p:extLst>
              <p:ext uri="{D42A27DB-BD31-4B8C-83A1-F6EECF244321}">
                <p14:modId xmlns="" xmlns:p14="http://schemas.microsoft.com/office/powerpoint/2010/main" val="4057982575"/>
              </p:ext>
            </p:extLst>
          </p:nvPr>
        </p:nvGraphicFramePr>
        <p:xfrm>
          <a:off x="6984999" y="3809999"/>
          <a:ext cx="2921000" cy="2914651"/>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Группа 6"/>
          <p:cNvGrpSpPr>
            <a:grpSpLocks/>
          </p:cNvGrpSpPr>
          <p:nvPr/>
        </p:nvGrpSpPr>
        <p:grpSpPr bwMode="auto">
          <a:xfrm rot="5400000">
            <a:off x="4499768" y="-4499768"/>
            <a:ext cx="906463" cy="9906000"/>
            <a:chOff x="4933014" y="-35"/>
            <a:chExt cx="1066800" cy="11953876"/>
          </a:xfrm>
        </p:grpSpPr>
        <p:pic>
          <p:nvPicPr>
            <p:cNvPr id="37897"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8"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7891" name="Прямоугольник 1"/>
          <p:cNvSpPr>
            <a:spLocks noChangeArrowheads="1"/>
          </p:cNvSpPr>
          <p:nvPr/>
        </p:nvSpPr>
        <p:spPr bwMode="auto">
          <a:xfrm>
            <a:off x="0" y="914400"/>
            <a:ext cx="99060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Реализация проекта «Новая индустриализация»</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В рамках реализации приоритетного проекта «Новая индустриализация» </a:t>
            </a:r>
            <a:r>
              <a:rPr lang="ru-RU" sz="1400" dirty="0" smtClean="0">
                <a:latin typeface="Times New Roman" panose="02020603050405020304" pitchFamily="18" charset="0"/>
                <a:cs typeface="Times New Roman" panose="02020603050405020304" pitchFamily="18" charset="0"/>
              </a:rPr>
              <a:t>на 2018 г. разработан и принят муниципальный приоритетный проект «Новая индустриализация». Сформирован </a:t>
            </a:r>
            <a:r>
              <a:rPr lang="ru-RU" sz="1400" dirty="0">
                <a:latin typeface="Times New Roman" panose="02020603050405020304" pitchFamily="18" charset="0"/>
                <a:cs typeface="Times New Roman" panose="02020603050405020304" pitchFamily="18" charset="0"/>
              </a:rPr>
              <a:t>и ежеквартально обновляется реестр промышленных предприятий города. Подготовлен актуализированный реестр товаропроизводителей продовольственных и непродовольственных товаров, осуществляющих деятельность в городе. Составлен полный перечень продукции, производимой на данных предприятиях. В городе действует порядка 60 цехов различной специализации (дерево- и металлообработка, сборка пластиковых окон, производство продуктов питания и т.п.). Крупнейшими предприятиями города реализуются инвестиционные проекты, направленные на увеличение производственных мощностей путем модернизации действующего оборудования, а также строительства новых производственных линий. </a:t>
            </a:r>
          </a:p>
          <a:p>
            <a:pPr algn="just"/>
            <a:r>
              <a:rPr lang="ru-RU" sz="1400" dirty="0" smtClean="0">
                <a:latin typeface="Times New Roman" panose="02020603050405020304" pitchFamily="18" charset="0"/>
                <a:cs typeface="Times New Roman" panose="02020603050405020304" pitchFamily="18" charset="0"/>
              </a:rPr>
              <a:t>Хочу </a:t>
            </a:r>
            <a:r>
              <a:rPr lang="ru-RU" sz="1400" dirty="0">
                <a:latin typeface="Times New Roman" panose="02020603050405020304" pitchFamily="18" charset="0"/>
                <a:cs typeface="Times New Roman" panose="02020603050405020304" pitchFamily="18" charset="0"/>
              </a:rPr>
              <a:t>отметить, что при заключении контрактов для муниципальных нужд предпочтения отдаются местным товаропроизводителям. Также местные производители товаров, работ и услуг активно привлекаются к реализации мероприятий по подготовке к празднованию </a:t>
            </a:r>
            <a:r>
              <a:rPr lang="ru-RU" sz="1400" dirty="0" smtClean="0">
                <a:latin typeface="Times New Roman" panose="02020603050405020304" pitchFamily="18" charset="0"/>
                <a:cs typeface="Times New Roman" panose="02020603050405020304" pitchFamily="18" charset="0"/>
              </a:rPr>
              <a:t>юбилея города и </a:t>
            </a:r>
            <a:r>
              <a:rPr lang="ru-RU" sz="1400" dirty="0">
                <a:latin typeface="Times New Roman" panose="02020603050405020304" pitchFamily="18" charset="0"/>
                <a:cs typeface="Times New Roman" panose="02020603050405020304" pitchFamily="18" charset="0"/>
              </a:rPr>
              <a:t>реализации республиканской инвестиционной программы.</a:t>
            </a:r>
          </a:p>
          <a:p>
            <a:pPr algn="just"/>
            <a:r>
              <a:rPr lang="ru-RU" sz="1400" dirty="0">
                <a:latin typeface="Times New Roman" panose="02020603050405020304" pitchFamily="18" charset="0"/>
                <a:cs typeface="Times New Roman" panose="02020603050405020304" pitchFamily="18" charset="0"/>
              </a:rPr>
              <a:t>Объем произведенной продукции промышленными предприятиями города по итогам 2016 года составил </a:t>
            </a:r>
            <a:r>
              <a:rPr lang="ru-RU" sz="1400" dirty="0" smtClean="0">
                <a:latin typeface="Times New Roman" panose="02020603050405020304" pitchFamily="18" charset="0"/>
                <a:cs typeface="Times New Roman" panose="02020603050405020304" pitchFamily="18" charset="0"/>
              </a:rPr>
              <a:t>                         4,4 млрд. </a:t>
            </a:r>
            <a:r>
              <a:rPr lang="ru-RU" sz="1400" dirty="0">
                <a:latin typeface="Times New Roman" panose="02020603050405020304" pitchFamily="18" charset="0"/>
                <a:cs typeface="Times New Roman" panose="02020603050405020304" pitchFamily="18" charset="0"/>
              </a:rPr>
              <a:t>р</a:t>
            </a:r>
            <a:r>
              <a:rPr lang="ru-RU" sz="1400" dirty="0" smtClean="0">
                <a:latin typeface="Times New Roman" panose="02020603050405020304" pitchFamily="18" charset="0"/>
                <a:cs typeface="Times New Roman" panose="02020603050405020304" pitchFamily="18" charset="0"/>
              </a:rPr>
              <a:t>ублей, </a:t>
            </a:r>
            <a:r>
              <a:rPr lang="ru-RU" sz="1400" dirty="0">
                <a:latin typeface="Times New Roman" panose="02020603050405020304" pitchFamily="18" charset="0"/>
                <a:cs typeface="Times New Roman" panose="02020603050405020304" pitchFamily="18" charset="0"/>
              </a:rPr>
              <a:t>а по итогам </a:t>
            </a:r>
            <a:r>
              <a:rPr lang="ru-RU" sz="1400" dirty="0" smtClean="0">
                <a:latin typeface="Times New Roman" panose="02020603050405020304" pitchFamily="18" charset="0"/>
                <a:cs typeface="Times New Roman" panose="02020603050405020304" pitchFamily="18" charset="0"/>
              </a:rPr>
              <a:t>2017 </a:t>
            </a:r>
            <a:r>
              <a:rPr lang="ru-RU" sz="1400" dirty="0">
                <a:latin typeface="Times New Roman" panose="02020603050405020304" pitchFamily="18" charset="0"/>
                <a:cs typeface="Times New Roman" panose="02020603050405020304" pitchFamily="18" charset="0"/>
              </a:rPr>
              <a:t>года- </a:t>
            </a:r>
            <a:r>
              <a:rPr lang="ru-RU" sz="1400" dirty="0" smtClean="0">
                <a:latin typeface="Times New Roman" panose="02020603050405020304" pitchFamily="18" charset="0"/>
                <a:cs typeface="Times New Roman" panose="02020603050405020304" pitchFamily="18" charset="0"/>
              </a:rPr>
              <a:t>4,1 млрд. </a:t>
            </a:r>
            <a:r>
              <a:rPr lang="ru-RU" sz="1400" dirty="0">
                <a:latin typeface="Times New Roman" panose="02020603050405020304" pitchFamily="18" charset="0"/>
                <a:cs typeface="Times New Roman" panose="02020603050405020304" pitchFamily="18" charset="0"/>
              </a:rPr>
              <a:t>рублей.</a:t>
            </a:r>
          </a:p>
          <a:p>
            <a:pPr algn="just"/>
            <a:r>
              <a:rPr lang="ru-RU" sz="1400" dirty="0">
                <a:latin typeface="Times New Roman" panose="02020603050405020304" pitchFamily="18" charset="0"/>
                <a:cs typeface="Times New Roman" panose="02020603050405020304" pitchFamily="18" charset="0"/>
              </a:rPr>
              <a:t>Объем привлеченных инвестиций в сферу «промышленность» </a:t>
            </a:r>
            <a:r>
              <a:rPr lang="ru-RU" sz="1400" dirty="0" smtClean="0">
                <a:latin typeface="Times New Roman" panose="02020603050405020304" pitchFamily="18" charset="0"/>
                <a:cs typeface="Times New Roman" panose="02020603050405020304" pitchFamily="18" charset="0"/>
              </a:rPr>
              <a:t>в 2016 году </a:t>
            </a:r>
            <a:r>
              <a:rPr lang="ru-RU" sz="1400" dirty="0">
                <a:latin typeface="Times New Roman" panose="02020603050405020304" pitchFamily="18" charset="0"/>
                <a:cs typeface="Times New Roman" panose="02020603050405020304" pitchFamily="18" charset="0"/>
              </a:rPr>
              <a:t>составил 688,3 млн. рублей, а по итогам </a:t>
            </a:r>
            <a:r>
              <a:rPr lang="ru-RU" sz="1400" dirty="0" smtClean="0">
                <a:latin typeface="Times New Roman" panose="02020603050405020304" pitchFamily="18" charset="0"/>
                <a:cs typeface="Times New Roman" panose="02020603050405020304" pitchFamily="18" charset="0"/>
              </a:rPr>
              <a:t>2017 </a:t>
            </a:r>
            <a:r>
              <a:rPr lang="ru-RU" sz="1400" dirty="0">
                <a:latin typeface="Times New Roman" panose="02020603050405020304" pitchFamily="18" charset="0"/>
                <a:cs typeface="Times New Roman" panose="02020603050405020304" pitchFamily="18" charset="0"/>
              </a:rPr>
              <a:t>года </a:t>
            </a:r>
            <a:r>
              <a:rPr lang="ru-RU" sz="1400" dirty="0" smtClean="0">
                <a:latin typeface="Times New Roman" panose="02020603050405020304" pitchFamily="18" charset="0"/>
                <a:cs typeface="Times New Roman" panose="02020603050405020304" pitchFamily="18" charset="0"/>
              </a:rPr>
              <a:t>- 461 </a:t>
            </a:r>
            <a:r>
              <a:rPr lang="ru-RU" sz="1400" dirty="0">
                <a:latin typeface="Times New Roman" panose="02020603050405020304" pitchFamily="18" charset="0"/>
                <a:cs typeface="Times New Roman" panose="02020603050405020304" pitchFamily="18" charset="0"/>
              </a:rPr>
              <a:t>млн. рублей</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52592" y="4597864"/>
            <a:ext cx="4266288" cy="21331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0274" y="4808579"/>
            <a:ext cx="1484212" cy="987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57274" y="5934943"/>
            <a:ext cx="1453208" cy="923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561874" y="4498261"/>
            <a:ext cx="1331506" cy="1044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124875" y="5664436"/>
            <a:ext cx="1537009" cy="1151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Рисунок 3"/>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42263" y="5230813"/>
            <a:ext cx="1963737" cy="1627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5" name="Рисунок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73700" y="4910138"/>
            <a:ext cx="2533650" cy="158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6" name="Рисунок 17"/>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3573463" y="5419725"/>
            <a:ext cx="2252662" cy="128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7" name="Рисунок 3"/>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443163" y="4910138"/>
            <a:ext cx="1933575" cy="145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918" name="Группа 6"/>
          <p:cNvGrpSpPr>
            <a:grpSpLocks/>
          </p:cNvGrpSpPr>
          <p:nvPr/>
        </p:nvGrpSpPr>
        <p:grpSpPr bwMode="auto">
          <a:xfrm rot="5400000">
            <a:off x="4499768" y="-4499768"/>
            <a:ext cx="906463" cy="9906000"/>
            <a:chOff x="4933014" y="-35"/>
            <a:chExt cx="1066800" cy="11953876"/>
          </a:xfrm>
        </p:grpSpPr>
        <p:pic>
          <p:nvPicPr>
            <p:cNvPr id="38922" name="Рисунок 1" descr="стена "/>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3" name="Рисунок 5" descr="стена "/>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8919" name="Прямоугольник 1"/>
          <p:cNvSpPr>
            <a:spLocks noChangeArrowheads="1"/>
          </p:cNvSpPr>
          <p:nvPr/>
        </p:nvSpPr>
        <p:spPr bwMode="auto">
          <a:xfrm>
            <a:off x="0" y="914400"/>
            <a:ext cx="9906000" cy="418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dirty="0">
                <a:latin typeface="Times New Roman" panose="02020603050405020304" pitchFamily="18" charset="0"/>
                <a:cs typeface="Times New Roman" panose="02020603050405020304" pitchFamily="18" charset="0"/>
              </a:rPr>
              <a:t>Реализуются инвестиционные проекты, направленные на увеличение производственных мощностей действующих предприятий, в том числе заложены 1000 га виноградников Дербентским коньячным комбинатом и 2200 га Дербентским заводом игристых вин. На территории ДЗИВ ведется реконструкция Биохимического цеха, что позволит увеличить выпуск шампанского на 6 млн. бут/год; благодаря установке нового оборудования объем перерабатываемого сырья увеличился на 20</a:t>
            </a:r>
            <a:r>
              <a:rPr lang="ru-RU" sz="1400" dirty="0" smtClean="0">
                <a:latin typeface="Times New Roman" panose="02020603050405020304" pitchFamily="18" charset="0"/>
                <a:cs typeface="Times New Roman" panose="02020603050405020304" pitchFamily="18" charset="0"/>
              </a:rPr>
              <a:t>%. Дербентский коньячный комбинат  осуществляет поэтапную замену парка емкостей для хранения виноматериалов.</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На площади 5,2 га продолжается строительство нового вино-коньячного завода производительностью 20 млн. бут/год. Общий объем инвестиций составляет 1,2 млрд. руб. На сегодняшний день освоено более </a:t>
            </a:r>
            <a:r>
              <a:rPr lang="ru-RU" sz="1400" dirty="0" smtClean="0">
                <a:latin typeface="Times New Roman" panose="02020603050405020304" pitchFamily="18" charset="0"/>
                <a:cs typeface="Times New Roman" panose="02020603050405020304" pitchFamily="18" charset="0"/>
              </a:rPr>
              <a:t>600 </a:t>
            </a:r>
            <a:r>
              <a:rPr lang="ru-RU" sz="1400" dirty="0">
                <a:latin typeface="Times New Roman" panose="02020603050405020304" pitchFamily="18" charset="0"/>
                <a:cs typeface="Times New Roman" panose="02020603050405020304" pitchFamily="18" charset="0"/>
              </a:rPr>
              <a:t>млн. руб. Число планируемых к созданию рабочих мест – 127.  </a:t>
            </a:r>
          </a:p>
          <a:p>
            <a:pPr algn="just"/>
            <a:r>
              <a:rPr lang="ru-RU" sz="1400" dirty="0">
                <a:latin typeface="Times New Roman" panose="02020603050405020304" pitchFamily="18" charset="0"/>
                <a:cs typeface="Times New Roman" panose="02020603050405020304" pitchFamily="18" charset="0"/>
              </a:rPr>
              <a:t>Проведена предварительная проработка проекта создания на территории Дербентского консервного завода индустриального (промышленного) парка. В настоящее время ведется поиск инвесторов и потенциальных резидентов.</a:t>
            </a:r>
          </a:p>
          <a:p>
            <a:pPr algn="just"/>
            <a:r>
              <a:rPr lang="ru-RU" sz="1400" dirty="0">
                <a:latin typeface="Times New Roman" panose="02020603050405020304" pitchFamily="18" charset="0"/>
                <a:cs typeface="Times New Roman" panose="02020603050405020304" pitchFamily="18" charset="0"/>
              </a:rPr>
              <a:t>На территории Дербентского полигона планируется создать Технопарк «Зональный центр по обращению с </a:t>
            </a:r>
            <a:r>
              <a:rPr lang="ru-RU" sz="1400" dirty="0" smtClean="0">
                <a:latin typeface="Times New Roman" panose="02020603050405020304" pitchFamily="18" charset="0"/>
                <a:cs typeface="Times New Roman" panose="02020603050405020304" pitchFamily="18" charset="0"/>
              </a:rPr>
              <a:t>отходами - </a:t>
            </a:r>
            <a:r>
              <a:rPr lang="ru-RU" sz="1400" dirty="0">
                <a:latin typeface="Times New Roman" panose="02020603050405020304" pitchFamily="18" charset="0"/>
                <a:cs typeface="Times New Roman" panose="02020603050405020304" pitchFamily="18" charset="0"/>
              </a:rPr>
              <a:t>полигон по обращению с отходами и вторичными ресурсами, в том числе мусороперерабатывающий комплекс твердых коммунальных отходов, районный участок сбора и временного размещения отходов, участок обезвреживания опасных медицинских отходов». Разработан инвестиционный план проекта, подготовлено инвестиционное соглашение. </a:t>
            </a:r>
          </a:p>
          <a:p>
            <a:pPr algn="just"/>
            <a:r>
              <a:rPr lang="ru-RU" sz="1400" dirty="0">
                <a:latin typeface="Times New Roman" panose="02020603050405020304" pitchFamily="18" charset="0"/>
                <a:cs typeface="Times New Roman" panose="02020603050405020304" pitchFamily="18" charset="0"/>
              </a:rPr>
              <a:t>По результатам прошедших торгов в июле месяце подписано соглашение с ООО </a:t>
            </a:r>
            <a:r>
              <a:rPr lang="ru-RU" sz="1400" dirty="0" smtClean="0">
                <a:latin typeface="Times New Roman" panose="02020603050405020304" pitchFamily="18" charset="0"/>
                <a:cs typeface="Times New Roman" panose="02020603050405020304" pitchFamily="18" charset="0"/>
              </a:rPr>
              <a:t>«Эко». Общая </a:t>
            </a:r>
            <a:r>
              <a:rPr lang="ru-RU" sz="1400" dirty="0">
                <a:latin typeface="Times New Roman" panose="02020603050405020304" pitchFamily="18" charset="0"/>
                <a:cs typeface="Times New Roman" panose="02020603050405020304" pitchFamily="18" charset="0"/>
              </a:rPr>
              <a:t>сумма инвестиций составила 54 млн. рублей, планируется создание 40 рабочих мест. Предполагаемые налоговые отчисления за год составляют около 7 млн. рублей.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целях поддержки местных производителей товаров и услуг было проведено </a:t>
            </a:r>
            <a:r>
              <a:rPr lang="ru-RU" sz="1400" dirty="0" smtClean="0">
                <a:latin typeface="Times New Roman" panose="02020603050405020304" pitchFamily="18" charset="0"/>
                <a:cs typeface="Times New Roman" panose="02020603050405020304" pitchFamily="18" charset="0"/>
              </a:rPr>
              <a:t>58 </a:t>
            </a:r>
            <a:r>
              <a:rPr lang="ru-RU" sz="1400" dirty="0">
                <a:latin typeface="Times New Roman" panose="02020603050405020304" pitchFamily="18" charset="0"/>
                <a:cs typeface="Times New Roman" panose="02020603050405020304" pitchFamily="18" charset="0"/>
              </a:rPr>
              <a:t>муниципальных закупок на общую сумму </a:t>
            </a:r>
            <a:r>
              <a:rPr lang="en-US" sz="1400" dirty="0" smtClean="0">
                <a:latin typeface="Times New Roman" panose="02020603050405020304" pitchFamily="18" charset="0"/>
                <a:cs typeface="Times New Roman" panose="02020603050405020304" pitchFamily="18" charset="0"/>
              </a:rPr>
              <a:t>10</a:t>
            </a:r>
            <a:r>
              <a:rPr lang="ru-RU" sz="1400" dirty="0" smtClean="0">
                <a:latin typeface="Times New Roman" panose="02020603050405020304" pitchFamily="18" charset="0"/>
                <a:cs typeface="Times New Roman" panose="02020603050405020304" pitchFamily="18" charset="0"/>
              </a:rPr>
              <a:t>7 </a:t>
            </a:r>
            <a:r>
              <a:rPr lang="ru-RU" sz="1400" dirty="0">
                <a:latin typeface="Times New Roman" panose="02020603050405020304" pitchFamily="18" charset="0"/>
                <a:cs typeface="Times New Roman" panose="02020603050405020304" pitchFamily="18" charset="0"/>
              </a:rPr>
              <a:t>млн. рублей</a:t>
            </a: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38920" name="Рисунок 16"/>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1133475" y="5649913"/>
            <a:ext cx="1658938"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1" name="Рисунок 7"/>
          <p:cNvPicPr>
            <a:picLocks noChangeAspect="1"/>
          </p:cNvPicPr>
          <p:nvPr/>
        </p:nvPicPr>
        <p:blipFill>
          <a:blip r:embed="rId8">
            <a:extLst>
              <a:ext uri="{28A0092B-C50C-407E-A947-70E740481C1C}">
                <a14:useLocalDpi xmlns="" xmlns:a14="http://schemas.microsoft.com/office/drawing/2010/main" val="0"/>
              </a:ext>
            </a:extLst>
          </a:blip>
          <a:srcRect/>
          <a:stretch>
            <a:fillRect/>
          </a:stretch>
        </p:blipFill>
        <p:spPr bwMode="auto">
          <a:xfrm>
            <a:off x="129708" y="5035644"/>
            <a:ext cx="1971675"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Группа 6"/>
          <p:cNvGrpSpPr>
            <a:grpSpLocks/>
          </p:cNvGrpSpPr>
          <p:nvPr/>
        </p:nvGrpSpPr>
        <p:grpSpPr bwMode="auto">
          <a:xfrm rot="5400000">
            <a:off x="4499768" y="-4499768"/>
            <a:ext cx="906463" cy="9906000"/>
            <a:chOff x="4933014" y="-35"/>
            <a:chExt cx="1066800" cy="11953876"/>
          </a:xfrm>
        </p:grpSpPr>
        <p:pic>
          <p:nvPicPr>
            <p:cNvPr id="39944"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5"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9939" name="Прямоугольник 1"/>
          <p:cNvSpPr>
            <a:spLocks noChangeArrowheads="1"/>
          </p:cNvSpPr>
          <p:nvPr/>
        </p:nvSpPr>
        <p:spPr bwMode="auto">
          <a:xfrm>
            <a:off x="0" y="914400"/>
            <a:ext cx="99060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Эффективное </a:t>
            </a:r>
            <a:r>
              <a:rPr lang="ru-RU" sz="1400" b="1" dirty="0" smtClean="0">
                <a:latin typeface="Times New Roman" panose="02020603050405020304" pitchFamily="18" charset="0"/>
                <a:cs typeface="Times New Roman" panose="02020603050405020304" pitchFamily="18" charset="0"/>
              </a:rPr>
              <a:t>управление </a:t>
            </a:r>
            <a:r>
              <a:rPr lang="ru-RU" sz="1400" b="1" dirty="0">
                <a:latin typeface="Times New Roman" panose="02020603050405020304" pitchFamily="18" charset="0"/>
                <a:cs typeface="Times New Roman" panose="02020603050405020304" pitchFamily="18" charset="0"/>
              </a:rPr>
              <a:t>деятельностью администрации города</a:t>
            </a:r>
            <a:endParaRPr lang="ru-RU"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В целях эффективной организации выполнения администрацией поставленных задач обеспечивается оптимизация ее структуры с целью создания эффективной управленческой модели, распределением полномочий и зон ответственности. Работа администрации построена на принципах проектного управления, при этом за каждым курирующим заместителем отдельным распоряжением закреплены приоритетные проекты развития РД по направлениям. Постановлением главы администрации создан «проектный офис» из числа сотрудников администрации, который обеспечивает сбор информации и формирование отчетов по всем направлениям деятельности, разрабатывает проекты развития города и осуществляет контроль их исполнения.  </a:t>
            </a:r>
            <a:endParaRPr lang="ru-RU"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Разработан и утвержден порядок организации проектной деятельности в администрации городского округа «город Дербент». В соответствии с порядком утверждаются проекты развития города по всем направлениям жизнедеятельности муниципального образования.</a:t>
            </a:r>
            <a:endParaRPr lang="ru-RU"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К началу 2018 года было разработано и утверждено 28 муниципальных приоритетных проектов развития города Дербента, разработанных в соответствии с методическими рекомендациями Администрации Главы и Правительства Республики Дагестан. Кроме </a:t>
            </a:r>
            <a:r>
              <a:rPr lang="ru-RU" sz="1400" dirty="0">
                <a:latin typeface="Times New Roman" panose="02020603050405020304" pitchFamily="18" charset="0"/>
                <a:cs typeface="Times New Roman" panose="02020603050405020304" pitchFamily="18" charset="0"/>
              </a:rPr>
              <a:t>того, впервые на практике в 2018 году будет использован принцип формирования бюджета города по конкретным муниципальным проектам, т.е. проектный бюджет. Таким образом </a:t>
            </a:r>
            <a:r>
              <a:rPr lang="ru-RU" sz="1400" dirty="0" smtClean="0">
                <a:latin typeface="Times New Roman" panose="02020603050405020304" pitchFamily="18" charset="0"/>
                <a:cs typeface="Times New Roman" panose="02020603050405020304" pitchFamily="18" charset="0"/>
              </a:rPr>
              <a:t>будут наглядно </a:t>
            </a:r>
            <a:r>
              <a:rPr lang="ru-RU" sz="1400" dirty="0">
                <a:latin typeface="Times New Roman" panose="02020603050405020304" pitchFamily="18" charset="0"/>
                <a:cs typeface="Times New Roman" panose="02020603050405020304" pitchFamily="18" charset="0"/>
              </a:rPr>
              <a:t>представлены цели каждого муниципального проекта, задачи проекта, целевые индикаторы оценки эффективности, а также комплекс мероприятий, необходимых для достижения результатов. </a:t>
            </a: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872081" y="4424905"/>
            <a:ext cx="3131719" cy="1873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141029" y="4691472"/>
            <a:ext cx="2647207" cy="1807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0800" y="4750015"/>
            <a:ext cx="1964592" cy="1538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4712898" y="4891630"/>
            <a:ext cx="2112183" cy="1406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Группа 6"/>
          <p:cNvGrpSpPr>
            <a:grpSpLocks/>
          </p:cNvGrpSpPr>
          <p:nvPr/>
        </p:nvGrpSpPr>
        <p:grpSpPr bwMode="auto">
          <a:xfrm rot="5400000">
            <a:off x="4499768" y="-4499768"/>
            <a:ext cx="906463" cy="9906000"/>
            <a:chOff x="4933014" y="-35"/>
            <a:chExt cx="1066800" cy="11953876"/>
          </a:xfrm>
        </p:grpSpPr>
        <p:pic>
          <p:nvPicPr>
            <p:cNvPr id="40968" name="Рисунок 1" descr="стена "/>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Рисунок 5" descr="стена "/>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3" name="Прямоугольник 1"/>
          <p:cNvSpPr>
            <a:spLocks noChangeArrowheads="1"/>
          </p:cNvSpPr>
          <p:nvPr/>
        </p:nvSpPr>
        <p:spPr bwMode="auto">
          <a:xfrm>
            <a:off x="0" y="914400"/>
            <a:ext cx="9906000"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rPr>
              <a:t>Создание нового сайта администрации</a:t>
            </a:r>
            <a:endParaRPr lang="ru-RU" dirty="0"/>
          </a:p>
          <a:p>
            <a:pPr algn="just"/>
            <a:r>
              <a:rPr lang="ru-RU" sz="1400" dirty="0">
                <a:latin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В целях улучшения качества подачи информации для всех категорий пользователей запущен абсолютно новый и качественный сайт администрации, в котором размещены, в том числе, инвестиционный и туристические порталы, интерактивная карта, обеспечена качественная обратная связь с населением. На сайте реализован проект «</a:t>
            </a:r>
            <a:r>
              <a:rPr lang="ru-RU" sz="1400" dirty="0" err="1">
                <a:latin typeface="Times New Roman" panose="02020603050405020304" pitchFamily="18" charset="0"/>
                <a:cs typeface="Times New Roman" panose="02020603050405020304" pitchFamily="18" charset="0"/>
              </a:rPr>
              <a:t>Добротворец</a:t>
            </a:r>
            <a:r>
              <a:rPr lang="ru-RU" sz="1400" dirty="0">
                <a:latin typeface="Times New Roman" panose="02020603050405020304" pitchFamily="18" charset="0"/>
                <a:cs typeface="Times New Roman" panose="02020603050405020304" pitchFamily="18" charset="0"/>
              </a:rPr>
              <a:t>» по принципу примеров Москвы и Московской области «Активный гражданин» и «</a:t>
            </a:r>
            <a:r>
              <a:rPr lang="ru-RU" sz="1400" dirty="0" err="1">
                <a:latin typeface="Times New Roman" panose="02020603050405020304" pitchFamily="18" charset="0"/>
                <a:cs typeface="Times New Roman" panose="02020603050405020304" pitchFamily="18" charset="0"/>
              </a:rPr>
              <a:t>Добродел</a:t>
            </a:r>
            <a:r>
              <a:rPr lang="ru-RU" sz="1400" dirty="0">
                <a:latin typeface="Times New Roman" panose="02020603050405020304" pitchFamily="18" charset="0"/>
                <a:cs typeface="Times New Roman" panose="02020603050405020304" pitchFamily="18" charset="0"/>
              </a:rPr>
              <a:t>» соответственно. </a:t>
            </a:r>
          </a:p>
          <a:p>
            <a:r>
              <a:rPr lang="ru-RU" sz="1400" dirty="0"/>
              <a:t> </a:t>
            </a:r>
            <a:endParaRPr lang="ru-RU" dirty="0"/>
          </a:p>
        </p:txBody>
      </p:sp>
      <p:sp>
        <p:nvSpPr>
          <p:cNvPr id="40964" name="Прямоугольник 2"/>
          <p:cNvSpPr>
            <a:spLocks noChangeArrowheads="1"/>
          </p:cNvSpPr>
          <p:nvPr/>
        </p:nvSpPr>
        <p:spPr bwMode="auto">
          <a:xfrm>
            <a:off x="-17463" y="4216400"/>
            <a:ext cx="9940926"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a:latin typeface="Times New Roman" panose="02020603050405020304" pitchFamily="18" charset="0"/>
                <a:cs typeface="Times New Roman" panose="02020603050405020304" pitchFamily="18" charset="0"/>
              </a:rPr>
              <a:t>Брендбук города</a:t>
            </a:r>
            <a:endParaRPr lang="ru-RU" sz="1400">
              <a:latin typeface="Times New Roman" panose="02020603050405020304" pitchFamily="18" charset="0"/>
              <a:cs typeface="Times New Roman" panose="02020603050405020304" pitchFamily="18" charset="0"/>
            </a:endParaRPr>
          </a:p>
          <a:p>
            <a:r>
              <a:rPr lang="ru-RU" sz="1400">
                <a:latin typeface="Times New Roman" panose="02020603050405020304" pitchFamily="18" charset="0"/>
                <a:cs typeface="Times New Roman" panose="02020603050405020304" pitchFamily="18" charset="0"/>
              </a:rPr>
              <a:t> Кроме того, в целях показа уникальности города разработан брендбук города. Брендбук представлен в виде логотипов, каждый из которых изображает одну из достопримечательностей города. Также в брендбуке присутствует фирменный слоган, фирменные цвета, паттерн, элементы оформления, шрифты, на основании которых разработаны образцы деловой документации и указана возможная область применения.</a:t>
            </a:r>
          </a:p>
        </p:txBody>
      </p:sp>
      <p:pic>
        <p:nvPicPr>
          <p:cNvPr id="40965" name="Рисунок 10"/>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927725" y="2230438"/>
            <a:ext cx="3433763" cy="181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5"/>
          <a:stretch>
            <a:fillRect/>
          </a:stretch>
        </p:blipFill>
        <p:spPr>
          <a:xfrm>
            <a:off x="771525" y="2300288"/>
            <a:ext cx="3343275" cy="1677987"/>
          </a:xfrm>
          <a:prstGeom prst="rect">
            <a:avLst/>
          </a:prstGeom>
          <a:ln>
            <a:noFill/>
          </a:ln>
          <a:effectLst>
            <a:outerShdw blurRad="292100" dist="139700" dir="2700000" algn="tl" rotWithShape="0">
              <a:srgbClr val="333333">
                <a:alpha val="65000"/>
              </a:srgbClr>
            </a:outerShdw>
          </a:effectLst>
        </p:spPr>
      </p:pic>
      <p:graphicFrame>
        <p:nvGraphicFramePr>
          <p:cNvPr id="40967" name="Объект 4"/>
          <p:cNvGraphicFramePr>
            <a:graphicFrameLocks noChangeAspect="1"/>
          </p:cNvGraphicFramePr>
          <p:nvPr/>
        </p:nvGraphicFramePr>
        <p:xfrm>
          <a:off x="4146550" y="5319713"/>
          <a:ext cx="1612900" cy="1538287"/>
        </p:xfrm>
        <a:graphic>
          <a:graphicData uri="http://schemas.openxmlformats.org/presentationml/2006/ole">
            <p:oleObj spid="_x0000_s41080" name="Acrobat Document" r:id="rId6" imgW="5930640" imgH="8386200" progId="AcroExch.Document.DC">
              <p:embed/>
            </p:oleObj>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Группа 6"/>
          <p:cNvGrpSpPr>
            <a:grpSpLocks/>
          </p:cNvGrpSpPr>
          <p:nvPr/>
        </p:nvGrpSpPr>
        <p:grpSpPr bwMode="auto">
          <a:xfrm rot="5400000">
            <a:off x="4499768" y="-4499768"/>
            <a:ext cx="906463" cy="9906000"/>
            <a:chOff x="4933014" y="-35"/>
            <a:chExt cx="1066800" cy="11953876"/>
          </a:xfrm>
        </p:grpSpPr>
        <p:pic>
          <p:nvPicPr>
            <p:cNvPr id="42000"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01"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987" name="Прямоугольник 1"/>
          <p:cNvSpPr>
            <a:spLocks noChangeArrowheads="1"/>
          </p:cNvSpPr>
          <p:nvPr/>
        </p:nvSpPr>
        <p:spPr bwMode="auto">
          <a:xfrm>
            <a:off x="0" y="914400"/>
            <a:ext cx="990600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Информационная деятельность</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городе хорошо развито и </a:t>
            </a:r>
            <a:r>
              <a:rPr lang="ru-RU" sz="1400" dirty="0" err="1" smtClean="0">
                <a:latin typeface="Times New Roman" panose="02020603050405020304" pitchFamily="18" charset="0"/>
                <a:cs typeface="Times New Roman" panose="02020603050405020304" pitchFamily="18" charset="0"/>
              </a:rPr>
              <a:t>мультимедийное</a:t>
            </a:r>
            <a:r>
              <a:rPr lang="ru-RU" sz="1400" dirty="0" smtClean="0">
                <a:latin typeface="Times New Roman" panose="02020603050405020304" pitchFamily="18" charset="0"/>
                <a:cs typeface="Times New Roman" panose="02020603050405020304" pitchFamily="18" charset="0"/>
              </a:rPr>
              <a:t> пространство. Муниципальными СМИ ведется активная работа по информационному сопровождению деятельности органов местного самоуправления. Так, за 2017 год информцентром подготовлено 355 видеоматериала (305 блоков для Youtube, 50 выпусков на телеканалах), 108 газетных выпусков, 835 новостных статей.</a:t>
            </a:r>
            <a:endParaRPr lang="ru-RU" sz="1400" dirty="0">
              <a:latin typeface="Times New Roman" panose="02020603050405020304" pitchFamily="18" charset="0"/>
              <a:cs typeface="Times New Roman" panose="02020603050405020304" pitchFamily="18" charset="0"/>
            </a:endParaRPr>
          </a:p>
        </p:txBody>
      </p:sp>
      <p:sp>
        <p:nvSpPr>
          <p:cNvPr id="41988" name="Прямоугольник 2"/>
          <p:cNvSpPr>
            <a:spLocks noChangeArrowheads="1"/>
          </p:cNvSpPr>
          <p:nvPr/>
        </p:nvSpPr>
        <p:spPr bwMode="auto">
          <a:xfrm>
            <a:off x="38100" y="3179763"/>
            <a:ext cx="9906000"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Повышение квалификации муниципальных служащих</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Доля муниципальных служащих, прошедших профессиональную переподготовку и повышение квалификации от общего числа муниципальных служащих составила </a:t>
            </a:r>
            <a:r>
              <a:rPr lang="ru-RU" sz="1400" dirty="0" smtClean="0">
                <a:latin typeface="Times New Roman" panose="02020603050405020304" pitchFamily="18" charset="0"/>
                <a:cs typeface="Times New Roman" panose="02020603050405020304" pitchFamily="18" charset="0"/>
              </a:rPr>
              <a:t>16 % в 2017 г. , против  8,8% </a:t>
            </a:r>
            <a:r>
              <a:rPr lang="ru-RU" sz="1400" dirty="0">
                <a:latin typeface="Times New Roman" panose="02020603050405020304" pitchFamily="18" charset="0"/>
                <a:cs typeface="Times New Roman" panose="02020603050405020304" pitchFamily="18" charset="0"/>
              </a:rPr>
              <a:t>за </a:t>
            </a:r>
            <a:r>
              <a:rPr lang="ru-RU" sz="1400" dirty="0" smtClean="0">
                <a:latin typeface="Times New Roman" panose="02020603050405020304" pitchFamily="18" charset="0"/>
                <a:cs typeface="Times New Roman" panose="02020603050405020304" pitchFamily="18" charset="0"/>
              </a:rPr>
              <a:t>2016 г.</a:t>
            </a:r>
            <a:endParaRPr lang="ru-RU" sz="1400" dirty="0">
              <a:latin typeface="Times New Roman" panose="02020603050405020304" pitchFamily="18" charset="0"/>
              <a:cs typeface="Times New Roman" panose="02020603050405020304" pitchFamily="18" charset="0"/>
            </a:endParaRPr>
          </a:p>
        </p:txBody>
      </p:sp>
      <p:sp>
        <p:nvSpPr>
          <p:cNvPr id="41989" name="Прямоугольник 3"/>
          <p:cNvSpPr>
            <a:spLocks noChangeArrowheads="1"/>
          </p:cNvSpPr>
          <p:nvPr/>
        </p:nvSpPr>
        <p:spPr bwMode="auto">
          <a:xfrm>
            <a:off x="0" y="4735513"/>
            <a:ext cx="99060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Развитие Оценки регулирующего воздействия</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Определенная работа проводится в части </a:t>
            </a:r>
            <a:r>
              <a:rPr lang="ru-RU" sz="1400" dirty="0" smtClean="0">
                <a:latin typeface="Times New Roman" panose="02020603050405020304" pitchFamily="18" charset="0"/>
                <a:cs typeface="Times New Roman" panose="02020603050405020304" pitchFamily="18" charset="0"/>
              </a:rPr>
              <a:t>развития </a:t>
            </a:r>
            <a:r>
              <a:rPr lang="ru-RU" sz="1400" dirty="0">
                <a:latin typeface="Times New Roman" panose="02020603050405020304" pitchFamily="18" charset="0"/>
                <a:cs typeface="Times New Roman" panose="02020603050405020304" pitchFamily="18" charset="0"/>
              </a:rPr>
              <a:t>института оценки регулирующего воздействия и публичного обсуждения проектов НПА, разработанных в городском округе «город Дербент». Мы стараемся обеспечить комфортные условия для осуществления предпринимательской и инвестиционной деятельности, открытость и публичность принимаемых управленческих решений.</a:t>
            </a:r>
          </a:p>
        </p:txBody>
      </p:sp>
      <p:pic>
        <p:nvPicPr>
          <p:cNvPr id="41990" name="Рисунок 4"/>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6864350" y="1989138"/>
            <a:ext cx="2730500" cy="115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1" name="Рисунок 5"/>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1550" y="1989138"/>
            <a:ext cx="145415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2" name="Рисунок 6"/>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406400" y="2090738"/>
            <a:ext cx="1206500"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3" name="Рисунок 7"/>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2154238" y="2082800"/>
            <a:ext cx="1998662"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4" name="Рисунок 9"/>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8018463" y="3736975"/>
            <a:ext cx="152717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5" name="Рисунок 10"/>
          <p:cNvPicPr>
            <a:picLocks noChangeAspect="1"/>
          </p:cNvPicPr>
          <p:nvPr/>
        </p:nvPicPr>
        <p:blipFill>
          <a:blip r:embed="rId8">
            <a:extLst>
              <a:ext uri="{28A0092B-C50C-407E-A947-70E740481C1C}">
                <a14:useLocalDpi xmlns="" xmlns:a14="http://schemas.microsoft.com/office/drawing/2010/main" val="0"/>
              </a:ext>
            </a:extLst>
          </a:blip>
          <a:srcRect/>
          <a:stretch>
            <a:fillRect/>
          </a:stretch>
        </p:blipFill>
        <p:spPr bwMode="auto">
          <a:xfrm>
            <a:off x="4152900" y="3938588"/>
            <a:ext cx="887413"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6" name="Рисунок 8"/>
          <p:cNvPicPr>
            <a:picLocks noChangeAspect="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020763" y="4051300"/>
            <a:ext cx="1184275" cy="67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7" name="Рисунок 11"/>
          <p:cNvPicPr>
            <a:picLocks noChangeAspect="1"/>
          </p:cNvPicPr>
          <p:nvPr/>
        </p:nvPicPr>
        <p:blipFill>
          <a:blip r:embed="rId10">
            <a:extLst>
              <a:ext uri="{28A0092B-C50C-407E-A947-70E740481C1C}">
                <a14:useLocalDpi xmlns="" xmlns:a14="http://schemas.microsoft.com/office/drawing/2010/main" val="0"/>
              </a:ext>
            </a:extLst>
          </a:blip>
          <a:srcRect/>
          <a:stretch>
            <a:fillRect/>
          </a:stretch>
        </p:blipFill>
        <p:spPr bwMode="auto">
          <a:xfrm>
            <a:off x="2597150" y="5829300"/>
            <a:ext cx="12700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8" name="Рисунок 12"/>
          <p:cNvPicPr>
            <a:picLocks noChangeAspect="1"/>
          </p:cNvPicPr>
          <p:nvPr/>
        </p:nvPicPr>
        <p:blipFill>
          <a:blip r:embed="rId11">
            <a:extLst>
              <a:ext uri="{28A0092B-C50C-407E-A947-70E740481C1C}">
                <a14:useLocalDpi xmlns="" xmlns:a14="http://schemas.microsoft.com/office/drawing/2010/main" val="0"/>
              </a:ext>
            </a:extLst>
          </a:blip>
          <a:srcRect/>
          <a:stretch>
            <a:fillRect/>
          </a:stretch>
        </p:blipFill>
        <p:spPr bwMode="auto">
          <a:xfrm>
            <a:off x="4838700" y="5734050"/>
            <a:ext cx="1270000"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9" name="Рисунок 13"/>
          <p:cNvPicPr>
            <a:picLocks noChangeAspect="1"/>
          </p:cNvPicPr>
          <p:nvPr/>
        </p:nvPicPr>
        <p:blipFill>
          <a:blip r:embed="rId12">
            <a:extLst>
              <a:ext uri="{28A0092B-C50C-407E-A947-70E740481C1C}">
                <a14:useLocalDpi xmlns="" xmlns:a14="http://schemas.microsoft.com/office/drawing/2010/main" val="0"/>
              </a:ext>
            </a:extLst>
          </a:blip>
          <a:srcRect/>
          <a:stretch>
            <a:fillRect/>
          </a:stretch>
        </p:blipFill>
        <p:spPr bwMode="auto">
          <a:xfrm>
            <a:off x="6864350" y="5903913"/>
            <a:ext cx="2319338"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Группа 6"/>
          <p:cNvGrpSpPr>
            <a:grpSpLocks/>
          </p:cNvGrpSpPr>
          <p:nvPr/>
        </p:nvGrpSpPr>
        <p:grpSpPr bwMode="auto">
          <a:xfrm rot="5400000">
            <a:off x="4499768" y="-4499768"/>
            <a:ext cx="906463" cy="9906000"/>
            <a:chOff x="4933014" y="-35"/>
            <a:chExt cx="1066800" cy="11953876"/>
          </a:xfrm>
        </p:grpSpPr>
        <p:pic>
          <p:nvPicPr>
            <p:cNvPr id="43016"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7"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3011" name="Прямоугольник 1"/>
          <p:cNvSpPr>
            <a:spLocks noChangeArrowheads="1"/>
          </p:cNvSpPr>
          <p:nvPr/>
        </p:nvSpPr>
        <p:spPr bwMode="auto">
          <a:xfrm>
            <a:off x="0" y="914400"/>
            <a:ext cx="9906000" cy="2908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lnSpc>
                <a:spcPct val="107000"/>
              </a:lnSpc>
            </a:pPr>
            <a:r>
              <a:rPr lang="ru-RU" sz="1400" b="1" dirty="0">
                <a:latin typeface="Times New Roman" panose="02020603050405020304" pitchFamily="18" charset="0"/>
                <a:ea typeface="Calibri" panose="020F0502020204030204" pitchFamily="34" charset="0"/>
                <a:cs typeface="Times New Roman" panose="02020603050405020304" pitchFamily="18" charset="0"/>
              </a:rPr>
              <a:t>Оказание  муниципальных услуг в электронном виде</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На сегодняшний день администрацией ГО «город Дербент» оказывается 150 муниципальных услуг из них 42 приведены в электронный вид, 30 услуг оказываются в рамках межведомственного взаимодействия и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50 услуг </a:t>
            </a:r>
            <a:r>
              <a:rPr lang="ru-RU" sz="1400" dirty="0">
                <a:latin typeface="Times New Roman" panose="02020603050405020304" pitchFamily="18" charset="0"/>
                <a:ea typeface="Calibri" panose="020F0502020204030204" pitchFamily="34" charset="0"/>
                <a:cs typeface="Times New Roman" panose="02020603050405020304" pitchFamily="18" charset="0"/>
              </a:rPr>
              <a:t>оказываются по принципу «одного окна» через МФЦ по г. Дербенту».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2016 г</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через МФЦ оказано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16477 муниципальных услуг, в </a:t>
            </a:r>
            <a:r>
              <a:rPr lang="ru-RU" sz="1400" smtClean="0">
                <a:latin typeface="Times New Roman" panose="02020603050405020304" pitchFamily="18" charset="0"/>
                <a:ea typeface="Calibri" panose="020F0502020204030204" pitchFamily="34" charset="0"/>
                <a:cs typeface="Times New Roman" panose="02020603050405020304" pitchFamily="18" charset="0"/>
              </a:rPr>
              <a:t>2017 </a:t>
            </a:r>
            <a:r>
              <a:rPr lang="ru-RU" sz="1400" smtClean="0">
                <a:latin typeface="Times New Roman" panose="02020603050405020304" pitchFamily="18" charset="0"/>
                <a:ea typeface="Calibri" panose="020F0502020204030204" pitchFamily="34" charset="0"/>
                <a:cs typeface="Times New Roman" panose="02020603050405020304" pitchFamily="18" charset="0"/>
              </a:rPr>
              <a:t>году – уже 27663.</a:t>
            </a:r>
            <a:r>
              <a:rPr lang="ru-RU" sz="14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Times New Roman" panose="02020603050405020304" pitchFamily="18" charset="0"/>
                <a:ea typeface="Calibri" panose="020F0502020204030204" pitchFamily="34" charset="0"/>
                <a:cs typeface="Times New Roman" panose="02020603050405020304" pitchFamily="18" charset="0"/>
              </a:rPr>
              <a:t>Кстати, хочу заметить, что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недавно </a:t>
            </a:r>
            <a:r>
              <a:rPr lang="ru-RU" sz="1400" dirty="0">
                <a:latin typeface="Times New Roman" panose="02020603050405020304" pitchFamily="18" charset="0"/>
                <a:ea typeface="Calibri" panose="020F0502020204030204" pitchFamily="34" charset="0"/>
                <a:cs typeface="Times New Roman" panose="02020603050405020304" pitchFamily="18" charset="0"/>
              </a:rPr>
              <a:t>МФЦ города Дербент был признан лучшим в Российской Федерации.</a:t>
            </a: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Нами проводится актуализация всех административных регламентов предоставления муниципальных услуг, инвентаризация соответствующих правовых актов. Так, за отчетный период разработано и утверждено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97 </a:t>
            </a:r>
            <a:r>
              <a:rPr lang="ru-RU" sz="1400" dirty="0">
                <a:latin typeface="Times New Roman" panose="02020603050405020304" pitchFamily="18" charset="0"/>
                <a:ea typeface="Calibri" panose="020F0502020204030204" pitchFamily="34" charset="0"/>
                <a:cs typeface="Times New Roman" panose="02020603050405020304" pitchFamily="18" charset="0"/>
              </a:rPr>
              <a:t>административных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регламента.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Все 10 подразделений, участвующих в межведомственном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взаимодействии, </a:t>
            </a:r>
            <a:r>
              <a:rPr lang="ru-RU" sz="1400" dirty="0">
                <a:latin typeface="Times New Roman" panose="02020603050405020304" pitchFamily="18" charset="0"/>
                <a:ea typeface="Calibri" panose="020F0502020204030204" pitchFamily="34" charset="0"/>
                <a:cs typeface="Times New Roman" panose="02020603050405020304" pitchFamily="18" charset="0"/>
              </a:rPr>
              <a:t>подключены к СМЭВ. Проведены семинары с сотрудниками УЖКХ, Управления земельных и имущественных отношений, Отделом архитектуры и МФЦ г. Дербента. На данный момент полученные запросы из </a:t>
            </a:r>
            <a:r>
              <a:rPr lang="ru-RU" sz="1400" dirty="0" err="1">
                <a:latin typeface="Times New Roman" panose="02020603050405020304" pitchFamily="18" charset="0"/>
                <a:ea typeface="Calibri" panose="020F0502020204030204" pitchFamily="34" charset="0"/>
                <a:cs typeface="Times New Roman" panose="02020603050405020304" pitchFamily="18" charset="0"/>
              </a:rPr>
              <a:t>Росреестра</a:t>
            </a:r>
            <a:r>
              <a:rPr lang="ru-RU" sz="1400" dirty="0">
                <a:latin typeface="Times New Roman" panose="02020603050405020304" pitchFamily="18" charset="0"/>
                <a:ea typeface="Calibri" panose="020F0502020204030204" pitchFamily="34" charset="0"/>
                <a:cs typeface="Times New Roman" panose="02020603050405020304" pitchFamily="18" charset="0"/>
              </a:rPr>
              <a:t> направляются ответственным подразделениям для формирования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ответа.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9483" y="3758367"/>
            <a:ext cx="2224022" cy="1428833"/>
          </a:xfrm>
          <a:prstGeom prst="ellipse">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61176" y="4868638"/>
            <a:ext cx="2712416" cy="1901691"/>
          </a:xfrm>
          <a:prstGeom prst="ellipse">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604326" y="4566708"/>
            <a:ext cx="2301674" cy="2381570"/>
          </a:xfrm>
          <a:prstGeom prst="ellipse">
            <a:avLst/>
          </a:prstGeom>
          <a:ln>
            <a:noFill/>
          </a:ln>
          <a:effectLst>
            <a:softEdge rad="112500"/>
          </a:effectLst>
        </p:spPr>
      </p:pic>
      <p:pic>
        <p:nvPicPr>
          <p:cNvPr id="4" name="Рисунок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473592" y="3656056"/>
            <a:ext cx="3262319" cy="2263979"/>
          </a:xfrm>
          <a:prstGeom prst="ellipse">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Группа 6"/>
          <p:cNvGrpSpPr>
            <a:grpSpLocks/>
          </p:cNvGrpSpPr>
          <p:nvPr/>
        </p:nvGrpSpPr>
        <p:grpSpPr bwMode="auto">
          <a:xfrm rot="5400000">
            <a:off x="4499768" y="-4499768"/>
            <a:ext cx="906463" cy="9906000"/>
            <a:chOff x="4933014" y="-35"/>
            <a:chExt cx="1066800" cy="11953876"/>
          </a:xfrm>
        </p:grpSpPr>
        <p:pic>
          <p:nvPicPr>
            <p:cNvPr id="44040"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1"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4035" name="Прямоугольник 1"/>
          <p:cNvSpPr>
            <a:spLocks noChangeArrowheads="1"/>
          </p:cNvSpPr>
          <p:nvPr/>
        </p:nvSpPr>
        <p:spPr bwMode="auto">
          <a:xfrm>
            <a:off x="0" y="914400"/>
            <a:ext cx="99060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rPr>
              <a:t>Человеческий капитал. Заработная плата в сфере образования</a:t>
            </a:r>
          </a:p>
          <a:p>
            <a:pPr algn="just"/>
            <a:r>
              <a:rPr lang="ru-RU" sz="1400" dirty="0">
                <a:latin typeface="Times New Roman" panose="02020603050405020304" pitchFamily="18" charset="0"/>
              </a:rPr>
              <a:t>Не останавливаясь подробно на результатах реализации приоритетного проекта «Человеческий капитал», их очень много, коротко отмечу, что в 2016 году произошел рост заработной платы основных категорий работников. Приведу одну цифру: средняя заработная плата в 2015 году по городу составляла 19 021,8 рублей, </a:t>
            </a:r>
            <a:r>
              <a:rPr lang="ru-RU" sz="1400" dirty="0" smtClean="0">
                <a:latin typeface="Times New Roman" panose="02020603050405020304" pitchFamily="18" charset="0"/>
              </a:rPr>
              <a:t>в </a:t>
            </a:r>
            <a:r>
              <a:rPr lang="ru-RU" sz="1400" dirty="0">
                <a:latin typeface="Times New Roman" panose="02020603050405020304" pitchFamily="18" charset="0"/>
              </a:rPr>
              <a:t>2016 </a:t>
            </a:r>
            <a:r>
              <a:rPr lang="ru-RU" sz="1400" dirty="0" smtClean="0">
                <a:latin typeface="Times New Roman" panose="02020603050405020304" pitchFamily="18" charset="0"/>
              </a:rPr>
              <a:t>году -  19 612 рублей, а в 2017 г. - </a:t>
            </a:r>
            <a:r>
              <a:rPr lang="ru-RU" sz="1400" dirty="0" smtClean="0">
                <a:latin typeface="Times New Roman" panose="02020603050405020304" pitchFamily="18" charset="0"/>
                <a:cs typeface="Times New Roman" panose="02020603050405020304" pitchFamily="18" charset="0"/>
              </a:rPr>
              <a:t>21 792</a:t>
            </a:r>
            <a:r>
              <a:rPr lang="ru-RU" sz="1400" dirty="0" smtClean="0">
                <a:latin typeface="Times New Roman" panose="02020603050405020304" pitchFamily="18" charset="0"/>
              </a:rPr>
              <a:t> </a:t>
            </a:r>
            <a:r>
              <a:rPr lang="ru-RU" sz="1400" dirty="0">
                <a:latin typeface="Times New Roman" panose="02020603050405020304" pitchFamily="18" charset="0"/>
              </a:rPr>
              <a:t>рублей, что выше на </a:t>
            </a:r>
            <a:r>
              <a:rPr lang="ru-RU" sz="1400" dirty="0" smtClean="0">
                <a:latin typeface="Times New Roman" panose="02020603050405020304" pitchFamily="18" charset="0"/>
              </a:rPr>
              <a:t>14,6%. </a:t>
            </a:r>
            <a:r>
              <a:rPr lang="ru-RU" sz="1400" dirty="0">
                <a:latin typeface="Times New Roman" panose="02020603050405020304" pitchFamily="18" charset="0"/>
              </a:rPr>
              <a:t>С начала 2017 года фонд стимулирующей заработной платы педагогам общеобразовательных учреждений возрос с 33% до 53%, педагогам дошкольного образования - с 72% до 107%, педагогам дополнительного образования - с 29,3% до 30,7%. Таким образом среднемесячная заработная плата в учреждениях общего образования составила </a:t>
            </a:r>
            <a:r>
              <a:rPr lang="ru-RU" sz="1400" dirty="0" smtClean="0">
                <a:latin typeface="Times New Roman" panose="02020603050405020304" pitchFamily="18" charset="0"/>
              </a:rPr>
              <a:t>18,6 </a:t>
            </a:r>
            <a:r>
              <a:rPr lang="ru-RU" sz="1400" dirty="0">
                <a:latin typeface="Times New Roman" panose="02020603050405020304" pitchFamily="18" charset="0"/>
              </a:rPr>
              <a:t>тыс. руб., учреждениях культуры </a:t>
            </a:r>
            <a:r>
              <a:rPr lang="ru-RU" sz="1400" dirty="0" smtClean="0">
                <a:latin typeface="Times New Roman" panose="02020603050405020304" pitchFamily="18" charset="0"/>
              </a:rPr>
              <a:t>-15,3 </a:t>
            </a:r>
            <a:r>
              <a:rPr lang="ru-RU" sz="1400" dirty="0">
                <a:latin typeface="Times New Roman" panose="02020603050405020304" pitchFamily="18" charset="0"/>
              </a:rPr>
              <a:t>тыс. руб., учреждениях дошкольного образования – </a:t>
            </a:r>
            <a:r>
              <a:rPr lang="ru-RU" sz="1400" dirty="0" smtClean="0">
                <a:latin typeface="Times New Roman" panose="02020603050405020304" pitchFamily="18" charset="0"/>
              </a:rPr>
              <a:t>17,4 </a:t>
            </a:r>
            <a:r>
              <a:rPr lang="ru-RU" sz="1400" dirty="0">
                <a:latin typeface="Times New Roman" panose="02020603050405020304" pitchFamily="18" charset="0"/>
              </a:rPr>
              <a:t>тыс. руб. Все показатели существенно выросли по сравнению с аналогичным периодом 2016 года. </a:t>
            </a:r>
            <a:endParaRPr lang="ru-RU" dirty="0"/>
          </a:p>
          <a:p>
            <a:pPr algn="just"/>
            <a:r>
              <a:rPr lang="ru-RU" sz="1400" dirty="0" smtClean="0">
                <a:latin typeface="Times New Roman" panose="02020603050405020304" pitchFamily="18" charset="0"/>
              </a:rPr>
              <a:t> </a:t>
            </a:r>
            <a:endParaRPr lang="ru-RU" dirty="0"/>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4170" y="5518920"/>
            <a:ext cx="1881417" cy="1256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24888" y="5421086"/>
            <a:ext cx="1456221" cy="13546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580085" y="5293267"/>
            <a:ext cx="1392832" cy="1184979"/>
          </a:xfrm>
          <a:prstGeom prst="rect">
            <a:avLst/>
          </a:prstGeom>
          <a:ln>
            <a:noFill/>
          </a:ln>
          <a:effectLst>
            <a:softEdge rad="112500"/>
          </a:effectLst>
        </p:spPr>
      </p:pic>
      <p:graphicFrame>
        <p:nvGraphicFramePr>
          <p:cNvPr id="25" name="Диаграмма 24"/>
          <p:cNvGraphicFramePr/>
          <p:nvPr>
            <p:extLst>
              <p:ext uri="{D42A27DB-BD31-4B8C-83A1-F6EECF244321}">
                <p14:modId xmlns="" xmlns:p14="http://schemas.microsoft.com/office/powerpoint/2010/main" val="486397747"/>
              </p:ext>
            </p:extLst>
          </p:nvPr>
        </p:nvGraphicFramePr>
        <p:xfrm>
          <a:off x="1066350" y="3072269"/>
          <a:ext cx="7906567" cy="193198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Группа 6"/>
          <p:cNvGrpSpPr>
            <a:grpSpLocks/>
          </p:cNvGrpSpPr>
          <p:nvPr/>
        </p:nvGrpSpPr>
        <p:grpSpPr bwMode="auto">
          <a:xfrm rot="5400000">
            <a:off x="4499768" y="-4499768"/>
            <a:ext cx="906463" cy="9906000"/>
            <a:chOff x="4933014" y="-35"/>
            <a:chExt cx="1066800" cy="11953876"/>
          </a:xfrm>
        </p:grpSpPr>
        <p:pic>
          <p:nvPicPr>
            <p:cNvPr id="45063"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4"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5059" name="Прямоугольник 1"/>
          <p:cNvSpPr>
            <a:spLocks noChangeArrowheads="1"/>
          </p:cNvSpPr>
          <p:nvPr/>
        </p:nvSpPr>
        <p:spPr bwMode="auto">
          <a:xfrm>
            <a:off x="0" y="906463"/>
            <a:ext cx="99060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rPr>
              <a:t>Работа по дошкольным образовательным учреждениям</a:t>
            </a:r>
            <a:endParaRPr lang="ru-RU" dirty="0"/>
          </a:p>
          <a:p>
            <a:pPr algn="just"/>
            <a:r>
              <a:rPr lang="ru-RU" sz="1400" dirty="0">
                <a:latin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Проделана работа по созданию дополнительных мест в муниципальных бюджетных дошкольных образовательных организациях, а также развитию вариативных форм дошкольного образования. В общеобразовательных учреждениях города ликвидирован трехсменный режим обучения.</a:t>
            </a:r>
            <a:endParaRPr lang="ru-RU" sz="12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ea typeface="Calibri" panose="020F0502020204030204" pitchFamily="34" charset="0"/>
                <a:cs typeface="Times New Roman" panose="02020603050405020304" pitchFamily="18" charset="0"/>
              </a:rPr>
              <a:t>Управлением </a:t>
            </a:r>
            <a:r>
              <a:rPr lang="ru-RU" sz="1400" dirty="0">
                <a:latin typeface="Times New Roman" panose="02020603050405020304" pitchFamily="18" charset="0"/>
                <a:ea typeface="Calibri" panose="020F0502020204030204" pitchFamily="34" charset="0"/>
                <a:cs typeface="Times New Roman" panose="02020603050405020304" pitchFamily="18" charset="0"/>
              </a:rPr>
              <a:t>образования регулярно проводится мониторинг развития частных детских садов. Им оказывается методическая и консультативная поддержка.</a:t>
            </a:r>
          </a:p>
          <a:p>
            <a:pPr algn="just"/>
            <a:r>
              <a:rPr lang="ru-RU" sz="1400" dirty="0">
                <a:latin typeface="Times New Roman" panose="02020603050405020304" pitchFamily="18" charset="0"/>
                <a:cs typeface="Calibri" panose="020F0502020204030204" pitchFamily="34" charset="0"/>
              </a:rPr>
              <a:t>Мы добились определенных успехов в уменьшении очередности детей дошкольного возраста. В 2016 году в детские сады было направлено 1993 ребенка, а </a:t>
            </a:r>
            <a:r>
              <a:rPr lang="ru-RU" sz="1400" dirty="0" smtClean="0">
                <a:latin typeface="Times New Roman" panose="02020603050405020304" pitchFamily="18" charset="0"/>
                <a:cs typeface="Calibri" panose="020F0502020204030204" pitchFamily="34" charset="0"/>
              </a:rPr>
              <a:t>по итогам 2017 </a:t>
            </a:r>
            <a:r>
              <a:rPr lang="ru-RU" sz="1400" dirty="0">
                <a:latin typeface="Times New Roman" panose="02020603050405020304" pitchFamily="18" charset="0"/>
                <a:cs typeface="Calibri" panose="020F0502020204030204" pitchFamily="34" charset="0"/>
              </a:rPr>
              <a:t>– </a:t>
            </a:r>
            <a:r>
              <a:rPr lang="ru-RU" sz="1400" dirty="0" smtClean="0">
                <a:latin typeface="Times New Roman" panose="02020603050405020304" pitchFamily="18" charset="0"/>
                <a:cs typeface="Calibri" panose="020F0502020204030204" pitchFamily="34" charset="0"/>
              </a:rPr>
              <a:t>еще 2535.</a:t>
            </a:r>
            <a:endParaRPr lang="ru-RU" dirty="0"/>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89202" y="3619500"/>
            <a:ext cx="2847698" cy="2279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4"/>
          <a:stretch>
            <a:fillRect/>
          </a:stretch>
        </p:blipFill>
        <p:spPr>
          <a:xfrm>
            <a:off x="3240088" y="3263900"/>
            <a:ext cx="3165475" cy="280035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629398" y="3429000"/>
            <a:ext cx="3111500" cy="2470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Группа 6"/>
          <p:cNvGrpSpPr>
            <a:grpSpLocks/>
          </p:cNvGrpSpPr>
          <p:nvPr/>
        </p:nvGrpSpPr>
        <p:grpSpPr bwMode="auto">
          <a:xfrm rot="5400000">
            <a:off x="4499768" y="-4499768"/>
            <a:ext cx="906463" cy="9906000"/>
            <a:chOff x="4933014" y="-35"/>
            <a:chExt cx="1066800" cy="11953876"/>
          </a:xfrm>
        </p:grpSpPr>
        <p:pic>
          <p:nvPicPr>
            <p:cNvPr id="4608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6083" name="Прямоугольник 1"/>
          <p:cNvSpPr>
            <a:spLocks noChangeArrowheads="1"/>
          </p:cNvSpPr>
          <p:nvPr/>
        </p:nvSpPr>
        <p:spPr bwMode="auto">
          <a:xfrm>
            <a:off x="0" y="914400"/>
            <a:ext cx="99060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rPr>
              <a:t>Успехи и достижения в сфере образования</a:t>
            </a:r>
            <a:endParaRPr lang="ru-RU" dirty="0"/>
          </a:p>
          <a:p>
            <a:pPr algn="just"/>
            <a:r>
              <a:rPr lang="ru-RU" sz="1400" dirty="0">
                <a:latin typeface="Times New Roman" panose="02020603050405020304" pitchFamily="18" charset="0"/>
              </a:rPr>
              <a:t> </a:t>
            </a:r>
            <a:r>
              <a:rPr lang="ru-RU" sz="1400">
                <a:latin typeface="Times New Roman" panose="02020603050405020304" pitchFamily="18" charset="0"/>
                <a:cs typeface="Times New Roman" panose="02020603050405020304" pitchFamily="18" charset="0"/>
              </a:rPr>
              <a:t>Прошедший </a:t>
            </a:r>
            <a:r>
              <a:rPr lang="ru-RU" sz="1400" smtClean="0">
                <a:latin typeface="Times New Roman" panose="02020603050405020304" pitchFamily="18" charset="0"/>
                <a:cs typeface="Times New Roman" panose="02020603050405020304" pitchFamily="18" charset="0"/>
              </a:rPr>
              <a:t>2016-2017 </a:t>
            </a:r>
            <a:r>
              <a:rPr lang="ru-RU" sz="1400" dirty="0">
                <a:latin typeface="Times New Roman" panose="02020603050405020304" pitchFamily="18" charset="0"/>
                <a:cs typeface="Times New Roman" panose="02020603050405020304" pitchFamily="18" charset="0"/>
              </a:rPr>
              <a:t>учебный год оказался весьма продуктивным для большой педагогической семьи Дербента. Спустя 20 лет победителем конкурса «Учитель года» Республики Дагестан стала учитель начальных классов Прогимназии «Президент». Учителя школ и гимназий города стали абсолютными победителями республиканского конкурса «Самый классный </a:t>
            </a:r>
            <a:r>
              <a:rPr lang="ru-RU" sz="1400" dirty="0" err="1">
                <a:latin typeface="Times New Roman" panose="02020603050405020304" pitchFamily="18" charset="0"/>
                <a:cs typeface="Times New Roman" panose="02020603050405020304" pitchFamily="18" charset="0"/>
              </a:rPr>
              <a:t>классный</a:t>
            </a:r>
            <a:r>
              <a:rPr lang="ru-RU" sz="1400" dirty="0">
                <a:latin typeface="Times New Roman" panose="02020603050405020304" pitchFamily="18" charset="0"/>
                <a:cs typeface="Times New Roman" panose="02020603050405020304" pitchFamily="18" charset="0"/>
              </a:rPr>
              <a:t>», республиканского творческого конкурса учителей математики, республиканского конкурса «Интерактивные технологии в современном образовании», республиканского этапа конкурса «Лучший учитель родного языка». На региональном этапе Всероссийской олимпиады школьников Дербентскими учениками было завоевано 15 первых и призовых мест. Ученик года – также представитель города Дербент.</a:t>
            </a:r>
          </a:p>
          <a:p>
            <a:pPr algn="just"/>
            <a:r>
              <a:rPr lang="ru-RU" sz="1400" dirty="0">
                <a:latin typeface="Times New Roman" panose="02020603050405020304" pitchFamily="18" charset="0"/>
                <a:cs typeface="Times New Roman" panose="02020603050405020304" pitchFamily="18" charset="0"/>
              </a:rPr>
              <a:t>В 2017 году 8 </a:t>
            </a:r>
            <a:r>
              <a:rPr lang="ru-RU" sz="1400" dirty="0" smtClean="0">
                <a:latin typeface="Times New Roman" panose="02020603050405020304" pitchFamily="18" charset="0"/>
                <a:cs typeface="Times New Roman" panose="02020603050405020304" pitchFamily="18" charset="0"/>
              </a:rPr>
              <a:t>дербентских </a:t>
            </a:r>
            <a:r>
              <a:rPr lang="ru-RU" sz="1400" dirty="0">
                <a:latin typeface="Times New Roman" panose="02020603050405020304" pitchFamily="18" charset="0"/>
                <a:cs typeface="Times New Roman" panose="02020603050405020304" pitchFamily="18" charset="0"/>
              </a:rPr>
              <a:t>школьников вошли в число 70 учащихся, которые будут обучаться в новом образовательном центре для одаренных детей «Сириус-Альтаир».</a:t>
            </a:r>
          </a:p>
        </p:txBody>
      </p:sp>
      <p:pic>
        <p:nvPicPr>
          <p:cNvPr id="6" name="Рисунок 5"/>
          <p:cNvPicPr>
            <a:picLocks noChangeAspect="1"/>
          </p:cNvPicPr>
          <p:nvPr/>
        </p:nvPicPr>
        <p:blipFill>
          <a:blip r:embed="rId3"/>
          <a:stretch>
            <a:fillRect/>
          </a:stretch>
        </p:blipFill>
        <p:spPr>
          <a:xfrm>
            <a:off x="147638" y="3246438"/>
            <a:ext cx="4318000" cy="2098675"/>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a:stretch>
            <a:fillRect/>
          </a:stretch>
        </p:blipFill>
        <p:spPr>
          <a:xfrm>
            <a:off x="4953000" y="5268913"/>
            <a:ext cx="4111625" cy="1411287"/>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a:stretch>
            <a:fillRect/>
          </a:stretch>
        </p:blipFill>
        <p:spPr>
          <a:xfrm>
            <a:off x="1573213" y="4849813"/>
            <a:ext cx="4013200" cy="1744662"/>
          </a:xfrm>
          <a:prstGeom prst="rect">
            <a:avLst/>
          </a:prstGeom>
          <a:ln>
            <a:noFill/>
          </a:ln>
          <a:effectLst>
            <a:outerShdw blurRad="292100" dist="139700" dir="2700000" algn="tl" rotWithShape="0">
              <a:srgbClr val="333333">
                <a:alpha val="65000"/>
              </a:srgbClr>
            </a:outerShdw>
          </a:effectLst>
        </p:spPr>
      </p:pic>
      <p:pic>
        <p:nvPicPr>
          <p:cNvPr id="46087" name="Рисунок 2"/>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626100" y="3160713"/>
            <a:ext cx="3540125" cy="207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Группа 6"/>
          <p:cNvGrpSpPr>
            <a:grpSpLocks/>
          </p:cNvGrpSpPr>
          <p:nvPr/>
        </p:nvGrpSpPr>
        <p:grpSpPr bwMode="auto">
          <a:xfrm rot="5400000">
            <a:off x="4499768" y="-4499768"/>
            <a:ext cx="906463" cy="9906000"/>
            <a:chOff x="4933014" y="-35"/>
            <a:chExt cx="1066800" cy="11953876"/>
          </a:xfrm>
        </p:grpSpPr>
        <p:pic>
          <p:nvPicPr>
            <p:cNvPr id="47112"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3"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7107" name="Прямоугольник 1"/>
          <p:cNvSpPr>
            <a:spLocks noChangeArrowheads="1"/>
          </p:cNvSpPr>
          <p:nvPr/>
        </p:nvSpPr>
        <p:spPr bwMode="auto">
          <a:xfrm>
            <a:off x="0" y="914400"/>
            <a:ext cx="9906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Приобретение жилья детям-сиротам</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Отрадно сообщить, что в 2016 году было приобретено и передано 44 квартиры для детей </a:t>
            </a:r>
            <a:r>
              <a:rPr lang="ru-RU" sz="1400" dirty="0" smtClean="0">
                <a:latin typeface="Times New Roman" panose="02020603050405020304" pitchFamily="18" charset="0"/>
                <a:cs typeface="Times New Roman" panose="02020603050405020304" pitchFamily="18" charset="0"/>
              </a:rPr>
              <a:t>сирот, </a:t>
            </a:r>
            <a:r>
              <a:rPr lang="ru-RU" sz="1400" dirty="0">
                <a:latin typeface="Times New Roman" panose="02020603050405020304" pitchFamily="18" charset="0"/>
                <a:cs typeface="Times New Roman" panose="02020603050405020304" pitchFamily="18" charset="0"/>
              </a:rPr>
              <a:t>тогда как ранее не могли приобрести квартиры и на 10 детей-сирот, а зачастую средства вообще возвращали в республиканский и федеральный бюджеты. В 2017 году уже подобрано жилье еще 12 детям из категории сирот.</a:t>
            </a:r>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56705" y="2251649"/>
            <a:ext cx="3485695" cy="1383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58052" y="4627344"/>
            <a:ext cx="3683000" cy="1841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74700" y="2251649"/>
            <a:ext cx="2803595" cy="157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8497" y="4449544"/>
            <a:ext cx="3556000" cy="2222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Группа 6"/>
          <p:cNvGrpSpPr>
            <a:grpSpLocks/>
          </p:cNvGrpSpPr>
          <p:nvPr/>
        </p:nvGrpSpPr>
        <p:grpSpPr bwMode="auto">
          <a:xfrm rot="5400000">
            <a:off x="4499768" y="-4499768"/>
            <a:ext cx="906463" cy="9906000"/>
            <a:chOff x="4933014" y="-35"/>
            <a:chExt cx="1066800" cy="11953876"/>
          </a:xfrm>
        </p:grpSpPr>
        <p:pic>
          <p:nvPicPr>
            <p:cNvPr id="7182"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3"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9525" y="795338"/>
            <a:ext cx="9896475" cy="3088987"/>
          </a:xfrm>
          <a:prstGeom prst="rect">
            <a:avLst/>
          </a:prstGeom>
        </p:spPr>
        <p:txBody>
          <a:bodyPr>
            <a:spAutoFit/>
          </a:bodyPr>
          <a:lstStyle/>
          <a:p>
            <a:pPr indent="450215" algn="just" defTabSz="776137">
              <a:lnSpc>
                <a:spcPct val="107000"/>
              </a:lnSpc>
              <a:spcAft>
                <a:spcPts val="0"/>
              </a:spcAft>
              <a:tabLst>
                <a:tab pos="930275" algn="l"/>
              </a:tabLst>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 </a:t>
            </a:r>
            <a:endParaRPr lang="ru-RU" sz="1050" dirty="0">
              <a:ea typeface="Calibri" panose="020F0502020204030204" pitchFamily="34" charset="0"/>
              <a:cs typeface="Times New Roman" panose="02020603050405020304" pitchFamily="18" charset="0"/>
            </a:endParaRPr>
          </a:p>
          <a:p>
            <a:pPr marL="457200" indent="450215" algn="ctr" defTabSz="776137">
              <a:lnSpc>
                <a:spcPct val="107000"/>
              </a:lnSpc>
              <a:spcAft>
                <a:spcPts val="0"/>
              </a:spcAft>
              <a:defRPr/>
            </a:pPr>
            <a:r>
              <a:rPr lang="ru-RU" sz="1400" b="1" dirty="0">
                <a:latin typeface="Times New Roman" panose="02020603050405020304" pitchFamily="18" charset="0"/>
                <a:ea typeface="Calibri" panose="020F0502020204030204" pitchFamily="34" charset="0"/>
                <a:cs typeface="Times New Roman" panose="02020603050405020304" pitchFamily="18" charset="0"/>
              </a:rPr>
              <a:t>Мероприятия, проводимые в рамках празднования 2000-летия со дня основания города Дербента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776137">
              <a:lnSpc>
                <a:spcPct val="107000"/>
              </a:lnSpc>
              <a:spcAft>
                <a:spcPts val="0"/>
              </a:spcAft>
              <a:buFont typeface="Symbol" panose="05050102010706020507" pitchFamily="18" charset="2"/>
              <a:buChar char=""/>
              <a:defRPr/>
            </a:pPr>
            <a:r>
              <a:rPr lang="x-none" sz="1400" dirty="0">
                <a:latin typeface="Times New Roman" panose="02020603050405020304" pitchFamily="18" charset="0"/>
                <a:ea typeface="Calibri" panose="020F0502020204030204" pitchFamily="34" charset="0"/>
                <a:cs typeface="Times New Roman" panose="02020603050405020304" pitchFamily="18" charset="0"/>
              </a:rPr>
              <a:t>В городе была проведена полная реконструкция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17 у</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лиц </a:t>
            </a:r>
            <a:r>
              <a:rPr lang="x-none" sz="1400" dirty="0">
                <a:latin typeface="Times New Roman" panose="02020603050405020304" pitchFamily="18" charset="0"/>
                <a:ea typeface="Calibri" panose="020F0502020204030204" pitchFamily="34" charset="0"/>
                <a:cs typeface="Times New Roman" panose="02020603050405020304" pitchFamily="18" charset="0"/>
              </a:rPr>
              <a:t>(в том числе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4</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 улиц</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ы</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x-none" sz="1400" dirty="0">
                <a:latin typeface="Times New Roman" panose="02020603050405020304" pitchFamily="18" charset="0"/>
                <a:ea typeface="Calibri" panose="020F0502020204030204" pitchFamily="34" charset="0"/>
                <a:cs typeface="Times New Roman" panose="02020603050405020304" pitchFamily="18" charset="0"/>
              </a:rPr>
              <a:t>за счет средств частного инвестора), в результате которой расширилось дорожное полотно, заменено дорожное покрытие, инженерные коммуникации, система уличного освещения, а также благоустроены тротуары и высажены зеленые насаждения вдоль проезжей </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части</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Общая стоимость работ составила 1,024 млрд. руб.</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776137">
              <a:lnSpc>
                <a:spcPct val="107000"/>
              </a:lnSpc>
              <a:spcAft>
                <a:spcPts val="0"/>
              </a:spcAft>
              <a:buFont typeface="Symbol" panose="05050102010706020507" pitchFamily="18" charset="2"/>
              <a:buChar char=""/>
              <a:defRPr/>
            </a:pPr>
            <a:r>
              <a:rPr lang="x-none" sz="1400" dirty="0">
                <a:latin typeface="Times New Roman" panose="02020603050405020304" pitchFamily="18" charset="0"/>
                <a:ea typeface="Calibri" panose="020F0502020204030204" pitchFamily="34" charset="0"/>
                <a:cs typeface="Times New Roman" panose="02020603050405020304" pitchFamily="18" charset="0"/>
              </a:rPr>
              <a:t>Проведена реконструкция объектов культурного наследия города Дербента (</a:t>
            </a:r>
            <a:r>
              <a:rPr lang="x-none" sz="1400" i="1" dirty="0">
                <a:latin typeface="Times New Roman" panose="02020603050405020304" pitchFamily="18" charset="0"/>
                <a:ea typeface="Calibri" panose="020F0502020204030204" pitchFamily="34" charset="0"/>
                <a:cs typeface="Times New Roman" panose="02020603050405020304" pitchFamily="18" charset="0"/>
              </a:rPr>
              <a:t>крепость Нарын-Кала, северная и южная стены, подсветка </a:t>
            </a:r>
            <a:r>
              <a:rPr lang="x-none" sz="1400" i="1" dirty="0" smtClean="0">
                <a:latin typeface="Times New Roman" panose="02020603050405020304" pitchFamily="18" charset="0"/>
                <a:ea typeface="Calibri" panose="020F0502020204030204" pitchFamily="34" charset="0"/>
                <a:cs typeface="Times New Roman" panose="02020603050405020304" pitchFamily="18" charset="0"/>
              </a:rPr>
              <a:t>)</a:t>
            </a:r>
            <a:r>
              <a:rPr lang="ru-RU" sz="1400" i="1"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776137">
              <a:lnSpc>
                <a:spcPct val="107000"/>
              </a:lnSpc>
              <a:spcAft>
                <a:spcPts val="0"/>
              </a:spcAft>
              <a:buFont typeface="Symbol" panose="05050102010706020507" pitchFamily="18" charset="2"/>
              <a:buChar char=""/>
              <a:defRPr/>
            </a:pPr>
            <a:r>
              <a:rPr lang="x-none" sz="1400" dirty="0">
                <a:latin typeface="Times New Roman" panose="02020603050405020304" pitchFamily="18" charset="0"/>
                <a:ea typeface="Calibri" panose="020F0502020204030204" pitchFamily="34" charset="0"/>
                <a:cs typeface="Times New Roman" panose="02020603050405020304" pitchFamily="18" charset="0"/>
              </a:rPr>
              <a:t>Полностью реконструированы и благоустроены 4 городских </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парка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776137">
              <a:lnSpc>
                <a:spcPct val="107000"/>
              </a:lnSpc>
              <a:spcAft>
                <a:spcPts val="0"/>
              </a:spcAft>
              <a:buFont typeface="Symbol" panose="05050102010706020507" pitchFamily="18" charset="2"/>
              <a:buChar char=""/>
              <a:defRPr/>
            </a:pPr>
            <a:r>
              <a:rPr lang="x-none" sz="1400" dirty="0">
                <a:latin typeface="Times New Roman" panose="02020603050405020304" pitchFamily="18" charset="0"/>
                <a:ea typeface="Calibri" panose="020F0502020204030204" pitchFamily="34" charset="0"/>
                <a:cs typeface="Times New Roman" panose="02020603050405020304" pitchFamily="18" charset="0"/>
              </a:rPr>
              <a:t>За счет средств частного инвестора возведен дом-музей </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Петра</a:t>
            </a:r>
            <a:r>
              <a:rPr lang="en-US" sz="1400" dirty="0" smtClean="0">
                <a:latin typeface="Times New Roman" panose="02020603050405020304" pitchFamily="18" charset="0"/>
                <a:ea typeface="Calibri" panose="020F0502020204030204" pitchFamily="34" charset="0"/>
                <a:cs typeface="Times New Roman" panose="02020603050405020304" pitchFamily="18" charset="0"/>
              </a:rPr>
              <a:t> I</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776137">
              <a:lnSpc>
                <a:spcPct val="107000"/>
              </a:lnSpc>
              <a:spcAft>
                <a:spcPts val="0"/>
              </a:spcAft>
              <a:buFont typeface="Symbol" panose="05050102010706020507" pitchFamily="18" charset="2"/>
              <a:buChar char=""/>
              <a:defRPr/>
            </a:pPr>
            <a:r>
              <a:rPr lang="x-none" sz="1400" dirty="0">
                <a:latin typeface="Times New Roman" panose="02020603050405020304" pitchFamily="18" charset="0"/>
                <a:ea typeface="Calibri" panose="020F0502020204030204" pitchFamily="34" charset="0"/>
                <a:cs typeface="Times New Roman" panose="02020603050405020304" pitchFamily="18" charset="0"/>
              </a:rPr>
              <a:t>Проведен капитальный ремонт объектов здравоохранения </a:t>
            </a:r>
            <a:r>
              <a:rPr lang="x-none" sz="1400" dirty="0" smtClean="0">
                <a:latin typeface="Times New Roman" panose="02020603050405020304" pitchFamily="18" charset="0"/>
                <a:ea typeface="Calibri" panose="020F0502020204030204" pitchFamily="34" charset="0"/>
                <a:cs typeface="Times New Roman" panose="02020603050405020304" pitchFamily="18" charset="0"/>
              </a:rPr>
              <a:t>города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defTabSz="776137">
              <a:lnSpc>
                <a:spcPct val="107000"/>
              </a:lnSpc>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Благоустроено 5 дворов многоквартирных домов за счет средств инвестора</a:t>
            </a:r>
          </a:p>
          <a:p>
            <a:pPr marL="342900" indent="-342900" algn="just" defTabSz="776137">
              <a:lnSpc>
                <a:spcPct val="107000"/>
              </a:lnSpc>
              <a:spcAft>
                <a:spcPts val="0"/>
              </a:spcAft>
              <a:buFont typeface="Symbol" panose="05050102010706020507" pitchFamily="18" charset="2"/>
              <a:buChar char=""/>
              <a:defRPr/>
            </a:pPr>
            <a:r>
              <a:rPr lang="ru-RU" sz="1400" dirty="0">
                <a:latin typeface="Times New Roman" panose="02020603050405020304" pitchFamily="18" charset="0"/>
                <a:ea typeface="Calibri" panose="020F0502020204030204" pitchFamily="34" charset="0"/>
                <a:cs typeface="Times New Roman" panose="02020603050405020304" pitchFamily="18" charset="0"/>
              </a:rPr>
              <a:t>Завершено строительство школы № 15 на 700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мест. Общая стоимость работ составила 185,1 млн. руб.</a:t>
            </a:r>
            <a:endParaRPr lang="ru-RU" sz="1400" dirty="0">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3"/>
          <a:stretch>
            <a:fillRect/>
          </a:stretch>
        </p:blipFill>
        <p:spPr>
          <a:xfrm>
            <a:off x="1806575" y="3937000"/>
            <a:ext cx="1831975" cy="1173163"/>
          </a:xfrm>
          <a:prstGeom prst="rect">
            <a:avLst/>
          </a:prstGeom>
          <a:ln>
            <a:noFill/>
          </a:ln>
          <a:effectLst>
            <a:outerShdw blurRad="190500" algn="tl" rotWithShape="0">
              <a:srgbClr val="000000">
                <a:alpha val="70000"/>
              </a:srgbClr>
            </a:outerShdw>
          </a:effectLst>
        </p:spPr>
      </p:pic>
      <p:pic>
        <p:nvPicPr>
          <p:cNvPr id="17" name="Рисунок 16"/>
          <p:cNvPicPr>
            <a:picLocks noChangeAspect="1"/>
          </p:cNvPicPr>
          <p:nvPr/>
        </p:nvPicPr>
        <p:blipFill>
          <a:blip r:embed="rId4"/>
          <a:stretch>
            <a:fillRect/>
          </a:stretch>
        </p:blipFill>
        <p:spPr>
          <a:xfrm>
            <a:off x="34925" y="3940175"/>
            <a:ext cx="1627188" cy="1152525"/>
          </a:xfrm>
          <a:prstGeom prst="rect">
            <a:avLst/>
          </a:prstGeom>
          <a:ln>
            <a:noFill/>
          </a:ln>
          <a:effectLst>
            <a:outerShdw blurRad="190500" algn="tl" rotWithShape="0">
              <a:srgbClr val="000000">
                <a:alpha val="70000"/>
              </a:srgbClr>
            </a:outerShdw>
          </a:effectLst>
        </p:spPr>
      </p:pic>
      <p:pic>
        <p:nvPicPr>
          <p:cNvPr id="21" name="Рисунок 6"/>
          <p:cNvPicPr>
            <a:picLocks noChangeAspect="1"/>
          </p:cNvPicPr>
          <p:nvPr/>
        </p:nvPicPr>
        <p:blipFill>
          <a:blip r:embed="rId5"/>
          <a:srcRect/>
          <a:stretch>
            <a:fillRect/>
          </a:stretch>
        </p:blipFill>
        <p:spPr bwMode="auto">
          <a:xfrm>
            <a:off x="3784600" y="3919538"/>
            <a:ext cx="1978025" cy="117316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Рисунок 7"/>
          <p:cNvPicPr>
            <a:picLocks noChangeAspect="1"/>
          </p:cNvPicPr>
          <p:nvPr/>
        </p:nvPicPr>
        <p:blipFill>
          <a:blip r:embed="rId6"/>
          <a:srcRect/>
          <a:stretch>
            <a:fillRect/>
          </a:stretch>
        </p:blipFill>
        <p:spPr bwMode="auto">
          <a:xfrm>
            <a:off x="5908675" y="3908425"/>
            <a:ext cx="1897063" cy="118903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Рисунок 5"/>
          <p:cNvPicPr>
            <a:picLocks noChangeAspect="1"/>
          </p:cNvPicPr>
          <p:nvPr/>
        </p:nvPicPr>
        <p:blipFill>
          <a:blip r:embed="rId7"/>
          <a:srcRect/>
          <a:stretch>
            <a:fillRect/>
          </a:stretch>
        </p:blipFill>
        <p:spPr bwMode="auto">
          <a:xfrm>
            <a:off x="7964488" y="3895725"/>
            <a:ext cx="1808162" cy="125571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Рисунок 23"/>
          <p:cNvPicPr>
            <a:picLocks noChangeAspect="1"/>
          </p:cNvPicPr>
          <p:nvPr/>
        </p:nvPicPr>
        <p:blipFill>
          <a:blip r:embed="rId8"/>
          <a:stretch>
            <a:fillRect/>
          </a:stretch>
        </p:blipFill>
        <p:spPr>
          <a:xfrm>
            <a:off x="1970088" y="5397500"/>
            <a:ext cx="1979612" cy="1225550"/>
          </a:xfrm>
          <a:prstGeom prst="rect">
            <a:avLst/>
          </a:prstGeom>
          <a:ln>
            <a:noFill/>
          </a:ln>
          <a:effectLst>
            <a:outerShdw blurRad="190500" algn="tl" rotWithShape="0">
              <a:srgbClr val="000000">
                <a:alpha val="70000"/>
              </a:srgbClr>
            </a:outerShdw>
          </a:effectLst>
        </p:spPr>
      </p:pic>
      <p:pic>
        <p:nvPicPr>
          <p:cNvPr id="25" name="Рисунок 24"/>
          <p:cNvPicPr>
            <a:picLocks noChangeAspect="1"/>
          </p:cNvPicPr>
          <p:nvPr/>
        </p:nvPicPr>
        <p:blipFill>
          <a:blip r:embed="rId9"/>
          <a:stretch>
            <a:fillRect/>
          </a:stretch>
        </p:blipFill>
        <p:spPr>
          <a:xfrm>
            <a:off x="0" y="5372100"/>
            <a:ext cx="1890713" cy="1225550"/>
          </a:xfrm>
          <a:prstGeom prst="rect">
            <a:avLst/>
          </a:prstGeom>
          <a:ln>
            <a:noFill/>
          </a:ln>
          <a:effectLst>
            <a:outerShdw blurRad="190500" algn="tl" rotWithShape="0">
              <a:srgbClr val="000000">
                <a:alpha val="70000"/>
              </a:srgbClr>
            </a:outerShdw>
          </a:effectLst>
        </p:spPr>
      </p:pic>
      <p:pic>
        <p:nvPicPr>
          <p:cNvPr id="26" name="Рисунок 25"/>
          <p:cNvPicPr>
            <a:picLocks noChangeAspect="1"/>
          </p:cNvPicPr>
          <p:nvPr/>
        </p:nvPicPr>
        <p:blipFill>
          <a:blip r:embed="rId10"/>
          <a:stretch>
            <a:fillRect/>
          </a:stretch>
        </p:blipFill>
        <p:spPr>
          <a:xfrm>
            <a:off x="4030663" y="5384800"/>
            <a:ext cx="1978025" cy="1238250"/>
          </a:xfrm>
          <a:prstGeom prst="rect">
            <a:avLst/>
          </a:prstGeom>
          <a:ln>
            <a:noFill/>
          </a:ln>
          <a:effectLst>
            <a:outerShdw blurRad="190500" algn="tl" rotWithShape="0">
              <a:srgbClr val="000000">
                <a:alpha val="70000"/>
              </a:srgbClr>
            </a:outerShdw>
          </a:effectLst>
        </p:spPr>
      </p:pic>
      <p:pic>
        <p:nvPicPr>
          <p:cNvPr id="28" name="Рисунок 27"/>
          <p:cNvPicPr>
            <a:picLocks noChangeAspect="1"/>
          </p:cNvPicPr>
          <p:nvPr/>
        </p:nvPicPr>
        <p:blipFill>
          <a:blip r:embed="rId11"/>
          <a:stretch>
            <a:fillRect/>
          </a:stretch>
        </p:blipFill>
        <p:spPr>
          <a:xfrm>
            <a:off x="6089650" y="5397500"/>
            <a:ext cx="1573213" cy="1238250"/>
          </a:xfrm>
          <a:prstGeom prst="rect">
            <a:avLst/>
          </a:prstGeom>
          <a:ln>
            <a:noFill/>
          </a:ln>
          <a:effectLst>
            <a:outerShdw blurRad="190500" algn="tl" rotWithShape="0">
              <a:srgbClr val="000000">
                <a:alpha val="70000"/>
              </a:srgbClr>
            </a:outerShdw>
          </a:effectLst>
        </p:spPr>
      </p:pic>
      <p:pic>
        <p:nvPicPr>
          <p:cNvPr id="29" name="Рисунок 28"/>
          <p:cNvPicPr>
            <a:picLocks noChangeAspect="1"/>
          </p:cNvPicPr>
          <p:nvPr/>
        </p:nvPicPr>
        <p:blipFill>
          <a:blip r:embed="rId12"/>
          <a:stretch>
            <a:fillRect/>
          </a:stretch>
        </p:blipFill>
        <p:spPr>
          <a:xfrm>
            <a:off x="7780338" y="5372100"/>
            <a:ext cx="2022475" cy="12382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Группа 6"/>
          <p:cNvGrpSpPr>
            <a:grpSpLocks/>
          </p:cNvGrpSpPr>
          <p:nvPr/>
        </p:nvGrpSpPr>
        <p:grpSpPr bwMode="auto">
          <a:xfrm rot="5400000">
            <a:off x="4499768" y="-4499768"/>
            <a:ext cx="906463" cy="9906000"/>
            <a:chOff x="4933014" y="-35"/>
            <a:chExt cx="1066800" cy="11953876"/>
          </a:xfrm>
        </p:grpSpPr>
        <p:pic>
          <p:nvPicPr>
            <p:cNvPr id="48136"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7"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Прямоугольник 1"/>
          <p:cNvSpPr/>
          <p:nvPr/>
        </p:nvSpPr>
        <p:spPr>
          <a:xfrm>
            <a:off x="0" y="914400"/>
            <a:ext cx="9906000" cy="3970338"/>
          </a:xfrm>
          <a:prstGeom prst="rect">
            <a:avLst/>
          </a:prstGeom>
        </p:spPr>
        <p:txBody>
          <a:bodyPr>
            <a:spAutoFit/>
          </a:bodyPr>
          <a:lstStyle/>
          <a:p>
            <a:pPr indent="450215" algn="ctr">
              <a:defRPr/>
            </a:pPr>
            <a:r>
              <a:rPr lang="ru-RU" sz="1400" b="1" dirty="0">
                <a:latin typeface="Times New Roman" panose="02020603050405020304" pitchFamily="18" charset="0"/>
                <a:cs typeface="Times New Roman" panose="02020603050405020304" pitchFamily="18" charset="0"/>
              </a:rPr>
              <a:t>Культурные мероприятия, спорт, молодежь</a:t>
            </a:r>
            <a:endParaRPr lang="ru-RU" sz="1400" dirty="0">
              <a:latin typeface="Times New Roman" panose="02020603050405020304" pitchFamily="18" charset="0"/>
              <a:cs typeface="Times New Roman" panose="02020603050405020304" pitchFamily="18" charset="0"/>
            </a:endParaRPr>
          </a:p>
          <a:p>
            <a:pPr indent="457200" algn="just">
              <a:spcAft>
                <a:spcPts val="0"/>
              </a:spcAft>
              <a:defRPr/>
            </a:pPr>
            <a:r>
              <a:rPr lang="ru-RU" sz="1400" dirty="0">
                <a:latin typeface="Times New Roman" panose="02020603050405020304" pitchFamily="18" charset="0"/>
                <a:cs typeface="Times New Roman" panose="02020603050405020304" pitchFamily="18" charset="0"/>
              </a:rPr>
              <a:t>В городе проводилось множество культурных мероприятий. Каждые выходные, в теплое время года, в городских парках и скверах играла музыка, проводились концерты, танцы. </a:t>
            </a:r>
            <a:endParaRPr lang="en-US" sz="1400" dirty="0">
              <a:latin typeface="Times New Roman" panose="02020603050405020304" pitchFamily="18" charset="0"/>
              <a:cs typeface="Times New Roman" panose="02020603050405020304" pitchFamily="18" charset="0"/>
            </a:endParaRPr>
          </a:p>
          <a:p>
            <a:pPr indent="457200" algn="just">
              <a:spcAft>
                <a:spcPts val="0"/>
              </a:spcAft>
              <a:defRPr/>
            </a:pPr>
            <a:r>
              <a:rPr lang="ru-RU" sz="1400" dirty="0">
                <a:latin typeface="Times New Roman" panose="02020603050405020304" pitchFamily="18" charset="0"/>
                <a:cs typeface="Times New Roman" panose="02020603050405020304" pitchFamily="18" charset="0"/>
              </a:rPr>
              <a:t>Впервые в Дербенте был проведен «День шашлыка».</a:t>
            </a:r>
            <a:endParaRPr lang="en-US" sz="1400" dirty="0">
              <a:latin typeface="Times New Roman" panose="02020603050405020304" pitchFamily="18" charset="0"/>
              <a:cs typeface="Times New Roman" panose="02020603050405020304" pitchFamily="18" charset="0"/>
            </a:endParaRPr>
          </a:p>
          <a:p>
            <a:pPr indent="457200" algn="just">
              <a:spcAft>
                <a:spcPts val="0"/>
              </a:spcAft>
              <a:defRPr/>
            </a:pPr>
            <a:r>
              <a:rPr lang="x-none" sz="1400" dirty="0">
                <a:latin typeface="Times New Roman" panose="02020603050405020304" pitchFamily="18" charset="0"/>
                <a:cs typeface="Times New Roman" panose="02020603050405020304" pitchFamily="18" charset="0"/>
              </a:rPr>
              <a:t>В стенах крепости Нарын-кала в 2016 году впервые играл военный оркестр Министерства обороны России и прошел концерт оперной музыки.</a:t>
            </a:r>
            <a:endParaRPr lang="en-US" sz="1400" dirty="0">
              <a:latin typeface="Times New Roman" panose="02020603050405020304" pitchFamily="18" charset="0"/>
              <a:cs typeface="Times New Roman" panose="02020603050405020304" pitchFamily="18" charset="0"/>
            </a:endParaRPr>
          </a:p>
          <a:p>
            <a:pPr indent="457200" algn="just">
              <a:spcAft>
                <a:spcPts val="0"/>
              </a:spcAft>
              <a:defRPr/>
            </a:pPr>
            <a:r>
              <a:rPr lang="x-none" sz="1400" dirty="0">
                <a:latin typeface="Times New Roman" panose="02020603050405020304" pitchFamily="18" charset="0"/>
                <a:cs typeface="Times New Roman" panose="02020603050405020304" pitchFamily="18" charset="0"/>
              </a:rPr>
              <a:t>Приятно, что учащаяся музыкальной школы №2 города Дербент Айгюн Абасова стала участницей всероссийского проекта Первого канала «Голос. Дети».</a:t>
            </a:r>
            <a:r>
              <a:rPr lang="en-US" sz="1400" dirty="0">
                <a:latin typeface="Times New Roman" panose="02020603050405020304" pitchFamily="18" charset="0"/>
                <a:cs typeface="Times New Roman" panose="02020603050405020304" pitchFamily="18" charset="0"/>
              </a:rPr>
              <a:t> </a:t>
            </a:r>
          </a:p>
          <a:p>
            <a:pPr indent="457200" algn="just">
              <a:spcAft>
                <a:spcPts val="0"/>
              </a:spcAft>
              <a:defRPr/>
            </a:pPr>
            <a:r>
              <a:rPr lang="ru-RU" sz="1400" dirty="0">
                <a:latin typeface="Times New Roman" panose="02020603050405020304" pitchFamily="18" charset="0"/>
                <a:cs typeface="Times New Roman" panose="02020603050405020304" pitchFamily="18" charset="0"/>
              </a:rPr>
              <a:t>Активное участие во всех сферах жизнедеятельности принимает наша молодежь. В 2016 году в городе проводилось множество различных спортивных мероприятий, </a:t>
            </a:r>
            <a:r>
              <a:rPr lang="ru-RU" sz="1400" dirty="0" smtClean="0">
                <a:latin typeface="Times New Roman" panose="02020603050405020304" pitchFamily="18" charset="0"/>
                <a:cs typeface="Times New Roman" panose="02020603050405020304" pitchFamily="18" charset="0"/>
              </a:rPr>
              <a:t>установлены новые площадки </a:t>
            </a:r>
            <a:r>
              <a:rPr lang="ru-RU" sz="1400" dirty="0">
                <a:latin typeface="Times New Roman" panose="02020603050405020304" pitchFamily="18" charset="0"/>
                <a:cs typeface="Times New Roman" panose="02020603050405020304" pitchFamily="18" charset="0"/>
              </a:rPr>
              <a:t>ГТО.</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Особо хочу отметить открытие вахты памяти и </a:t>
            </a:r>
            <a:r>
              <a:rPr lang="ru-RU" sz="1400" dirty="0" smtClean="0">
                <a:latin typeface="Times New Roman" panose="02020603050405020304" pitchFamily="18" charset="0"/>
                <a:cs typeface="Times New Roman" panose="02020603050405020304" pitchFamily="18" charset="0"/>
              </a:rPr>
              <a:t>Парад </a:t>
            </a:r>
            <a:r>
              <a:rPr lang="ru-RU" sz="1400" dirty="0">
                <a:latin typeface="Times New Roman" panose="02020603050405020304" pitchFamily="18" charset="0"/>
                <a:cs typeface="Times New Roman" panose="02020603050405020304" pitchFamily="18" charset="0"/>
              </a:rPr>
              <a:t>в </a:t>
            </a:r>
            <a:r>
              <a:rPr lang="ru-RU" sz="1400" dirty="0" smtClean="0">
                <a:latin typeface="Times New Roman" panose="02020603050405020304" pitchFamily="18" charset="0"/>
                <a:cs typeface="Times New Roman" panose="02020603050405020304" pitchFamily="18" charset="0"/>
              </a:rPr>
              <a:t>День </a:t>
            </a:r>
            <a:r>
              <a:rPr lang="ru-RU" sz="1400" dirty="0">
                <a:latin typeface="Times New Roman" panose="02020603050405020304" pitchFamily="18" charset="0"/>
                <a:cs typeface="Times New Roman" panose="02020603050405020304" pitchFamily="18" charset="0"/>
              </a:rPr>
              <a:t>победы, 9 мая. На наш взгляд, парад был лучшим в республике, трансляция которого велась в прямом эфире на каналах «Прибой» и «ННТ».</a:t>
            </a:r>
          </a:p>
          <a:p>
            <a:pPr indent="457200" algn="just">
              <a:spcAft>
                <a:spcPts val="0"/>
              </a:spcAft>
              <a:defRPr/>
            </a:pPr>
            <a:r>
              <a:rPr lang="ru-RU" sz="1400" dirty="0">
                <a:latin typeface="Times New Roman" panose="02020603050405020304" pitchFamily="18" charset="0"/>
                <a:cs typeface="Times New Roman" panose="02020603050405020304" pitchFamily="18" charset="0"/>
              </a:rPr>
              <a:t>В целях представительства интересов молодежи в органах местного самоуправления городского округа «город Дербент», создания условий для повышения социальной активности молодежи и ее вовлечения в решение социально-экономических проблем города был сформирован </a:t>
            </a:r>
            <a:r>
              <a:rPr lang="ru-RU" sz="1400" dirty="0" smtClean="0">
                <a:latin typeface="Times New Roman" panose="02020603050405020304" pitchFamily="18" charset="0"/>
                <a:cs typeface="Times New Roman" panose="02020603050405020304" pitchFamily="18" charset="0"/>
              </a:rPr>
              <a:t> II </a:t>
            </a:r>
            <a:r>
              <a:rPr lang="ru-RU" sz="1400" dirty="0">
                <a:latin typeface="Times New Roman" panose="02020603050405020304" pitchFamily="18" charset="0"/>
                <a:cs typeface="Times New Roman" panose="02020603050405020304" pitchFamily="18" charset="0"/>
              </a:rPr>
              <a:t>состав Молодежной администрации города.</a:t>
            </a:r>
          </a:p>
          <a:p>
            <a:pPr indent="457200" algn="just">
              <a:spcAft>
                <a:spcPts val="0"/>
              </a:spcAft>
              <a:defRPr/>
            </a:pPr>
            <a:r>
              <a:rPr lang="ru-RU" sz="1400" dirty="0" smtClean="0">
                <a:latin typeface="Times New Roman" panose="02020603050405020304" pitchFamily="18" charset="0"/>
                <a:cs typeface="Times New Roman" panose="02020603050405020304" pitchFamily="18" charset="0"/>
              </a:rPr>
              <a:t>Молодежь </a:t>
            </a:r>
            <a:r>
              <a:rPr lang="ru-RU" sz="1400" dirty="0">
                <a:latin typeface="Times New Roman" panose="02020603050405020304" pitchFamily="18" charset="0"/>
                <a:cs typeface="Times New Roman" panose="02020603050405020304" pitchFamily="18" charset="0"/>
              </a:rPr>
              <a:t>города </a:t>
            </a:r>
            <a:r>
              <a:rPr lang="ru-RU" sz="1400" dirty="0" smtClean="0">
                <a:latin typeface="Times New Roman" panose="02020603050405020304" pitchFamily="18" charset="0"/>
                <a:cs typeface="Times New Roman" panose="02020603050405020304" pitchFamily="18" charset="0"/>
              </a:rPr>
              <a:t>принимает активное участие </a:t>
            </a:r>
            <a:r>
              <a:rPr lang="ru-RU" sz="1400" dirty="0">
                <a:latin typeface="Times New Roman" panose="02020603050405020304" pitchFamily="18" charset="0"/>
                <a:cs typeface="Times New Roman" panose="02020603050405020304" pitchFamily="18" charset="0"/>
              </a:rPr>
              <a:t>в общественно-политических и культурных </a:t>
            </a:r>
            <a:r>
              <a:rPr lang="ru-RU" sz="1400" dirty="0" smtClean="0">
                <a:latin typeface="Times New Roman" panose="02020603050405020304" pitchFamily="18" charset="0"/>
                <a:cs typeface="Times New Roman" panose="02020603050405020304" pitchFamily="18" charset="0"/>
              </a:rPr>
              <a:t>мероприятиях, </a:t>
            </a:r>
            <a:r>
              <a:rPr lang="ru-RU" sz="1400" dirty="0">
                <a:latin typeface="Times New Roman" panose="02020603050405020304" pitchFamily="18" charset="0"/>
                <a:cs typeface="Times New Roman" panose="02020603050405020304" pitchFamily="18" charset="0"/>
              </a:rPr>
              <a:t>организовываются встречи с дагестанцами-звездами спорта, с лидерами общественных движений, молодыми активистами и патриотами.</a:t>
            </a:r>
          </a:p>
        </p:txBody>
      </p:sp>
      <p:pic>
        <p:nvPicPr>
          <p:cNvPr id="6" name="Рисунок 5"/>
          <p:cNvPicPr>
            <a:picLocks noChangeAspect="1"/>
          </p:cNvPicPr>
          <p:nvPr/>
        </p:nvPicPr>
        <p:blipFill>
          <a:blip r:embed="rId3" cstate="print"/>
          <a:stretch>
            <a:fillRect/>
          </a:stretch>
        </p:blipFill>
        <p:spPr>
          <a:xfrm>
            <a:off x="7189788" y="4892675"/>
            <a:ext cx="2463800" cy="1627188"/>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cstate="print"/>
          <a:stretch>
            <a:fillRect/>
          </a:stretch>
        </p:blipFill>
        <p:spPr>
          <a:xfrm>
            <a:off x="4743450" y="4884738"/>
            <a:ext cx="2320925" cy="1635125"/>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5" cstate="print"/>
          <a:stretch>
            <a:fillRect/>
          </a:stretch>
        </p:blipFill>
        <p:spPr>
          <a:xfrm>
            <a:off x="136525" y="4892675"/>
            <a:ext cx="2259013" cy="1627188"/>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6" cstate="print"/>
          <a:stretch>
            <a:fillRect/>
          </a:stretch>
        </p:blipFill>
        <p:spPr>
          <a:xfrm>
            <a:off x="2516188" y="4892675"/>
            <a:ext cx="2108200" cy="162718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Группа 6"/>
          <p:cNvGrpSpPr>
            <a:grpSpLocks/>
          </p:cNvGrpSpPr>
          <p:nvPr/>
        </p:nvGrpSpPr>
        <p:grpSpPr bwMode="auto">
          <a:xfrm rot="5400000">
            <a:off x="4499768" y="-4499768"/>
            <a:ext cx="906463" cy="9906000"/>
            <a:chOff x="4933014" y="-35"/>
            <a:chExt cx="1066800" cy="11953876"/>
          </a:xfrm>
        </p:grpSpPr>
        <p:pic>
          <p:nvPicPr>
            <p:cNvPr id="49161"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2"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9155" name="Прямоугольник 1"/>
          <p:cNvSpPr>
            <a:spLocks noChangeArrowheads="1"/>
          </p:cNvSpPr>
          <p:nvPr/>
        </p:nvSpPr>
        <p:spPr bwMode="auto">
          <a:xfrm>
            <a:off x="0" y="914400"/>
            <a:ext cx="9906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smtClean="0">
                <a:latin typeface="Times New Roman" panose="02020603050405020304" pitchFamily="18" charset="0"/>
              </a:rPr>
              <a:t> «Безопасный Дербент»</a:t>
            </a:r>
            <a:endParaRPr lang="ru-RU" dirty="0"/>
          </a:p>
          <a:p>
            <a:pPr algn="just"/>
            <a:r>
              <a:rPr lang="ru-RU" sz="1400" dirty="0">
                <a:latin typeface="Times New Roman" panose="02020603050405020304" pitchFamily="18" charset="0"/>
                <a:cs typeface="Times New Roman" panose="02020603050405020304" pitchFamily="18" charset="0"/>
              </a:rPr>
              <a:t>Оперативная обстановка в городе остается предсказуемой, стабильной и контролируемой органами местного самоуправления, правоохранительными структурами и общественными организациями. В городе успешно идет реализация приоритетного проекта «Безопасный Дагестан».</a:t>
            </a:r>
          </a:p>
        </p:txBody>
      </p:sp>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75116" y="2015718"/>
            <a:ext cx="2063671" cy="1372341"/>
          </a:xfrm>
          <a:prstGeom prst="ellipse">
            <a:avLst/>
          </a:prstGeom>
          <a:ln>
            <a:noFill/>
          </a:ln>
          <a:effectLst>
            <a:softEdge rad="112500"/>
          </a:effectLst>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351" y="1947152"/>
            <a:ext cx="2049060" cy="1509475"/>
          </a:xfrm>
          <a:prstGeom prst="ellipse">
            <a:avLst/>
          </a:prstGeom>
          <a:ln>
            <a:noFill/>
          </a:ln>
          <a:effectLst>
            <a:softEdge rad="112500"/>
          </a:effectLst>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33576" y="2091387"/>
            <a:ext cx="1833458" cy="1221004"/>
          </a:xfrm>
          <a:prstGeom prst="ellipse">
            <a:avLst/>
          </a:prstGeom>
          <a:ln>
            <a:noFill/>
          </a:ln>
          <a:effectLst>
            <a:softEdge rad="112500"/>
          </a:effectLst>
        </p:spPr>
      </p:pic>
      <p:pic>
        <p:nvPicPr>
          <p:cNvPr id="9" name="Рисунок 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795540" y="1796855"/>
            <a:ext cx="2409683" cy="1810065"/>
          </a:xfrm>
          <a:prstGeom prst="ellipse">
            <a:avLst/>
          </a:prstGeom>
          <a:ln>
            <a:noFill/>
          </a:ln>
          <a:effectLst>
            <a:softEdge rad="112500"/>
          </a:effectLst>
        </p:spPr>
      </p:pic>
      <p:sp>
        <p:nvSpPr>
          <p:cNvPr id="49160" name="Прямоугольник 2"/>
          <p:cNvSpPr>
            <a:spLocks noChangeArrowheads="1"/>
          </p:cNvSpPr>
          <p:nvPr/>
        </p:nvSpPr>
        <p:spPr bwMode="auto">
          <a:xfrm>
            <a:off x="33338" y="3533775"/>
            <a:ext cx="9872662"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dirty="0">
                <a:latin typeface="Times New Roman" panose="02020603050405020304" pitchFamily="18" charset="0"/>
                <a:cs typeface="Times New Roman" panose="02020603050405020304" pitchFamily="18" charset="0"/>
              </a:rPr>
              <a:t>По итогам 2016 года проведено 730 мероприятий (семинаров, совещаний, круглых столов и т.д.) по вопросам противодействия экстремизму и терроризму. Сохраняется положительная динамика и на сегодняшний день. С начала 2017 года проведено более </a:t>
            </a:r>
            <a:r>
              <a:rPr lang="ru-RU" sz="1400" dirty="0" smtClean="0">
                <a:latin typeface="Times New Roman" panose="02020603050405020304" pitchFamily="18" charset="0"/>
                <a:cs typeface="Times New Roman" panose="02020603050405020304" pitchFamily="18" charset="0"/>
              </a:rPr>
              <a:t>1100 </a:t>
            </a:r>
            <a:r>
              <a:rPr lang="ru-RU" sz="1400" dirty="0">
                <a:latin typeface="Times New Roman" panose="02020603050405020304" pitchFamily="18" charset="0"/>
                <a:cs typeface="Times New Roman" panose="02020603050405020304" pitchFamily="18" charset="0"/>
              </a:rPr>
              <a:t>мероприятий вышеуказанной направленности. </a:t>
            </a:r>
          </a:p>
          <a:p>
            <a:pPr algn="just"/>
            <a:r>
              <a:rPr lang="ru-RU" sz="1400" dirty="0">
                <a:latin typeface="Times New Roman" panose="02020603050405020304" pitchFamily="18" charset="0"/>
                <a:cs typeface="Times New Roman" panose="02020603050405020304" pitchFamily="18" charset="0"/>
              </a:rPr>
              <a:t>В 2017 году органами местного самоуправления ГО «город Дербент» принято </a:t>
            </a:r>
            <a:r>
              <a:rPr lang="ru-RU" sz="1400" dirty="0" smtClean="0">
                <a:latin typeface="Times New Roman" panose="02020603050405020304" pitchFamily="18" charset="0"/>
                <a:cs typeface="Times New Roman" panose="02020603050405020304" pitchFamily="18" charset="0"/>
              </a:rPr>
              <a:t>55 </a:t>
            </a:r>
            <a:r>
              <a:rPr lang="ru-RU" sz="1400" dirty="0">
                <a:latin typeface="Times New Roman" panose="02020603050405020304" pitchFamily="18" charset="0"/>
                <a:cs typeface="Times New Roman" panose="02020603050405020304" pitchFamily="18" charset="0"/>
              </a:rPr>
              <a:t>правовых актов в области профилактики терроризма, направленных на совершенствование организационно-управленческой деятельности комиссий и рабочих органов.</a:t>
            </a:r>
            <a:r>
              <a:rPr lang="en-US" sz="1400" dirty="0">
                <a:latin typeface="Times New Roman" panose="02020603050405020304" pitchFamily="18" charset="0"/>
                <a:cs typeface="Times New Roman" panose="02020603050405020304" pitchFamily="18" charset="0"/>
              </a:rPr>
              <a:t> </a:t>
            </a:r>
          </a:p>
          <a:p>
            <a:pPr algn="just"/>
            <a:r>
              <a:rPr lang="ru-RU" sz="1400" dirty="0">
                <a:latin typeface="Times New Roman" panose="02020603050405020304" pitchFamily="18" charset="0"/>
                <a:cs typeface="Times New Roman" panose="02020603050405020304" pitchFamily="18" charset="0"/>
              </a:rPr>
              <a:t>По итогам 2016 года проведено 199, </a:t>
            </a:r>
            <a:r>
              <a:rPr lang="ru-RU" sz="1400" dirty="0" smtClean="0">
                <a:latin typeface="Times New Roman" panose="02020603050405020304" pitchFamily="18" charset="0"/>
                <a:cs typeface="Times New Roman" panose="02020603050405020304" pitchFamily="18" charset="0"/>
              </a:rPr>
              <a:t>а за 2017 год - 264 профилактические беседы </a:t>
            </a:r>
            <a:r>
              <a:rPr lang="ru-RU" sz="1400" dirty="0">
                <a:latin typeface="Times New Roman" panose="02020603050405020304" pitchFamily="18" charset="0"/>
                <a:cs typeface="Times New Roman" panose="02020603050405020304" pitchFamily="18" charset="0"/>
              </a:rPr>
              <a:t>с </a:t>
            </a:r>
            <a:r>
              <a:rPr lang="ru-RU" sz="1400" dirty="0" smtClean="0">
                <a:latin typeface="Times New Roman" panose="02020603050405020304" pitchFamily="18" charset="0"/>
                <a:cs typeface="Times New Roman" panose="02020603050405020304" pitchFamily="18" charset="0"/>
              </a:rPr>
              <a:t>подучетными </a:t>
            </a:r>
            <a:r>
              <a:rPr lang="ru-RU" sz="1400" dirty="0">
                <a:latin typeface="Times New Roman" panose="02020603050405020304" pitchFamily="18" charset="0"/>
                <a:cs typeface="Times New Roman" panose="02020603050405020304" pitchFamily="18" charset="0"/>
              </a:rPr>
              <a:t>лицами «экстремист», в том числе с родственной базой выехавших для участия в международных террористических организациях «ИГ», с вдовами, с ранее осужденными за преступления террористической направленности. По заявлениям лиц, состоящих на учете по линии «экстремист</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подготовлено </a:t>
            </a:r>
            <a:r>
              <a:rPr lang="ru-RU" sz="1400" dirty="0" smtClean="0">
                <a:latin typeface="Times New Roman" panose="02020603050405020304" pitchFamily="18" charset="0"/>
                <a:cs typeface="Times New Roman" panose="02020603050405020304" pitchFamily="18" charset="0"/>
              </a:rPr>
              <a:t>30 </a:t>
            </a:r>
            <a:r>
              <a:rPr lang="ru-RU" sz="1400" dirty="0">
                <a:latin typeface="Times New Roman" panose="02020603050405020304" pitchFamily="18" charset="0"/>
                <a:cs typeface="Times New Roman" panose="02020603050405020304" pitchFamily="18" charset="0"/>
              </a:rPr>
              <a:t>материалов на рассмотрение </a:t>
            </a:r>
            <a:r>
              <a:rPr lang="ru-RU" sz="1400" dirty="0" smtClean="0">
                <a:latin typeface="Times New Roman" panose="02020603050405020304" pitchFamily="18" charset="0"/>
                <a:cs typeface="Times New Roman" panose="02020603050405020304" pitchFamily="18" charset="0"/>
              </a:rPr>
              <a:t>Комиссии </a:t>
            </a:r>
            <a:r>
              <a:rPr lang="ru-RU" sz="1400" dirty="0">
                <a:latin typeface="Times New Roman" panose="02020603050405020304" pitchFamily="18" charset="0"/>
                <a:cs typeface="Times New Roman" panose="02020603050405020304" pitchFamily="18" charset="0"/>
              </a:rPr>
              <a:t>по примирению и согласию.</a:t>
            </a:r>
            <a:endParaRPr lang="en-US"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ea typeface="Calibri" panose="020F0502020204030204" pitchFamily="34" charset="0"/>
                <a:cs typeface="Times New Roman" panose="02020603050405020304" pitchFamily="18" charset="0"/>
              </a:rPr>
              <a:t>С 2011 года по февраль 2016 года на территории города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функционировала </a:t>
            </a:r>
            <a:r>
              <a:rPr lang="ru-RU" sz="1400" dirty="0">
                <a:latin typeface="Times New Roman" panose="02020603050405020304" pitchFamily="18" charset="0"/>
                <a:ea typeface="Calibri" panose="020F0502020204030204" pitchFamily="34" charset="0"/>
                <a:cs typeface="Times New Roman" panose="02020603050405020304" pitchFamily="18" charset="0"/>
              </a:rPr>
              <a:t>так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называемая </a:t>
            </a:r>
            <a:r>
              <a:rPr lang="ru-RU" sz="1400" dirty="0">
                <a:latin typeface="Times New Roman" panose="02020603050405020304" pitchFamily="18" charset="0"/>
                <a:ea typeface="Calibri" panose="020F0502020204030204" pitchFamily="34" charset="0"/>
                <a:cs typeface="Times New Roman" panose="02020603050405020304" pitchFamily="18" charset="0"/>
              </a:rPr>
              <a:t>«Аэропортовская» мечеть салафистского толка с количеством прихожан до 2000 человек. Деятельность этой мечети привела к существенному росту числа приверженцев радикального экстремизма в молодежной среде, пополнению ресурсной базы членов ДТГ «Южная». В итоге, в феврале 2016 года здание мечети </a:t>
            </a:r>
            <a:r>
              <a:rPr lang="ru-RU" sz="1400" dirty="0" smtClean="0">
                <a:latin typeface="Times New Roman" panose="02020603050405020304" pitchFamily="18" charset="0"/>
                <a:ea typeface="Calibri" panose="020F0502020204030204" pitchFamily="34" charset="0"/>
                <a:cs typeface="Times New Roman" panose="02020603050405020304" pitchFamily="18" charset="0"/>
              </a:rPr>
              <a:t>прекратило </a:t>
            </a:r>
            <a:r>
              <a:rPr lang="ru-RU" sz="1400" dirty="0">
                <a:latin typeface="Times New Roman" panose="02020603050405020304" pitchFamily="18" charset="0"/>
                <a:ea typeface="Calibri" panose="020F0502020204030204" pitchFamily="34" charset="0"/>
                <a:cs typeface="Times New Roman" panose="02020603050405020304" pitchFamily="18" charset="0"/>
              </a:rPr>
              <a:t>свое существование. </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Группа 6"/>
          <p:cNvGrpSpPr>
            <a:grpSpLocks/>
          </p:cNvGrpSpPr>
          <p:nvPr/>
        </p:nvGrpSpPr>
        <p:grpSpPr bwMode="auto">
          <a:xfrm rot="5400000">
            <a:off x="4499768" y="-4499768"/>
            <a:ext cx="906463" cy="9906000"/>
            <a:chOff x="4933014" y="-35"/>
            <a:chExt cx="1066800" cy="11953876"/>
          </a:xfrm>
        </p:grpSpPr>
        <p:pic>
          <p:nvPicPr>
            <p:cNvPr id="50184"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5"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Прямоугольник 1"/>
          <p:cNvSpPr>
            <a:spLocks noChangeArrowheads="1"/>
          </p:cNvSpPr>
          <p:nvPr/>
        </p:nvSpPr>
        <p:spPr bwMode="auto">
          <a:xfrm>
            <a:off x="0" y="914400"/>
            <a:ext cx="9906000"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dirty="0">
                <a:latin typeface="Times New Roman" panose="02020603050405020304" pitchFamily="18" charset="0"/>
                <a:cs typeface="Times New Roman" panose="02020603050405020304" pitchFamily="18" charset="0"/>
              </a:rPr>
              <a:t>К наиболее резонансным мероприятиям профилактики терроризма и экстремизма могу отнести проведенное 27 апреля 2016 года беспрецедентное масштабное, общегородское мероприятие антитеррористической направленности под лозунгом: «2000 летний Дербент – говорит террору – Нет!», в котором приняли участие 123 организации и учреждения города с общим охватом более 55 тысяч население. Заключительным аккордом мероприятия был десятитысячный митинг на площади Свободы, на котором с осуждением терроризма и экстремизма выступили представители Правительства, духовного управления и АТК в РД и всех 3 основных конфессий города, лидеры ветеранских и молодежных организаций и мать убитого в САР террориста.</a:t>
            </a:r>
          </a:p>
          <a:p>
            <a:pPr algn="just"/>
            <a:r>
              <a:rPr lang="ru-RU" sz="1400" dirty="0">
                <a:latin typeface="Times New Roman" panose="02020603050405020304" pitchFamily="18" charset="0"/>
                <a:cs typeface="Times New Roman" panose="02020603050405020304" pitchFamily="18" charset="0"/>
              </a:rPr>
              <a:t>В результате проведенных мероприятий удалось снизить поток граждан, выезжающих из Дербента в страны с повышенной террористической активностью (Сирия, Афганистан, Ирак).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результате работа АТК города Дербент была признана одной из лучших в Республике Дагестан.</a:t>
            </a:r>
          </a:p>
          <a:p>
            <a:pPr algn="just"/>
            <a:r>
              <a:rPr lang="ru-RU" sz="1400" dirty="0">
                <a:latin typeface="Times New Roman" panose="02020603050405020304" pitchFamily="18" charset="0"/>
                <a:cs typeface="Times New Roman" panose="02020603050405020304" pitchFamily="18" charset="0"/>
              </a:rPr>
              <a:t>В 2017 году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СМИ размещено более </a:t>
            </a:r>
            <a:r>
              <a:rPr lang="ru-RU" sz="1400" dirty="0" smtClean="0">
                <a:latin typeface="Times New Roman" panose="02020603050405020304" pitchFamily="18" charset="0"/>
                <a:cs typeface="Times New Roman" panose="02020603050405020304" pitchFamily="18" charset="0"/>
              </a:rPr>
              <a:t>2378 </a:t>
            </a:r>
            <a:r>
              <a:rPr lang="ru-RU" sz="1400" dirty="0">
                <a:latin typeface="Times New Roman" panose="02020603050405020304" pitchFamily="18" charset="0"/>
                <a:cs typeface="Times New Roman" panose="02020603050405020304" pitchFamily="18" charset="0"/>
              </a:rPr>
              <a:t>информационных сообщений по вопросам противодействия идеологии экстремизма и терроризма.</a:t>
            </a:r>
          </a:p>
          <a:p>
            <a:pPr algn="just"/>
            <a:r>
              <a:rPr lang="ru-RU" sz="1400" dirty="0">
                <a:latin typeface="Times New Roman" panose="02020603050405020304" pitchFamily="18" charset="0"/>
                <a:cs typeface="Times New Roman" panose="02020603050405020304" pitchFamily="18" charset="0"/>
              </a:rPr>
              <a:t>Результатом работы в 2016-2017 годах по реализации проектов стало отсутствие фактов терроризма, захвата заложников и преступлений террористической направленности на территории города. Фактов распространения экстремистских и террористических материалов нет. Радикально настроенных групп населения, деструктивных общественных организаций нет. </a:t>
            </a:r>
          </a:p>
        </p:txBody>
      </p:sp>
      <p:pic>
        <p:nvPicPr>
          <p:cNvPr id="50180" name="Рисунок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7638" y="4576763"/>
            <a:ext cx="3162300" cy="175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Рисунок 3"/>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6792913" y="5062538"/>
            <a:ext cx="2863850" cy="163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2" name="Рисунок 4"/>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01838" y="4905375"/>
            <a:ext cx="2454275"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3" name="Рисунок 5"/>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7950" y="4462463"/>
            <a:ext cx="2335213" cy="155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Группа 6"/>
          <p:cNvGrpSpPr>
            <a:grpSpLocks/>
          </p:cNvGrpSpPr>
          <p:nvPr/>
        </p:nvGrpSpPr>
        <p:grpSpPr bwMode="auto">
          <a:xfrm rot="5400000">
            <a:off x="4499768" y="-4499768"/>
            <a:ext cx="906463" cy="9906000"/>
            <a:chOff x="4933014" y="-35"/>
            <a:chExt cx="1066800" cy="11953876"/>
          </a:xfrm>
        </p:grpSpPr>
        <p:pic>
          <p:nvPicPr>
            <p:cNvPr id="51207"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8"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1203" name="Прямоугольник 1"/>
          <p:cNvSpPr>
            <a:spLocks noChangeArrowheads="1"/>
          </p:cNvSpPr>
          <p:nvPr/>
        </p:nvSpPr>
        <p:spPr bwMode="auto">
          <a:xfrm>
            <a:off x="0" y="914400"/>
            <a:ext cx="99060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Антинаркотическая комиссия</a:t>
            </a:r>
            <a:endParaRPr lang="ru-RU" sz="11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Регулярно снижается количество наркоманов, состоящих на учете в Дербентском наркологическом диспансере. Так с начала 2017 года количество наркоманов упало на </a:t>
            </a:r>
            <a:r>
              <a:rPr lang="ru-RU" sz="1400" dirty="0" smtClean="0">
                <a:latin typeface="Times New Roman" panose="02020603050405020304" pitchFamily="18" charset="0"/>
                <a:cs typeface="Times New Roman" panose="02020603050405020304" pitchFamily="18" charset="0"/>
              </a:rPr>
              <a:t>29 </a:t>
            </a:r>
            <a:r>
              <a:rPr lang="ru-RU" sz="1400" dirty="0">
                <a:latin typeface="Times New Roman" panose="02020603050405020304" pitchFamily="18" charset="0"/>
                <a:cs typeface="Times New Roman" panose="02020603050405020304" pitchFamily="18" charset="0"/>
              </a:rPr>
              <a:t>человек (с 336 до </a:t>
            </a:r>
            <a:r>
              <a:rPr lang="ru-RU" sz="1400" dirty="0" smtClean="0">
                <a:latin typeface="Times New Roman" panose="02020603050405020304" pitchFamily="18" charset="0"/>
                <a:cs typeface="Times New Roman" panose="02020603050405020304" pitchFamily="18" charset="0"/>
              </a:rPr>
              <a:t>307), </a:t>
            </a:r>
            <a:r>
              <a:rPr lang="ru-RU" sz="1400" dirty="0">
                <a:latin typeface="Times New Roman" panose="02020603050405020304" pitchFamily="18" charset="0"/>
                <a:cs typeface="Times New Roman" panose="02020603050405020304" pitchFamily="18" charset="0"/>
              </a:rPr>
              <a:t>а по итогам работы за 2016 года – на 11 человек. </a:t>
            </a:r>
            <a:endParaRPr lang="ru-RU" sz="11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Межнациональные отношения</a:t>
            </a:r>
            <a:endParaRPr lang="ru-RU" sz="11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В Дербенте впервые за последние сто лет прошел православный Крестный ход. В последний раз он проводился здесь незадолго до Октябрьской революции 1917 года. В Крестном шествии приняли участие более трехсот человек - духовные лица, верующие прихожане, причем не только из Дербента, но и из других городов республики. На площади Свободы в торжественной обстановке под звон праздничных колоколов была открыта памятная плита в честь снесенного в 1938 году храма Георгия Победоносца. Открытие памятной плиты на </a:t>
            </a:r>
            <a:r>
              <a:rPr lang="ru-RU" sz="1400" dirty="0" smtClean="0">
                <a:latin typeface="Times New Roman" panose="02020603050405020304" pitchFamily="18" charset="0"/>
                <a:cs typeface="Times New Roman" panose="02020603050405020304" pitchFamily="18" charset="0"/>
              </a:rPr>
              <a:t>месте разрушенного храма - </a:t>
            </a:r>
            <a:r>
              <a:rPr lang="ru-RU" sz="1400" dirty="0">
                <a:latin typeface="Times New Roman" panose="02020603050405020304" pitchFamily="18" charset="0"/>
                <a:cs typeface="Times New Roman" panose="02020603050405020304" pitchFamily="18" charset="0"/>
              </a:rPr>
              <a:t>это дань уважения к прошлому нашего древнего города, к его богатой и интересной истории, к его многоконфессиональности, нравственному и духовному содержанию.</a:t>
            </a:r>
            <a:endParaRPr lang="ru-RU" sz="11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Следует также отметить, что в </a:t>
            </a:r>
            <a:r>
              <a:rPr lang="ru-RU" sz="1400" dirty="0" smtClean="0">
                <a:latin typeface="Times New Roman" panose="02020603050405020304" pitchFamily="18" charset="0"/>
                <a:cs typeface="Times New Roman" panose="02020603050405020304" pitchFamily="18" charset="0"/>
              </a:rPr>
              <a:t>Дербенте </a:t>
            </a:r>
            <a:r>
              <a:rPr lang="ru-RU" sz="1400" dirty="0">
                <a:latin typeface="Times New Roman" panose="02020603050405020304" pitchFamily="18" charset="0"/>
                <a:cs typeface="Times New Roman" panose="02020603050405020304" pitchFamily="18" charset="0"/>
              </a:rPr>
              <a:t>на территории </a:t>
            </a:r>
            <a:r>
              <a:rPr lang="ru-RU" sz="1400" dirty="0" smtClean="0">
                <a:latin typeface="Times New Roman" panose="02020603050405020304" pitchFamily="18" charset="0"/>
                <a:cs typeface="Times New Roman" panose="02020603050405020304" pitchFamily="18" charset="0"/>
              </a:rPr>
              <a:t>церкви Покрова Пресвятой Богородицы, </a:t>
            </a:r>
            <a:r>
              <a:rPr lang="ru-RU" sz="1400" dirty="0">
                <a:latin typeface="Times New Roman" panose="02020603050405020304" pitchFamily="18" charset="0"/>
                <a:cs typeface="Times New Roman" panose="02020603050405020304" pitchFamily="18" charset="0"/>
              </a:rPr>
              <a:t>за счет средств частного инвестора начато строительство воскресной школы. Ее открытие расширит возможности для просветительской и социальной деятельности, будет способствовать духовному и нравственному воспитанию подрастающего поколения. </a:t>
            </a:r>
            <a:endParaRPr lang="ru-RU" sz="11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Стабилизируется и уменьшается активность молодежи в деятельности религиозных организаций, среди посетителей мечетей. Все более массовой и активной становится роль молодежи, молодежных, студенческих, школьных организаций в проводимых в городе общественных, культурных и спортивных мероприятиях.</a:t>
            </a:r>
            <a:endParaRPr lang="ru-RU" sz="11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  </a:t>
            </a:r>
            <a:r>
              <a:rPr lang="ru-RU" sz="1400" b="1" dirty="0">
                <a:latin typeface="Times New Roman" panose="02020603050405020304" pitchFamily="18" charset="0"/>
                <a:cs typeface="Times New Roman" panose="02020603050405020304" pitchFamily="18" charset="0"/>
              </a:rPr>
              <a:t>Добровольная народная дружина</a:t>
            </a:r>
            <a:endParaRPr lang="ru-RU" sz="11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В целях приобщения молодежи к общественной деятельности, сохранению правопорядка и профилактике противоправных действий создана и функционирует «Добровольная народная дружина города Дербент» численностью 465 человек с общим охватом 23 предприятий, организаций, учреждений. </a:t>
            </a:r>
            <a:r>
              <a:rPr lang="ru-RU" sz="1400" dirty="0">
                <a:latin typeface="Times New Roman" panose="02020603050405020304" pitchFamily="18" charset="0"/>
                <a:ea typeface="Calibri" panose="020F0502020204030204" pitchFamily="34" charset="0"/>
                <a:cs typeface="Times New Roman" panose="02020603050405020304" pitchFamily="18" charset="0"/>
              </a:rPr>
              <a:t>Добровольная народная дружина принимает активное участие в охране общественного порядка в городе при проведении массовых мероприятий. Ежедневно выходят на рейды совместно с работниками ОМВД России по г. Дербент, согласно графикам утвержденным главой администрации и начальником ОМВД России по г. Дербент.</a:t>
            </a:r>
            <a:endParaRPr lang="ru-RU" sz="1200" dirty="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cstate="print"/>
          <a:stretch>
            <a:fillRect/>
          </a:stretch>
        </p:blipFill>
        <p:spPr>
          <a:xfrm>
            <a:off x="739775" y="6177379"/>
            <a:ext cx="1432007" cy="617121"/>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cstate="print"/>
          <a:stretch>
            <a:fillRect/>
          </a:stretch>
        </p:blipFill>
        <p:spPr>
          <a:xfrm>
            <a:off x="3819074" y="5947042"/>
            <a:ext cx="2530925" cy="84745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cstate="print"/>
          <a:stretch>
            <a:fillRect/>
          </a:stretch>
        </p:blipFill>
        <p:spPr>
          <a:xfrm>
            <a:off x="7395937" y="5947042"/>
            <a:ext cx="1937732" cy="84745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Группа 6"/>
          <p:cNvGrpSpPr>
            <a:grpSpLocks/>
          </p:cNvGrpSpPr>
          <p:nvPr/>
        </p:nvGrpSpPr>
        <p:grpSpPr bwMode="auto">
          <a:xfrm rot="5400000">
            <a:off x="4499768" y="-4499768"/>
            <a:ext cx="906463" cy="9906000"/>
            <a:chOff x="4933014" y="-35"/>
            <a:chExt cx="1066800" cy="11953876"/>
          </a:xfrm>
        </p:grpSpPr>
        <p:pic>
          <p:nvPicPr>
            <p:cNvPr id="52231"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2"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2227" name="Прямоугольник 1"/>
          <p:cNvSpPr>
            <a:spLocks noChangeArrowheads="1"/>
          </p:cNvSpPr>
          <p:nvPr/>
        </p:nvSpPr>
        <p:spPr bwMode="auto">
          <a:xfrm>
            <a:off x="0" y="906463"/>
            <a:ext cx="9906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a:latin typeface="Times New Roman" panose="02020603050405020304" pitchFamily="18" charset="0"/>
                <a:cs typeface="Times New Roman" panose="02020603050405020304" pitchFamily="18" charset="0"/>
              </a:rPr>
              <a:t> </a:t>
            </a:r>
            <a:r>
              <a:rPr lang="ru-RU" sz="1400" b="1">
                <a:latin typeface="Times New Roman" panose="02020603050405020304" pitchFamily="18" charset="0"/>
                <a:cs typeface="Times New Roman" panose="02020603050405020304" pitchFamily="18" charset="0"/>
              </a:rPr>
              <a:t>Взаимодействие с депутатским корпусом и общественными организациями города</a:t>
            </a:r>
            <a:endParaRPr lang="ru-RU" sz="1400">
              <a:latin typeface="Times New Roman" panose="02020603050405020304" pitchFamily="18" charset="0"/>
              <a:cs typeface="Times New Roman" panose="02020603050405020304" pitchFamily="18" charset="0"/>
            </a:endParaRPr>
          </a:p>
          <a:p>
            <a:pPr algn="just"/>
            <a:r>
              <a:rPr lang="ru-RU" sz="1400">
                <a:latin typeface="Times New Roman" panose="02020603050405020304" pitchFamily="18" charset="0"/>
                <a:cs typeface="Times New Roman" panose="02020603050405020304" pitchFamily="18" charset="0"/>
              </a:rPr>
              <a:t> Особо отмечаю роль депутатского корпуса и общественной палаты в решении социальных и экономических задач, стоящих перед городом. Работа проводилась в тесном и конструктивном взаимодействии. Работали так сказать «бок о бок». Наше взаимодействие позволило сформировать согласованную позицию и единые подходы в решении вопросов местного значения.</a:t>
            </a:r>
          </a:p>
          <a:p>
            <a:pPr algn="just"/>
            <a:r>
              <a:rPr lang="ru-RU" sz="1400">
                <a:latin typeface="Times New Roman" panose="02020603050405020304" pitchFamily="18" charset="0"/>
                <a:cs typeface="Times New Roman" panose="02020603050405020304" pitchFamily="18" charset="0"/>
              </a:rPr>
              <a:t> Наши совместные усилия направлены, прежде всего, на принятие и совершенствование нормативно-правовой базы муниципального образования, на обеспечение условий для осуществления депутатами своих полномочий, развитие местного самоуправления и депутатского контроля за деятельностью органов местного самоуправления города.</a:t>
            </a:r>
          </a:p>
          <a:p>
            <a:pPr algn="just"/>
            <a:r>
              <a:rPr lang="ru-RU" sz="1400">
                <a:latin typeface="Times New Roman" panose="02020603050405020304" pitchFamily="18" charset="0"/>
                <a:cs typeface="Times New Roman" panose="02020603050405020304" pitchFamily="18" charset="0"/>
              </a:rPr>
              <a:t> В целях контроля за исполнением органами местного самоуправления города Дербента и должностными лицами местного самоуправления города полномочий по решению вопросов местного значения депутаты Собрания депутатов включены в состав комиссий, иных совещательных органов и рабочих групп, созданных администрацией города.</a:t>
            </a:r>
          </a:p>
          <a:p>
            <a:pPr algn="just"/>
            <a:endParaRPr lang="ru-RU" sz="1400">
              <a:latin typeface="Times New Roman" panose="02020603050405020304" pitchFamily="18" charset="0"/>
              <a:cs typeface="Times New Roman" panose="02020603050405020304" pitchFamily="18" charset="0"/>
            </a:endParaRPr>
          </a:p>
          <a:p>
            <a:pPr algn="just"/>
            <a:endParaRPr lang="ru-RU" sz="1400">
              <a:latin typeface="Times New Roman" panose="02020603050405020304" pitchFamily="18" charset="0"/>
              <a:cs typeface="Times New Roman" panose="02020603050405020304" pitchFamily="18" charset="0"/>
            </a:endParaRPr>
          </a:p>
          <a:p>
            <a:pPr algn="just"/>
            <a:endParaRPr lang="ru-RU" sz="1400">
              <a:latin typeface="Times New Roman" panose="02020603050405020304" pitchFamily="18" charset="0"/>
              <a:cs typeface="Times New Roman" panose="02020603050405020304" pitchFamily="18" charset="0"/>
            </a:endParaRPr>
          </a:p>
          <a:p>
            <a:pPr algn="just"/>
            <a:endParaRPr lang="ru-RU" sz="1400">
              <a:latin typeface="Times New Roman" panose="02020603050405020304" pitchFamily="18" charset="0"/>
              <a:cs typeface="Times New Roman" panose="02020603050405020304" pitchFamily="18" charset="0"/>
            </a:endParaRPr>
          </a:p>
          <a:p>
            <a:pPr algn="just"/>
            <a:r>
              <a:rPr lang="ru-RU" sz="1400">
                <a:latin typeface="Times New Roman" panose="02020603050405020304" pitchFamily="18" charset="0"/>
                <a:cs typeface="Times New Roman" panose="02020603050405020304" pitchFamily="18" charset="0"/>
              </a:rPr>
              <a:t> </a:t>
            </a:r>
          </a:p>
        </p:txBody>
      </p:sp>
      <p:pic>
        <p:nvPicPr>
          <p:cNvPr id="52228" name="Рисунок 6"/>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11138" y="3632200"/>
            <a:ext cx="2755900"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Рисунок 3"/>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2081213" y="4656138"/>
            <a:ext cx="3951287" cy="163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0" name="Рисунок 5"/>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6278563" y="4178300"/>
            <a:ext cx="3487737" cy="232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Группа 6"/>
          <p:cNvGrpSpPr>
            <a:grpSpLocks/>
          </p:cNvGrpSpPr>
          <p:nvPr/>
        </p:nvGrpSpPr>
        <p:grpSpPr bwMode="auto">
          <a:xfrm rot="5400000">
            <a:off x="4499768" y="-4499768"/>
            <a:ext cx="906463" cy="9906000"/>
            <a:chOff x="4933014" y="-35"/>
            <a:chExt cx="1066800" cy="11953876"/>
          </a:xfrm>
        </p:grpSpPr>
        <p:pic>
          <p:nvPicPr>
            <p:cNvPr id="53253"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4"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3251" name="Прямоугольник 1"/>
          <p:cNvSpPr>
            <a:spLocks noChangeArrowheads="1"/>
          </p:cNvSpPr>
          <p:nvPr/>
        </p:nvSpPr>
        <p:spPr bwMode="auto">
          <a:xfrm>
            <a:off x="0" y="1003300"/>
            <a:ext cx="9906000" cy="418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dirty="0">
                <a:latin typeface="Times New Roman" panose="02020603050405020304" pitchFamily="18" charset="0"/>
                <a:cs typeface="Times New Roman" panose="02020603050405020304" pitchFamily="18" charset="0"/>
              </a:rPr>
              <a:t>Говоря о взаимодействии власти и общества, хочу отметить, что общение выведено на совершенно иной качественный уровень, о чем свидетельствует существенное сокращение количество жалоб и </a:t>
            </a:r>
            <a:r>
              <a:rPr lang="ru-RU" sz="1400" dirty="0" smtClean="0">
                <a:latin typeface="Times New Roman" panose="02020603050405020304" pitchFamily="18" charset="0"/>
                <a:cs typeface="Times New Roman" panose="02020603050405020304" pitchFamily="18" charset="0"/>
              </a:rPr>
              <a:t>обращений. Буквально </a:t>
            </a:r>
            <a:r>
              <a:rPr lang="ru-RU" sz="1400" dirty="0">
                <a:latin typeface="Times New Roman" panose="02020603050405020304" pitchFamily="18" charset="0"/>
                <a:cs typeface="Times New Roman" panose="02020603050405020304" pitchFamily="18" charset="0"/>
              </a:rPr>
              <a:t>по каждому обращению назначается служебное разбирательство, вплоть до выяснения причин обращения.</a:t>
            </a:r>
          </a:p>
          <a:p>
            <a:pPr algn="just"/>
            <a:r>
              <a:rPr lang="ru-RU" sz="1400" dirty="0">
                <a:latin typeface="Times New Roman" panose="02020603050405020304" pitchFamily="18" charset="0"/>
                <a:cs typeface="Times New Roman" panose="02020603050405020304" pitchFamily="18" charset="0"/>
              </a:rPr>
              <a:t>И вообще, вся работа администрации строится на пожеланиях горожан. В принципе, с чего и началась подготовка проекта программы экономического и социального развития города. Для этого, в самом начале моей работы в городе, было изучено общественное мнение, в том числе и через опрос на сайте администрации. Мониторинг общественного мнения и опрос населения производится регулярно.</a:t>
            </a:r>
          </a:p>
          <a:p>
            <a:pPr algn="just"/>
            <a:r>
              <a:rPr lang="ru-RU" sz="1400" dirty="0">
                <a:latin typeface="Times New Roman" panose="02020603050405020304" pitchFamily="18" charset="0"/>
                <a:cs typeface="Times New Roman" panose="02020603050405020304" pitchFamily="18" charset="0"/>
              </a:rPr>
              <a:t>Более того, население активно привлекается и участвует в решении социально-экономических задач.</a:t>
            </a:r>
          </a:p>
          <a:p>
            <a:pPr algn="just"/>
            <a:r>
              <a:rPr lang="ru-RU" sz="1400" dirty="0">
                <a:latin typeface="Times New Roman" panose="02020603050405020304" pitchFamily="18" charset="0"/>
                <a:cs typeface="Times New Roman" panose="02020603050405020304" pitchFamily="18" charset="0"/>
              </a:rPr>
              <a:t>В </a:t>
            </a:r>
            <a:r>
              <a:rPr lang="ru-RU" sz="1400" dirty="0" smtClean="0">
                <a:latin typeface="Times New Roman" panose="02020603050405020304" pitchFamily="18" charset="0"/>
                <a:cs typeface="Times New Roman" panose="02020603050405020304" pitchFamily="18" charset="0"/>
              </a:rPr>
              <a:t>городе </a:t>
            </a:r>
            <a:r>
              <a:rPr lang="ru-RU" sz="1400" dirty="0">
                <a:latin typeface="Times New Roman" panose="02020603050405020304" pitchFamily="18" charset="0"/>
                <a:cs typeface="Times New Roman" panose="02020603050405020304" pitchFamily="18" charset="0"/>
              </a:rPr>
              <a:t>на сегодняшний </a:t>
            </a:r>
            <a:r>
              <a:rPr lang="ru-RU" sz="1400" dirty="0" smtClean="0">
                <a:latin typeface="Times New Roman" panose="02020603050405020304" pitchFamily="18" charset="0"/>
                <a:cs typeface="Times New Roman" panose="02020603050405020304" pitchFamily="18" charset="0"/>
              </a:rPr>
              <a:t>день </a:t>
            </a:r>
            <a:r>
              <a:rPr lang="ru-RU" sz="1400" dirty="0">
                <a:latin typeface="Times New Roman" panose="02020603050405020304" pitchFamily="18" charset="0"/>
                <a:cs typeface="Times New Roman" panose="02020603050405020304" pitchFamily="18" charset="0"/>
              </a:rPr>
              <a:t>активно </a:t>
            </a:r>
            <a:r>
              <a:rPr lang="ru-RU" sz="1400" dirty="0" smtClean="0">
                <a:latin typeface="Times New Roman" panose="02020603050405020304" pitchFamily="18" charset="0"/>
                <a:cs typeface="Times New Roman" panose="02020603050405020304" pitchFamily="18" charset="0"/>
              </a:rPr>
              <a:t>действует </a:t>
            </a:r>
            <a:r>
              <a:rPr lang="ru-RU" sz="1400" dirty="0">
                <a:latin typeface="Times New Roman" panose="02020603050405020304" pitchFamily="18" charset="0"/>
                <a:cs typeface="Times New Roman" panose="02020603050405020304" pitchFamily="18" charset="0"/>
              </a:rPr>
              <a:t>21 общественная организация.</a:t>
            </a:r>
          </a:p>
          <a:p>
            <a:pPr algn="just"/>
            <a:r>
              <a:rPr lang="ru-RU" sz="1400" dirty="0">
                <a:latin typeface="Times New Roman" panose="02020603050405020304" pitchFamily="18" charset="0"/>
                <a:cs typeface="Times New Roman" panose="02020603050405020304" pitchFamily="18" charset="0"/>
              </a:rPr>
              <a:t>Хочу отметить активность и важную роль молодежных организаций в работе по благоустройству и наведению санитарного порядка в городе.</a:t>
            </a:r>
          </a:p>
          <a:p>
            <a:pPr algn="just"/>
            <a:r>
              <a:rPr lang="ru-RU" sz="1400" dirty="0">
                <a:latin typeface="Times New Roman" panose="02020603050405020304" pitchFamily="18" charset="0"/>
                <a:cs typeface="Times New Roman" panose="02020603050405020304" pitchFamily="18" charset="0"/>
              </a:rPr>
              <a:t>С целью повышения роли взаимодействия администрации с общественностью города, привлечения широких слоев населения к выработке предложений по важнейшим социальным, экономическим и политическим вопросам развития, представители общественности регулярно приглашаются на публичные слушания, для обсуждения проекта местного бюджета и отчета о его исполнении, проекта устава. Участвуют в ежегодных отчетах главы города. </a:t>
            </a:r>
          </a:p>
          <a:p>
            <a:pPr algn="just"/>
            <a:r>
              <a:rPr lang="ru-RU" sz="1400" dirty="0">
                <a:latin typeface="Times New Roman" panose="02020603050405020304" pitchFamily="18" charset="0"/>
                <a:cs typeface="Times New Roman" panose="02020603050405020304" pitchFamily="18" charset="0"/>
              </a:rPr>
              <a:t>В </a:t>
            </a:r>
            <a:r>
              <a:rPr lang="ru-RU" sz="1400" dirty="0" smtClean="0">
                <a:latin typeface="Times New Roman" panose="02020603050405020304" pitchFamily="18" charset="0"/>
                <a:cs typeface="Times New Roman" panose="02020603050405020304" pitchFamily="18" charset="0"/>
              </a:rPr>
              <a:t>заключение </a:t>
            </a:r>
            <a:r>
              <a:rPr lang="ru-RU" sz="1400" dirty="0">
                <a:latin typeface="Times New Roman" panose="02020603050405020304" pitchFamily="18" charset="0"/>
                <a:cs typeface="Times New Roman" panose="02020603050405020304" pitchFamily="18" charset="0"/>
              </a:rPr>
              <a:t>хотел бы сказать, что в целях социально-экономического развития города мы будем продолжать совместную реализацию намеченных планов и задач, которые были сформулированы в программе экономического и социального развития городского округа «город Дербент» на период до 2018 года, а также приоритетными проектами развития города.</a:t>
            </a:r>
          </a:p>
        </p:txBody>
      </p:sp>
      <p:pic>
        <p:nvPicPr>
          <p:cNvPr id="5325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33863" y="5240338"/>
            <a:ext cx="1438275" cy="16176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Группа 6"/>
          <p:cNvGrpSpPr>
            <a:grpSpLocks/>
          </p:cNvGrpSpPr>
          <p:nvPr/>
        </p:nvGrpSpPr>
        <p:grpSpPr bwMode="auto">
          <a:xfrm rot="5400000">
            <a:off x="4499768" y="-4499768"/>
            <a:ext cx="906463" cy="9906000"/>
            <a:chOff x="4933014" y="-35"/>
            <a:chExt cx="1066800" cy="11953876"/>
          </a:xfrm>
        </p:grpSpPr>
        <p:pic>
          <p:nvPicPr>
            <p:cNvPr id="8200"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1"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5" name="Прямоугольник 1"/>
          <p:cNvSpPr>
            <a:spLocks noChangeArrowheads="1"/>
          </p:cNvSpPr>
          <p:nvPr/>
        </p:nvSpPr>
        <p:spPr bwMode="auto">
          <a:xfrm>
            <a:off x="-66675" y="914400"/>
            <a:ext cx="9972675"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tabLst>
                <a:tab pos="7015163" algn="l"/>
              </a:tabLst>
              <a:defRPr sz="1500">
                <a:solidFill>
                  <a:schemeClr val="tx1"/>
                </a:solidFill>
                <a:latin typeface="Calibri" panose="020F0502020204030204" pitchFamily="34" charset="0"/>
              </a:defRPr>
            </a:lvl1pPr>
            <a:lvl2pPr>
              <a:tabLst>
                <a:tab pos="7015163" algn="l"/>
              </a:tabLst>
              <a:defRPr sz="1500">
                <a:solidFill>
                  <a:schemeClr val="tx1"/>
                </a:solidFill>
                <a:latin typeface="Calibri" panose="020F0502020204030204" pitchFamily="34" charset="0"/>
              </a:defRPr>
            </a:lvl2pPr>
            <a:lvl3pPr>
              <a:tabLst>
                <a:tab pos="7015163" algn="l"/>
              </a:tabLst>
              <a:defRPr sz="1500">
                <a:solidFill>
                  <a:schemeClr val="tx1"/>
                </a:solidFill>
                <a:latin typeface="Calibri" panose="020F0502020204030204" pitchFamily="34" charset="0"/>
              </a:defRPr>
            </a:lvl3pPr>
            <a:lvl4pPr>
              <a:tabLst>
                <a:tab pos="7015163" algn="l"/>
              </a:tabLst>
              <a:defRPr sz="1500">
                <a:solidFill>
                  <a:schemeClr val="tx1"/>
                </a:solidFill>
                <a:latin typeface="Calibri" panose="020F0502020204030204" pitchFamily="34" charset="0"/>
              </a:defRPr>
            </a:lvl4pPr>
            <a:lvl5pPr>
              <a:tabLst>
                <a:tab pos="7015163" algn="l"/>
              </a:tabLst>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tabLst>
                <a:tab pos="7015163" algn="l"/>
              </a:tabLs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tabLst>
                <a:tab pos="7015163" algn="l"/>
              </a:tabLs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tabLst>
                <a:tab pos="7015163" algn="l"/>
              </a:tabLs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tabLst>
                <a:tab pos="7015163" algn="l"/>
              </a:tabLs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Проблемы, не </a:t>
            </a:r>
            <a:r>
              <a:rPr lang="ru-RU" sz="1400" b="1" dirty="0" smtClean="0">
                <a:latin typeface="Times New Roman" panose="02020603050405020304" pitchFamily="18" charset="0"/>
                <a:cs typeface="Times New Roman" panose="02020603050405020304" pitchFamily="18" charset="0"/>
              </a:rPr>
              <a:t>находившие </a:t>
            </a:r>
            <a:r>
              <a:rPr lang="ru-RU" sz="1400" b="1" dirty="0">
                <a:latin typeface="Times New Roman" panose="02020603050405020304" pitchFamily="18" charset="0"/>
                <a:cs typeface="Times New Roman" panose="02020603050405020304" pitchFamily="18" charset="0"/>
              </a:rPr>
              <a:t>решения на протяжении многих лет.</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Хотел бы отметить, </a:t>
            </a:r>
            <a:r>
              <a:rPr lang="ru-RU" sz="1400" dirty="0" smtClean="0">
                <a:latin typeface="Times New Roman" panose="02020603050405020304" pitchFamily="18" charset="0"/>
                <a:cs typeface="Times New Roman" panose="02020603050405020304" pitchFamily="18" charset="0"/>
              </a:rPr>
              <a:t>что </a:t>
            </a:r>
            <a:r>
              <a:rPr lang="ru-RU" sz="1400" dirty="0">
                <a:latin typeface="Times New Roman" panose="02020603050405020304" pitchFamily="18" charset="0"/>
                <a:cs typeface="Times New Roman" panose="02020603050405020304" pitchFamily="18" charset="0"/>
              </a:rPr>
              <a:t>в </a:t>
            </a:r>
            <a:r>
              <a:rPr lang="ru-RU" sz="1400" dirty="0" smtClean="0">
                <a:latin typeface="Times New Roman" panose="02020603050405020304" pitchFamily="18" charset="0"/>
                <a:cs typeface="Times New Roman" panose="02020603050405020304" pitchFamily="18" charset="0"/>
              </a:rPr>
              <a:t>2017 году мы продолжили решать </a:t>
            </a:r>
            <a:r>
              <a:rPr lang="ru-RU" sz="1400" dirty="0">
                <a:latin typeface="Times New Roman" panose="02020603050405020304" pitchFamily="18" charset="0"/>
                <a:cs typeface="Times New Roman" panose="02020603050405020304" pitchFamily="18" charset="0"/>
              </a:rPr>
              <a:t>некоторые проблемы, </a:t>
            </a:r>
            <a:r>
              <a:rPr lang="ru-RU" sz="1400" dirty="0" smtClean="0">
                <a:latin typeface="Times New Roman" panose="02020603050405020304" pitchFamily="18" charset="0"/>
                <a:cs typeface="Times New Roman" panose="02020603050405020304" pitchFamily="18" charset="0"/>
              </a:rPr>
              <a:t>находившиеся без движения на </a:t>
            </a:r>
            <a:r>
              <a:rPr lang="ru-RU" sz="1400" dirty="0">
                <a:latin typeface="Times New Roman" panose="02020603050405020304" pitchFamily="18" charset="0"/>
                <a:cs typeface="Times New Roman" panose="02020603050405020304" pitchFamily="18" charset="0"/>
              </a:rPr>
              <a:t>протяжении многих лет, а именно:</a:t>
            </a:r>
          </a:p>
          <a:p>
            <a:pPr algn="just"/>
            <a:r>
              <a:rPr lang="ru-RU" sz="1400" dirty="0">
                <a:latin typeface="Times New Roman" panose="02020603050405020304" pitchFamily="18" charset="0"/>
                <a:cs typeface="Times New Roman" panose="02020603050405020304" pitchFamily="18" charset="0"/>
              </a:rPr>
              <a:t>1. В рамках ликвидации последствий чрезвычайных ситуаций 2012 года, распоряжением Правительства РФ выделены средства в размере </a:t>
            </a:r>
            <a:r>
              <a:rPr lang="ru-RU" sz="1400" dirty="0" smtClean="0">
                <a:latin typeface="Times New Roman" panose="02020603050405020304" pitchFamily="18" charset="0"/>
                <a:cs typeface="Times New Roman" panose="02020603050405020304" pitchFamily="18" charset="0"/>
              </a:rPr>
              <a:t>67,58 </a:t>
            </a:r>
            <a:r>
              <a:rPr lang="ru-RU" sz="1400" dirty="0">
                <a:latin typeface="Times New Roman" panose="02020603050405020304" pitchFamily="18" charset="0"/>
                <a:cs typeface="Times New Roman" panose="02020603050405020304" pitchFamily="18" charset="0"/>
              </a:rPr>
              <a:t>млн. рублей для обеспечения выплаты </a:t>
            </a:r>
            <a:r>
              <a:rPr lang="ru-RU" sz="1400" dirty="0" smtClean="0">
                <a:latin typeface="Times New Roman" panose="02020603050405020304" pitchFamily="18" charset="0"/>
                <a:cs typeface="Times New Roman" panose="02020603050405020304" pitchFamily="18" charset="0"/>
              </a:rPr>
              <a:t>450 </a:t>
            </a:r>
            <a:r>
              <a:rPr lang="ru-RU" sz="1400" dirty="0">
                <a:latin typeface="Times New Roman" panose="02020603050405020304" pitchFamily="18" charset="0"/>
                <a:cs typeface="Times New Roman" panose="02020603050405020304" pitchFamily="18" charset="0"/>
              </a:rPr>
              <a:t>пострадавшим семьям, а также </a:t>
            </a:r>
            <a:r>
              <a:rPr lang="ru-RU" sz="1400" dirty="0" smtClean="0">
                <a:latin typeface="Times New Roman" panose="02020603050405020304" pitchFamily="18" charset="0"/>
                <a:cs typeface="Times New Roman" panose="02020603050405020304" pitchFamily="18" charset="0"/>
              </a:rPr>
              <a:t>в Правительстве РД рассматриваются материалы по 7 пострадавшим семьям </a:t>
            </a:r>
            <a:r>
              <a:rPr lang="ru-RU" sz="1400" dirty="0">
                <a:latin typeface="Times New Roman" panose="02020603050405020304" pitchFamily="18" charset="0"/>
                <a:cs typeface="Times New Roman" panose="02020603050405020304" pitchFamily="18" charset="0"/>
              </a:rPr>
              <a:t>на получение жилищных сертификатов. </a:t>
            </a:r>
          </a:p>
          <a:p>
            <a:pPr algn="just"/>
            <a:r>
              <a:rPr lang="ru-RU" sz="1400" dirty="0">
                <a:latin typeface="Times New Roman" panose="02020603050405020304" pitchFamily="18" charset="0"/>
                <a:cs typeface="Times New Roman" panose="02020603050405020304" pitchFamily="18" charset="0"/>
              </a:rPr>
              <a:t>2. Обманутые дольщики многоквартирного жилого дома (по ул. Гагарина) получили акт </a:t>
            </a:r>
            <a:r>
              <a:rPr lang="ru-RU" sz="1400" dirty="0" smtClean="0">
                <a:latin typeface="Times New Roman" panose="02020603050405020304" pitchFamily="18" charset="0"/>
                <a:cs typeface="Times New Roman" panose="02020603050405020304" pitchFamily="18" charset="0"/>
              </a:rPr>
              <a:t>приема </a:t>
            </a:r>
            <a:r>
              <a:rPr lang="ru-RU" sz="1400" dirty="0">
                <a:latin typeface="Times New Roman" panose="02020603050405020304" pitchFamily="18" charset="0"/>
                <a:cs typeface="Times New Roman" panose="02020603050405020304" pitchFamily="18" charset="0"/>
              </a:rPr>
              <a:t>в эксплуатацию многоэтажного дома (этот дом начали строить в 2007 году, однако через несколько </a:t>
            </a:r>
            <a:r>
              <a:rPr lang="ru-RU" sz="1400" dirty="0" smtClean="0">
                <a:latin typeface="Times New Roman" panose="02020603050405020304" pitchFamily="18" charset="0"/>
                <a:cs typeface="Times New Roman" panose="02020603050405020304" pitchFamily="18" charset="0"/>
              </a:rPr>
              <a:t>месяцев </a:t>
            </a:r>
            <a:r>
              <a:rPr lang="ru-RU" sz="1400" dirty="0">
                <a:latin typeface="Times New Roman" panose="02020603050405020304" pitchFamily="18" charset="0"/>
                <a:cs typeface="Times New Roman" panose="02020603050405020304" pitchFamily="18" charset="0"/>
              </a:rPr>
              <a:t>после возведения первых этажей, хозяин стройки исчез в неизвестном направлении).</a:t>
            </a:r>
          </a:p>
          <a:p>
            <a:pPr algn="just"/>
            <a:r>
              <a:rPr lang="ru-RU" sz="1400" dirty="0">
                <a:latin typeface="Times New Roman" panose="02020603050405020304" pitchFamily="18" charset="0"/>
                <a:cs typeface="Times New Roman" panose="02020603050405020304" pitchFamily="18" charset="0"/>
              </a:rPr>
              <a:t>3. Еще год назад ситуация с бюджетом была критической. Из долга, образовавшегося на 1 января 2016 года в сумме 228,7 млн. рублей сегодня </a:t>
            </a:r>
            <a:r>
              <a:rPr lang="ru-RU" sz="1400" dirty="0" smtClean="0">
                <a:latin typeface="Times New Roman" panose="02020603050405020304" pitchFamily="18" charset="0"/>
                <a:cs typeface="Times New Roman" panose="02020603050405020304" pitchFamily="18" charset="0"/>
              </a:rPr>
              <a:t>вся </a:t>
            </a:r>
            <a:r>
              <a:rPr lang="ru-RU" sz="1400" dirty="0">
                <a:latin typeface="Times New Roman" panose="02020603050405020304" pitchFamily="18" charset="0"/>
                <a:cs typeface="Times New Roman" panose="02020603050405020304" pitchFamily="18" charset="0"/>
              </a:rPr>
              <a:t>сумма погашена. Очень важно отметить, что по итогам проведенной работы к середине 2016 года полностью погашена задолженность всех муниципальных учреждений за коммунальные услуги, услуги энергоснабжения и газификации. И на сегодняшний день образование долгов муниципальных учреждений не допускается. Также, в результате повышения финансовой дисциплины с 2016 г. в полном объеме и в срок выплачивается заработная плата работникам бюджетных учреждений в 2 этапа с учетом авансовых платежей.</a:t>
            </a:r>
          </a:p>
          <a:p>
            <a:pPr algn="just"/>
            <a:r>
              <a:rPr lang="ru-RU" sz="1400" dirty="0">
                <a:latin typeface="Times New Roman" panose="02020603050405020304" pitchFamily="18" charset="0"/>
                <a:cs typeface="Times New Roman" panose="02020603050405020304" pitchFamily="18" charset="0"/>
              </a:rPr>
              <a:t>4. В течение года начато и завершено строительство домов по 1 и 2 этапу программы «Переселение граждан из ветхого и аварийного жилья». При </a:t>
            </a:r>
            <a:r>
              <a:rPr lang="ru-RU" sz="1400" dirty="0" smtClean="0">
                <a:latin typeface="Times New Roman" panose="02020603050405020304" pitchFamily="18" charset="0"/>
                <a:cs typeface="Times New Roman" panose="02020603050405020304" pitchFamily="18" charset="0"/>
              </a:rPr>
              <a:t>этом </a:t>
            </a:r>
            <a:r>
              <a:rPr lang="ru-RU" sz="1400" dirty="0">
                <a:latin typeface="Times New Roman" panose="02020603050405020304" pitchFamily="18" charset="0"/>
                <a:cs typeface="Times New Roman" panose="02020603050405020304" pitchFamily="18" charset="0"/>
              </a:rPr>
              <a:t>отмечаю, что темпы строительства домов отмечены и приведены в качестве положительного примера Минстроем РФ. Комиссией также отмечено и качество возводимых объектов, как одно из лучших в Российской Федерации. </a:t>
            </a:r>
            <a:r>
              <a:rPr lang="ru-RU" sz="1400" dirty="0" smtClean="0">
                <a:latin typeface="Times New Roman" panose="02020603050405020304" pitchFamily="18" charset="0"/>
                <a:cs typeface="Times New Roman" panose="02020603050405020304" pitchFamily="18" charset="0"/>
              </a:rPr>
              <a:t>Министерством </a:t>
            </a:r>
            <a:r>
              <a:rPr lang="ru-RU" sz="1400" dirty="0">
                <a:latin typeface="Times New Roman" panose="02020603050405020304" pitchFamily="18" charset="0"/>
                <a:cs typeface="Times New Roman" panose="02020603050405020304" pitchFamily="18" charset="0"/>
              </a:rPr>
              <a:t>строительства и жилищно-коммунального хозяйства РД реализуется 3 этап федеральной программы на территории города Дербента.</a:t>
            </a:r>
          </a:p>
        </p:txBody>
      </p:sp>
      <p:pic>
        <p:nvPicPr>
          <p:cNvPr id="8" name="Рисунок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395937" y="5315547"/>
            <a:ext cx="2315277" cy="1525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3107" y="5323700"/>
            <a:ext cx="2210130" cy="14709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84440" y="5323700"/>
            <a:ext cx="2299835" cy="1499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979060" y="5323700"/>
            <a:ext cx="2210130" cy="1516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Группа 6"/>
          <p:cNvGrpSpPr>
            <a:grpSpLocks/>
          </p:cNvGrpSpPr>
          <p:nvPr/>
        </p:nvGrpSpPr>
        <p:grpSpPr bwMode="auto">
          <a:xfrm rot="5400000">
            <a:off x="4499768" y="-4499768"/>
            <a:ext cx="906463" cy="9906000"/>
            <a:chOff x="4933014" y="-35"/>
            <a:chExt cx="1066800" cy="11953876"/>
          </a:xfrm>
        </p:grpSpPr>
        <p:pic>
          <p:nvPicPr>
            <p:cNvPr id="9225"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6"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19" name="Прямоугольник 1"/>
          <p:cNvSpPr>
            <a:spLocks noChangeArrowheads="1"/>
          </p:cNvSpPr>
          <p:nvPr/>
        </p:nvSpPr>
        <p:spPr bwMode="auto">
          <a:xfrm>
            <a:off x="-66675" y="914400"/>
            <a:ext cx="9906000"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ctr"/>
            <a:r>
              <a:rPr lang="ru-RU" sz="1400" b="1" dirty="0">
                <a:latin typeface="Times New Roman" panose="02020603050405020304" pitchFamily="18" charset="0"/>
                <a:cs typeface="Times New Roman" panose="02020603050405020304" pitchFamily="18" charset="0"/>
              </a:rPr>
              <a:t>Налоговые и неналоговые доходы города </a:t>
            </a:r>
            <a:r>
              <a:rPr lang="ru-RU" sz="1400" b="1" dirty="0" smtClean="0">
                <a:latin typeface="Times New Roman" panose="02020603050405020304" pitchFamily="18" charset="0"/>
                <a:cs typeface="Times New Roman" panose="02020603050405020304" pitchFamily="18" charset="0"/>
              </a:rPr>
              <a:t>Дербента</a:t>
            </a:r>
          </a:p>
          <a:p>
            <a:pPr algn="ct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За 2016 год </a:t>
            </a:r>
            <a:r>
              <a:rPr lang="ru-RU" sz="1400" dirty="0">
                <a:latin typeface="Times New Roman" panose="02020603050405020304" pitchFamily="18" charset="0"/>
                <a:cs typeface="Times New Roman" panose="02020603050405020304" pitchFamily="18" charset="0"/>
              </a:rPr>
              <a:t>в местный бюджет ГО «город Дербент» по всем видам налоговых и неналоговых доходов поступило 356,7 млн. руб</a:t>
            </a:r>
            <a:r>
              <a:rPr lang="ru-RU" sz="1400" dirty="0" smtClean="0">
                <a:latin typeface="Times New Roman" panose="02020603050405020304" pitchFamily="18" charset="0"/>
                <a:cs typeface="Times New Roman" panose="02020603050405020304" pitchFamily="18" charset="0"/>
              </a:rPr>
              <a:t>., в том числе налоговых доходов – 272,6 млн. руб. и неналоговых – 84,1 млн. руб. </a:t>
            </a:r>
            <a:r>
              <a:rPr lang="ru-RU" sz="1400" dirty="0">
                <a:latin typeface="Times New Roman" panose="02020603050405020304" pitchFamily="18" charset="0"/>
                <a:cs typeface="Times New Roman" panose="02020603050405020304" pitchFamily="18" charset="0"/>
              </a:rPr>
              <a:t>При этом отмечаем, что по сравнению с 2015 годом сбор налоговых и неналоговых доходов увеличился на 98,2 млн. рублей или 38,0%.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За 2017 год </a:t>
            </a:r>
            <a:r>
              <a:rPr lang="ru-RU" sz="1400" dirty="0">
                <a:latin typeface="Times New Roman" panose="02020603050405020304" pitchFamily="18" charset="0"/>
                <a:cs typeface="Times New Roman" panose="02020603050405020304" pitchFamily="18" charset="0"/>
              </a:rPr>
              <a:t>в местный бюджет ГО «город Дербент» по всем видам налоговых и неналоговых доходов поступило </a:t>
            </a:r>
            <a:r>
              <a:rPr lang="ru-RU" sz="1400" dirty="0" smtClean="0">
                <a:latin typeface="Times New Roman" panose="02020603050405020304" pitchFamily="18" charset="0"/>
                <a:cs typeface="Times New Roman" panose="02020603050405020304" pitchFamily="18" charset="0"/>
              </a:rPr>
              <a:t>402,83 </a:t>
            </a:r>
            <a:r>
              <a:rPr lang="ru-RU" sz="1400" dirty="0">
                <a:latin typeface="Times New Roman" panose="02020603050405020304" pitchFamily="18" charset="0"/>
                <a:cs typeface="Times New Roman" panose="02020603050405020304" pitchFamily="18" charset="0"/>
              </a:rPr>
              <a:t>млн. руб., </a:t>
            </a: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том числе </a:t>
            </a:r>
            <a:r>
              <a:rPr lang="ru-RU" sz="1400" dirty="0" smtClean="0">
                <a:latin typeface="Times New Roman" panose="02020603050405020304" pitchFamily="18" charset="0"/>
                <a:cs typeface="Times New Roman" panose="02020603050405020304" pitchFamily="18" charset="0"/>
              </a:rPr>
              <a:t>297,96 </a:t>
            </a:r>
            <a:r>
              <a:rPr lang="ru-RU" sz="1400" dirty="0">
                <a:latin typeface="Times New Roman" panose="02020603050405020304" pitchFamily="18" charset="0"/>
                <a:cs typeface="Times New Roman" panose="02020603050405020304" pitchFamily="18" charset="0"/>
              </a:rPr>
              <a:t>млн. рублей налоговых доходов и </a:t>
            </a:r>
            <a:r>
              <a:rPr lang="ru-RU" sz="1400" dirty="0" smtClean="0">
                <a:latin typeface="Times New Roman" panose="02020603050405020304" pitchFamily="18" charset="0"/>
                <a:cs typeface="Times New Roman" panose="02020603050405020304" pitchFamily="18" charset="0"/>
              </a:rPr>
              <a:t>104,87 </a:t>
            </a:r>
            <a:r>
              <a:rPr lang="ru-RU" sz="1400" dirty="0">
                <a:latin typeface="Times New Roman" panose="02020603050405020304" pitchFamily="18" charset="0"/>
                <a:cs typeface="Times New Roman" panose="02020603050405020304" pitchFamily="18" charset="0"/>
              </a:rPr>
              <a:t>млн. рублей неналоговых </a:t>
            </a:r>
            <a:r>
              <a:rPr lang="ru-RU" sz="1400" dirty="0" smtClean="0">
                <a:latin typeface="Times New Roman" panose="02020603050405020304" pitchFamily="18" charset="0"/>
                <a:cs typeface="Times New Roman" panose="02020603050405020304" pitchFamily="18" charset="0"/>
              </a:rPr>
              <a:t>доходов, что на 46,12 млн. руб. или 12,9% больше, чем в 2016 г. </a:t>
            </a:r>
            <a:endParaRPr lang="ru-RU" sz="1400" dirty="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общем за 2015-2017 гг. рост налоговых доходов составил 113,9 млн. руб. (рост на 161,9%), неналоговых доходов – 30,4 млн. руб. (рост на </a:t>
            </a:r>
            <a:r>
              <a:rPr lang="ru-RU" sz="1400" smtClean="0">
                <a:latin typeface="Times New Roman" panose="02020603050405020304" pitchFamily="18" charset="0"/>
                <a:cs typeface="Times New Roman" panose="02020603050405020304" pitchFamily="18" charset="0"/>
              </a:rPr>
              <a:t>140,9%).</a:t>
            </a:r>
            <a:endParaRPr lang="ru-RU" sz="1400" dirty="0">
              <a:latin typeface="Times New Roman" panose="02020603050405020304" pitchFamily="18" charset="0"/>
              <a:cs typeface="Times New Roman" panose="02020603050405020304" pitchFamily="18" charset="0"/>
            </a:endParaRPr>
          </a:p>
          <a:p>
            <a:pPr algn="just"/>
            <a:endParaRPr lang="ru-RU" sz="1400" dirty="0">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0" y="5229900"/>
            <a:ext cx="9906000" cy="1169551"/>
          </a:xfrm>
          <a:prstGeom prst="rect">
            <a:avLst/>
          </a:prstGeom>
        </p:spPr>
        <p:txBody>
          <a:bodyPr>
            <a:spAutoFit/>
          </a:bodyPr>
          <a:lstStyle/>
          <a:p>
            <a:pPr algn="ctr"/>
            <a:r>
              <a:rPr lang="ru-RU" sz="1400" b="1" dirty="0">
                <a:latin typeface="Times New Roman" panose="02020603050405020304" pitchFamily="18" charset="0"/>
                <a:cs typeface="Times New Roman" panose="02020603050405020304" pitchFamily="18" charset="0"/>
              </a:rPr>
              <a:t>Выполнение по видам налогов на </a:t>
            </a:r>
            <a:r>
              <a:rPr lang="ru-RU" sz="1400" b="1" dirty="0" smtClean="0">
                <a:latin typeface="Times New Roman" panose="02020603050405020304" pitchFamily="18" charset="0"/>
                <a:cs typeface="Times New Roman" panose="02020603050405020304" pitchFamily="18" charset="0"/>
              </a:rPr>
              <a:t>01.01.2018 г</a:t>
            </a:r>
            <a:r>
              <a:rPr lang="ru-RU" sz="1400" b="1" dirty="0">
                <a:latin typeface="Times New Roman" panose="02020603050405020304" pitchFamily="18" charset="0"/>
                <a:cs typeface="Times New Roman" panose="02020603050405020304" pitchFamily="18" charset="0"/>
              </a:rPr>
              <a:t>. следующее:</a:t>
            </a:r>
            <a:endParaRPr lang="ru-RU" sz="14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НДФЛ </a:t>
            </a:r>
            <a:r>
              <a:rPr lang="ru-RU" sz="1400" dirty="0" smtClean="0">
                <a:latin typeface="Times New Roman" panose="02020603050405020304" pitchFamily="18" charset="0"/>
                <a:cs typeface="Times New Roman" panose="02020603050405020304" pitchFamily="18" charset="0"/>
              </a:rPr>
              <a:t>– выполнение </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113,30 </a:t>
            </a:r>
            <a:r>
              <a:rPr lang="ru-RU" sz="1400" dirty="0">
                <a:latin typeface="Times New Roman" panose="02020603050405020304" pitchFamily="18" charset="0"/>
                <a:cs typeface="Times New Roman" panose="02020603050405020304" pitchFamily="18" charset="0"/>
              </a:rPr>
              <a:t>млн. руб., </a:t>
            </a:r>
            <a:r>
              <a:rPr lang="ru-RU" sz="1400" dirty="0" smtClean="0">
                <a:latin typeface="Times New Roman" panose="02020603050405020304" pitchFamily="18" charset="0"/>
                <a:cs typeface="Times New Roman" panose="02020603050405020304" pitchFamily="18" charset="0"/>
              </a:rPr>
              <a:t>рост к 2016 г. на 2,1% </a:t>
            </a:r>
            <a:endParaRPr lang="ru-RU" sz="14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q"/>
            </a:pPr>
            <a:r>
              <a:rPr lang="ru-RU" sz="1400" dirty="0" smtClean="0">
                <a:latin typeface="Times New Roman" panose="02020603050405020304" pitchFamily="18" charset="0"/>
                <a:cs typeface="Times New Roman" panose="02020603050405020304" pitchFamily="18" charset="0"/>
              </a:rPr>
              <a:t>УСН </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выполнение – 73,45 млн. руб., рост к 2016 г. на 27,1% </a:t>
            </a:r>
            <a:endParaRPr lang="ru-RU" sz="14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Налог на имущество физических лиц – </a:t>
            </a:r>
            <a:r>
              <a:rPr lang="ru-RU" sz="1400" dirty="0" smtClean="0">
                <a:latin typeface="Times New Roman" panose="02020603050405020304" pitchFamily="18" charset="0"/>
                <a:cs typeface="Times New Roman" panose="02020603050405020304" pitchFamily="18" charset="0"/>
              </a:rPr>
              <a:t>выполнение – 4,29 млн. руб., рост к 2016 г. на 45,0% </a:t>
            </a:r>
            <a:endParaRPr lang="ru-RU" sz="14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q"/>
            </a:pPr>
            <a:r>
              <a:rPr lang="ru-RU" sz="1400" dirty="0">
                <a:latin typeface="Times New Roman" panose="02020603050405020304" pitchFamily="18" charset="0"/>
                <a:cs typeface="Times New Roman" panose="02020603050405020304" pitchFamily="18" charset="0"/>
              </a:rPr>
              <a:t>Земельный налог – </a:t>
            </a:r>
            <a:r>
              <a:rPr lang="ru-RU" sz="1400" dirty="0" smtClean="0">
                <a:latin typeface="Times New Roman" panose="02020603050405020304" pitchFamily="18" charset="0"/>
                <a:cs typeface="Times New Roman" panose="02020603050405020304" pitchFamily="18" charset="0"/>
              </a:rPr>
              <a:t>выполнение – 72,44 млн. руб., рост к 2016 г. на 19,2% </a:t>
            </a:r>
            <a:endParaRPr lang="ru-RU" sz="1400"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cstate="print"/>
          <a:stretch>
            <a:fillRect/>
          </a:stretch>
        </p:blipFill>
        <p:spPr>
          <a:xfrm>
            <a:off x="2579688" y="3861475"/>
            <a:ext cx="2071687" cy="1344613"/>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4" cstate="print"/>
          <a:stretch>
            <a:fillRect/>
          </a:stretch>
        </p:blipFill>
        <p:spPr>
          <a:xfrm>
            <a:off x="333375" y="3861475"/>
            <a:ext cx="1739900" cy="1304925"/>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5" cstate="print"/>
          <a:stretch>
            <a:fillRect/>
          </a:stretch>
        </p:blipFill>
        <p:spPr>
          <a:xfrm>
            <a:off x="4975225" y="3820200"/>
            <a:ext cx="2078038" cy="1412875"/>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6"/>
          <a:stretch>
            <a:fillRect/>
          </a:stretch>
        </p:blipFill>
        <p:spPr>
          <a:xfrm>
            <a:off x="7553325" y="3817025"/>
            <a:ext cx="2062163" cy="13970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Группа 6"/>
          <p:cNvGrpSpPr>
            <a:grpSpLocks/>
          </p:cNvGrpSpPr>
          <p:nvPr/>
        </p:nvGrpSpPr>
        <p:grpSpPr bwMode="auto">
          <a:xfrm rot="5400000">
            <a:off x="4499768" y="-4499768"/>
            <a:ext cx="906463" cy="9906000"/>
            <a:chOff x="4933014" y="-35"/>
            <a:chExt cx="1066800" cy="11953876"/>
          </a:xfrm>
        </p:grpSpPr>
        <p:pic>
          <p:nvPicPr>
            <p:cNvPr id="10245"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43" name="Прямоугольник 1"/>
          <p:cNvSpPr>
            <a:spLocks noChangeArrowheads="1"/>
          </p:cNvSpPr>
          <p:nvPr/>
        </p:nvSpPr>
        <p:spPr bwMode="auto">
          <a:xfrm>
            <a:off x="0" y="914400"/>
            <a:ext cx="9906001"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b="1" dirty="0">
                <a:latin typeface="Times New Roman" panose="02020603050405020304" pitchFamily="18" charset="0"/>
                <a:cs typeface="Times New Roman" panose="02020603050405020304" pitchFamily="18" charset="0"/>
              </a:rPr>
              <a:t>Значительный рост собираемости по собственным доходам по отношению к </a:t>
            </a:r>
            <a:r>
              <a:rPr lang="ru-RU" sz="1400" b="1" dirty="0" smtClean="0">
                <a:latin typeface="Times New Roman" panose="02020603050405020304" pitchFamily="18" charset="0"/>
                <a:cs typeface="Times New Roman" panose="02020603050405020304" pitchFamily="18" charset="0"/>
              </a:rPr>
              <a:t>прошлым годам </a:t>
            </a:r>
            <a:r>
              <a:rPr lang="ru-RU" sz="1400" b="1" dirty="0">
                <a:latin typeface="Times New Roman" panose="02020603050405020304" pitchFamily="18" charset="0"/>
                <a:cs typeface="Times New Roman" panose="02020603050405020304" pitchFamily="18" charset="0"/>
              </a:rPr>
              <a:t>наблюдается по следующим налогам:</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 земельный налог – </a:t>
            </a:r>
            <a:r>
              <a:rPr lang="ru-RU" sz="1400" dirty="0" smtClean="0">
                <a:latin typeface="Times New Roman" panose="02020603050405020304" pitchFamily="18" charset="0"/>
                <a:cs typeface="Times New Roman" panose="02020603050405020304" pitchFamily="18" charset="0"/>
              </a:rPr>
              <a:t>119,2% </a:t>
            </a:r>
            <a:r>
              <a:rPr lang="ru-RU" sz="1400" dirty="0">
                <a:latin typeface="Times New Roman" panose="02020603050405020304" pitchFamily="18" charset="0"/>
                <a:cs typeface="Times New Roman" panose="02020603050405020304" pitchFamily="18" charset="0"/>
              </a:rPr>
              <a:t>к 2016 году и </a:t>
            </a:r>
            <a:r>
              <a:rPr lang="ru-RU" sz="1400" dirty="0" smtClean="0">
                <a:latin typeface="Times New Roman" panose="02020603050405020304" pitchFamily="18" charset="0"/>
                <a:cs typeface="Times New Roman" panose="02020603050405020304" pitchFamily="18" charset="0"/>
              </a:rPr>
              <a:t>179,4% </a:t>
            </a:r>
            <a:r>
              <a:rPr lang="ru-RU" sz="1400" dirty="0">
                <a:latin typeface="Times New Roman" panose="02020603050405020304" pitchFamily="18" charset="0"/>
                <a:cs typeface="Times New Roman" panose="02020603050405020304" pitchFamily="18" charset="0"/>
              </a:rPr>
              <a:t>к 2015 году </a:t>
            </a:r>
            <a:r>
              <a:rPr lang="ru-RU" sz="1400" dirty="0" smtClean="0">
                <a:latin typeface="Times New Roman" panose="02020603050405020304" pitchFamily="18" charset="0"/>
                <a:cs typeface="Times New Roman" panose="02020603050405020304" pitchFamily="18" charset="0"/>
              </a:rPr>
              <a:t>(за </a:t>
            </a:r>
            <a:r>
              <a:rPr lang="ru-RU" sz="1400" dirty="0">
                <a:latin typeface="Times New Roman" panose="02020603050405020304" pitchFamily="18" charset="0"/>
                <a:cs typeface="Times New Roman" panose="02020603050405020304" pitchFamily="18" charset="0"/>
              </a:rPr>
              <a:t>2017 </a:t>
            </a:r>
            <a:r>
              <a:rPr lang="ru-RU" sz="1400" dirty="0" smtClean="0">
                <a:latin typeface="Times New Roman" panose="02020603050405020304" pitchFamily="18" charset="0"/>
                <a:cs typeface="Times New Roman" panose="02020603050405020304" pitchFamily="18" charset="0"/>
              </a:rPr>
              <a:t>год </a:t>
            </a:r>
            <a:r>
              <a:rPr lang="ru-RU" sz="1400" dirty="0">
                <a:latin typeface="Times New Roman" panose="02020603050405020304" pitchFamily="18" charset="0"/>
                <a:cs typeface="Times New Roman" panose="02020603050405020304" pitchFamily="18" charset="0"/>
              </a:rPr>
              <a:t>собрано </a:t>
            </a:r>
            <a:r>
              <a:rPr lang="ru-RU" sz="1400" dirty="0" smtClean="0">
                <a:latin typeface="Times New Roman" panose="02020603050405020304" pitchFamily="18" charset="0"/>
                <a:cs typeface="Times New Roman" panose="02020603050405020304" pitchFamily="18" charset="0"/>
              </a:rPr>
              <a:t>72,43 </a:t>
            </a:r>
            <a:r>
              <a:rPr lang="ru-RU" sz="1400" dirty="0">
                <a:latin typeface="Times New Roman" panose="02020603050405020304" pitchFamily="18" charset="0"/>
                <a:cs typeface="Times New Roman" panose="02020603050405020304" pitchFamily="18" charset="0"/>
              </a:rPr>
              <a:t>млн. руб. против </a:t>
            </a:r>
            <a:r>
              <a:rPr lang="ru-RU" sz="1400" dirty="0" smtClean="0">
                <a:latin typeface="Times New Roman" panose="02020603050405020304" pitchFamily="18" charset="0"/>
                <a:cs typeface="Times New Roman" panose="02020603050405020304" pitchFamily="18" charset="0"/>
              </a:rPr>
              <a:t>60,77 </a:t>
            </a:r>
            <a:r>
              <a:rPr lang="ru-RU" sz="1400" dirty="0">
                <a:latin typeface="Times New Roman" panose="02020603050405020304" pitchFamily="18" charset="0"/>
                <a:cs typeface="Times New Roman" panose="02020603050405020304" pitchFamily="18" charset="0"/>
              </a:rPr>
              <a:t>млн. руб. в 2016 году и </a:t>
            </a:r>
            <a:r>
              <a:rPr lang="ru-RU" sz="1400" dirty="0" smtClean="0">
                <a:latin typeface="Times New Roman" panose="02020603050405020304" pitchFamily="18" charset="0"/>
                <a:cs typeface="Times New Roman" panose="02020603050405020304" pitchFamily="18" charset="0"/>
              </a:rPr>
              <a:t>40,37 </a:t>
            </a:r>
            <a:r>
              <a:rPr lang="ru-RU" sz="1400" dirty="0">
                <a:latin typeface="Times New Roman" panose="02020603050405020304" pitchFamily="18" charset="0"/>
                <a:cs typeface="Times New Roman" panose="02020603050405020304" pitchFamily="18" charset="0"/>
              </a:rPr>
              <a:t>млн. руб. в 2015 году);</a:t>
            </a:r>
          </a:p>
          <a:p>
            <a:pPr algn="just"/>
            <a:r>
              <a:rPr lang="ru-RU" sz="1400" dirty="0">
                <a:latin typeface="Times New Roman" panose="02020603050405020304" pitchFamily="18" charset="0"/>
                <a:cs typeface="Times New Roman" panose="02020603050405020304" pitchFamily="18" charset="0"/>
              </a:rPr>
              <a:t>- налог на имущество физических лиц – </a:t>
            </a:r>
            <a:r>
              <a:rPr lang="ru-RU" sz="1400" dirty="0" smtClean="0">
                <a:latin typeface="Times New Roman" panose="02020603050405020304" pitchFamily="18" charset="0"/>
                <a:cs typeface="Times New Roman" panose="02020603050405020304" pitchFamily="18" charset="0"/>
              </a:rPr>
              <a:t>145,0% </a:t>
            </a:r>
            <a:r>
              <a:rPr lang="ru-RU" sz="1400" dirty="0">
                <a:latin typeface="Times New Roman" panose="02020603050405020304" pitchFamily="18" charset="0"/>
                <a:cs typeface="Times New Roman" panose="02020603050405020304" pitchFamily="18" charset="0"/>
              </a:rPr>
              <a:t>к 2016 году и </a:t>
            </a:r>
            <a:r>
              <a:rPr lang="ru-RU" sz="1400" dirty="0" smtClean="0">
                <a:latin typeface="Times New Roman" panose="02020603050405020304" pitchFamily="18" charset="0"/>
                <a:cs typeface="Times New Roman" panose="02020603050405020304" pitchFamily="18" charset="0"/>
              </a:rPr>
              <a:t>257,3% </a:t>
            </a:r>
            <a:r>
              <a:rPr lang="ru-RU" sz="1400" dirty="0">
                <a:latin typeface="Times New Roman" panose="02020603050405020304" pitchFamily="18" charset="0"/>
                <a:cs typeface="Times New Roman" panose="02020603050405020304" pitchFamily="18" charset="0"/>
              </a:rPr>
              <a:t>к аналогичному периоду 2015 года (за </a:t>
            </a:r>
            <a:r>
              <a:rPr lang="ru-RU" sz="1400" dirty="0" smtClean="0">
                <a:latin typeface="Times New Roman" panose="02020603050405020304" pitchFamily="18" charset="0"/>
                <a:cs typeface="Times New Roman" panose="02020603050405020304" pitchFamily="18" charset="0"/>
              </a:rPr>
              <a:t>2017 год </a:t>
            </a:r>
            <a:r>
              <a:rPr lang="ru-RU" sz="1400" dirty="0">
                <a:latin typeface="Times New Roman" panose="02020603050405020304" pitchFamily="18" charset="0"/>
                <a:cs typeface="Times New Roman" panose="02020603050405020304" pitchFamily="18" charset="0"/>
              </a:rPr>
              <a:t>собрано </a:t>
            </a:r>
            <a:r>
              <a:rPr lang="ru-RU" sz="1400" dirty="0" smtClean="0">
                <a:latin typeface="Times New Roman" panose="02020603050405020304" pitchFamily="18" charset="0"/>
                <a:cs typeface="Times New Roman" panose="02020603050405020304" pitchFamily="18" charset="0"/>
              </a:rPr>
              <a:t>4,29 </a:t>
            </a:r>
            <a:r>
              <a:rPr lang="ru-RU" sz="1400" dirty="0">
                <a:latin typeface="Times New Roman" panose="02020603050405020304" pitchFamily="18" charset="0"/>
                <a:cs typeface="Times New Roman" panose="02020603050405020304" pitchFamily="18" charset="0"/>
              </a:rPr>
              <a:t>млн. руб., против </a:t>
            </a:r>
            <a:r>
              <a:rPr lang="ru-RU" sz="1400" dirty="0" smtClean="0">
                <a:latin typeface="Times New Roman" panose="02020603050405020304" pitchFamily="18" charset="0"/>
                <a:cs typeface="Times New Roman" panose="02020603050405020304" pitchFamily="18" charset="0"/>
              </a:rPr>
              <a:t>2,95 </a:t>
            </a:r>
            <a:r>
              <a:rPr lang="ru-RU" sz="1400" dirty="0">
                <a:latin typeface="Times New Roman" panose="02020603050405020304" pitchFamily="18" charset="0"/>
                <a:cs typeface="Times New Roman" panose="02020603050405020304" pitchFamily="18" charset="0"/>
              </a:rPr>
              <a:t>млн. руб. в 2016 году и </a:t>
            </a:r>
            <a:r>
              <a:rPr lang="ru-RU" sz="1400" dirty="0" smtClean="0">
                <a:latin typeface="Times New Roman" panose="02020603050405020304" pitchFamily="18" charset="0"/>
                <a:cs typeface="Times New Roman" panose="02020603050405020304" pitchFamily="18" charset="0"/>
              </a:rPr>
              <a:t>1,66 </a:t>
            </a:r>
            <a:r>
              <a:rPr lang="ru-RU" sz="1400" dirty="0">
                <a:latin typeface="Times New Roman" panose="02020603050405020304" pitchFamily="18" charset="0"/>
                <a:cs typeface="Times New Roman" panose="02020603050405020304" pitchFamily="18" charset="0"/>
              </a:rPr>
              <a:t>млн. руб. в 2015 году):</a:t>
            </a:r>
          </a:p>
          <a:p>
            <a:pPr algn="just"/>
            <a:r>
              <a:rPr lang="ru-RU" sz="1400" dirty="0">
                <a:latin typeface="Times New Roman" panose="02020603050405020304" pitchFamily="18" charset="0"/>
                <a:cs typeface="Times New Roman" panose="02020603050405020304" pitchFamily="18" charset="0"/>
              </a:rPr>
              <a:t>- упрощенная система налогообложения – </a:t>
            </a:r>
            <a:r>
              <a:rPr lang="ru-RU" sz="1400" dirty="0" smtClean="0">
                <a:latin typeface="Times New Roman" panose="02020603050405020304" pitchFamily="18" charset="0"/>
                <a:cs typeface="Times New Roman" panose="02020603050405020304" pitchFamily="18" charset="0"/>
              </a:rPr>
              <a:t>127,1% </a:t>
            </a:r>
            <a:r>
              <a:rPr lang="ru-RU" sz="1400" dirty="0">
                <a:latin typeface="Times New Roman" panose="02020603050405020304" pitchFamily="18" charset="0"/>
                <a:cs typeface="Times New Roman" panose="02020603050405020304" pitchFamily="18" charset="0"/>
              </a:rPr>
              <a:t>к аналогичному периоду 2016 года </a:t>
            </a:r>
            <a:r>
              <a:rPr lang="ru-RU" sz="1400" dirty="0" smtClean="0">
                <a:latin typeface="Times New Roman" panose="02020603050405020304" pitchFamily="18" charset="0"/>
                <a:cs typeface="Times New Roman" panose="02020603050405020304" pitchFamily="18" charset="0"/>
              </a:rPr>
              <a:t>(73,45 </a:t>
            </a:r>
            <a:r>
              <a:rPr lang="ru-RU" sz="1400" dirty="0">
                <a:latin typeface="Times New Roman" panose="02020603050405020304" pitchFamily="18" charset="0"/>
                <a:cs typeface="Times New Roman" panose="02020603050405020304" pitchFamily="18" charset="0"/>
              </a:rPr>
              <a:t>млн. руб. против </a:t>
            </a:r>
            <a:r>
              <a:rPr lang="ru-RU" sz="1400" dirty="0" smtClean="0">
                <a:latin typeface="Times New Roman" panose="02020603050405020304" pitchFamily="18" charset="0"/>
                <a:cs typeface="Times New Roman" panose="02020603050405020304" pitchFamily="18" charset="0"/>
              </a:rPr>
              <a:t>57,79 </a:t>
            </a:r>
            <a:r>
              <a:rPr lang="ru-RU" sz="1400" dirty="0">
                <a:latin typeface="Times New Roman" panose="02020603050405020304" pitchFamily="18" charset="0"/>
                <a:cs typeface="Times New Roman" panose="02020603050405020304" pitchFamily="18" charset="0"/>
              </a:rPr>
              <a:t>млн. руб.).</a:t>
            </a:r>
          </a:p>
          <a:p>
            <a:pPr algn="just"/>
            <a:r>
              <a:rPr lang="ru-RU" sz="1400" dirty="0">
                <a:latin typeface="Times New Roman" panose="02020603050405020304" pitchFamily="18" charset="0"/>
                <a:cs typeface="Times New Roman" panose="02020603050405020304" pitchFamily="18" charset="0"/>
              </a:rPr>
              <a:t>Также активная работа проводится по собираемости неналоговых доходов, лучшие показатели по таким видам сборов, как:</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доход от реализации муниципального имущества </a:t>
            </a:r>
            <a:r>
              <a:rPr lang="ru-RU" sz="1400" dirty="0">
                <a:latin typeface="Times New Roman" panose="02020603050405020304" pitchFamily="18" charset="0"/>
                <a:cs typeface="Times New Roman" panose="02020603050405020304" pitchFamily="18" charset="0"/>
              </a:rPr>
              <a:t>– рост к </a:t>
            </a:r>
            <a:r>
              <a:rPr lang="ru-RU" sz="1400" dirty="0" smtClean="0">
                <a:latin typeface="Times New Roman" panose="02020603050405020304" pitchFamily="18" charset="0"/>
                <a:cs typeface="Times New Roman" panose="02020603050405020304" pitchFamily="18" charset="0"/>
              </a:rPr>
              <a:t>2016 году </a:t>
            </a:r>
            <a:r>
              <a:rPr lang="ru-RU" sz="1400" dirty="0">
                <a:latin typeface="Times New Roman" panose="02020603050405020304" pitchFamily="18" charset="0"/>
                <a:cs typeface="Times New Roman" panose="02020603050405020304" pitchFamily="18" charset="0"/>
              </a:rPr>
              <a:t>составил </a:t>
            </a:r>
            <a:r>
              <a:rPr lang="ru-RU" sz="1400" dirty="0" smtClean="0">
                <a:latin typeface="Times New Roman" panose="02020603050405020304" pitchFamily="18" charset="0"/>
                <a:cs typeface="Times New Roman" panose="02020603050405020304" pitchFamily="18" charset="0"/>
              </a:rPr>
              <a:t>527,5% </a:t>
            </a:r>
            <a:r>
              <a:rPr lang="ru-RU" sz="1400" dirty="0">
                <a:latin typeface="Times New Roman" panose="02020603050405020304" pitchFamily="18" charset="0"/>
                <a:cs typeface="Times New Roman" panose="02020603050405020304" pitchFamily="18" charset="0"/>
              </a:rPr>
              <a:t>и </a:t>
            </a:r>
            <a:r>
              <a:rPr lang="ru-RU" sz="1400" dirty="0" smtClean="0">
                <a:latin typeface="Times New Roman" panose="02020603050405020304" pitchFamily="18" charset="0"/>
                <a:cs typeface="Times New Roman" panose="02020603050405020304" pitchFamily="18" charset="0"/>
              </a:rPr>
              <a:t>160,5% </a:t>
            </a:r>
            <a:r>
              <a:rPr lang="ru-RU" sz="1400" dirty="0">
                <a:latin typeface="Times New Roman" panose="02020603050405020304" pitchFamily="18" charset="0"/>
                <a:cs typeface="Times New Roman" panose="02020603050405020304" pitchFamily="18" charset="0"/>
              </a:rPr>
              <a:t>к 2015 году (в 2017 году собрано </a:t>
            </a:r>
            <a:r>
              <a:rPr lang="ru-RU" sz="1400" dirty="0" smtClean="0">
                <a:latin typeface="Times New Roman" panose="02020603050405020304" pitchFamily="18" charset="0"/>
                <a:cs typeface="Times New Roman" panose="02020603050405020304" pitchFamily="18" charset="0"/>
              </a:rPr>
              <a:t>20,7 </a:t>
            </a:r>
            <a:r>
              <a:rPr lang="ru-RU" sz="1400" dirty="0">
                <a:latin typeface="Times New Roman" panose="02020603050405020304" pitchFamily="18" charset="0"/>
                <a:cs typeface="Times New Roman" panose="02020603050405020304" pitchFamily="18" charset="0"/>
              </a:rPr>
              <a:t>млн. руб., в 2016 году – </a:t>
            </a:r>
            <a:r>
              <a:rPr lang="ru-RU" sz="1400" dirty="0" smtClean="0">
                <a:latin typeface="Times New Roman" panose="02020603050405020304" pitchFamily="18" charset="0"/>
                <a:cs typeface="Times New Roman" panose="02020603050405020304" pitchFamily="18" charset="0"/>
              </a:rPr>
              <a:t>3,92 </a:t>
            </a:r>
            <a:r>
              <a:rPr lang="ru-RU" sz="1400" dirty="0">
                <a:latin typeface="Times New Roman" panose="02020603050405020304" pitchFamily="18" charset="0"/>
                <a:cs typeface="Times New Roman" panose="02020603050405020304" pitchFamily="18" charset="0"/>
              </a:rPr>
              <a:t>млн. руб., в 2015 году – </a:t>
            </a:r>
            <a:r>
              <a:rPr lang="ru-RU" sz="1400" dirty="0" smtClean="0">
                <a:latin typeface="Times New Roman" panose="02020603050405020304" pitchFamily="18" charset="0"/>
                <a:cs typeface="Times New Roman" panose="02020603050405020304" pitchFamily="18" charset="0"/>
              </a:rPr>
              <a:t>12,90 </a:t>
            </a:r>
            <a:r>
              <a:rPr lang="ru-RU" sz="1400" dirty="0">
                <a:latin typeface="Times New Roman" panose="02020603050405020304" pitchFamily="18" charset="0"/>
                <a:cs typeface="Times New Roman" panose="02020603050405020304" pitchFamily="18" charset="0"/>
              </a:rPr>
              <a:t>млн. руб.);</a:t>
            </a:r>
          </a:p>
          <a:p>
            <a:pPr algn="just"/>
            <a:r>
              <a:rPr lang="ru-RU" sz="1400" dirty="0">
                <a:latin typeface="Times New Roman" panose="02020603050405020304" pitchFamily="18" charset="0"/>
                <a:cs typeface="Times New Roman" panose="02020603050405020304" pitchFamily="18" charset="0"/>
              </a:rPr>
              <a:t>- доходы от оказания платных услуг – рост к </a:t>
            </a:r>
            <a:r>
              <a:rPr lang="ru-RU" sz="1400" dirty="0" smtClean="0">
                <a:latin typeface="Times New Roman" panose="02020603050405020304" pitchFamily="18" charset="0"/>
                <a:cs typeface="Times New Roman" panose="02020603050405020304" pitchFamily="18" charset="0"/>
              </a:rPr>
              <a:t>2016 году </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117,6% </a:t>
            </a:r>
            <a:r>
              <a:rPr lang="ru-RU" sz="1400" dirty="0">
                <a:latin typeface="Times New Roman" panose="02020603050405020304" pitchFamily="18" charset="0"/>
                <a:cs typeface="Times New Roman" panose="02020603050405020304" pitchFamily="18" charset="0"/>
              </a:rPr>
              <a:t>и </a:t>
            </a:r>
            <a:r>
              <a:rPr lang="ru-RU" sz="1400" dirty="0" smtClean="0">
                <a:latin typeface="Times New Roman" panose="02020603050405020304" pitchFamily="18" charset="0"/>
                <a:cs typeface="Times New Roman" panose="02020603050405020304" pitchFamily="18" charset="0"/>
              </a:rPr>
              <a:t>139,1% </a:t>
            </a:r>
            <a:r>
              <a:rPr lang="ru-RU" sz="1400" dirty="0">
                <a:latin typeface="Times New Roman" panose="02020603050405020304" pitchFamily="18" charset="0"/>
                <a:cs typeface="Times New Roman" panose="02020603050405020304" pitchFamily="18" charset="0"/>
              </a:rPr>
              <a:t>к 2015 году (в 2017 году собрано </a:t>
            </a:r>
            <a:r>
              <a:rPr lang="ru-RU" sz="1400" dirty="0" smtClean="0">
                <a:latin typeface="Times New Roman" panose="02020603050405020304" pitchFamily="18" charset="0"/>
                <a:cs typeface="Times New Roman" panose="02020603050405020304" pitchFamily="18" charset="0"/>
              </a:rPr>
              <a:t>61,91 </a:t>
            </a:r>
            <a:r>
              <a:rPr lang="ru-RU" sz="1400" dirty="0">
                <a:latin typeface="Times New Roman" panose="02020603050405020304" pitchFamily="18" charset="0"/>
                <a:cs typeface="Times New Roman" panose="02020603050405020304" pitchFamily="18" charset="0"/>
              </a:rPr>
              <a:t>млн. руб., в 2016 году – </a:t>
            </a:r>
            <a:r>
              <a:rPr lang="ru-RU" sz="1400" dirty="0" smtClean="0">
                <a:latin typeface="Times New Roman" panose="02020603050405020304" pitchFamily="18" charset="0"/>
                <a:cs typeface="Times New Roman" panose="02020603050405020304" pitchFamily="18" charset="0"/>
              </a:rPr>
              <a:t>52,62 </a:t>
            </a:r>
            <a:r>
              <a:rPr lang="ru-RU" sz="1400" dirty="0">
                <a:latin typeface="Times New Roman" panose="02020603050405020304" pitchFamily="18" charset="0"/>
                <a:cs typeface="Times New Roman" panose="02020603050405020304" pitchFamily="18" charset="0"/>
              </a:rPr>
              <a:t>млн. руб., в 2015 году – </a:t>
            </a:r>
            <a:r>
              <a:rPr lang="ru-RU" sz="1400" dirty="0" smtClean="0">
                <a:latin typeface="Times New Roman" panose="02020603050405020304" pitchFamily="18" charset="0"/>
                <a:cs typeface="Times New Roman" panose="02020603050405020304" pitchFamily="18" charset="0"/>
              </a:rPr>
              <a:t>44,49 </a:t>
            </a:r>
            <a:r>
              <a:rPr lang="ru-RU" sz="1400" dirty="0">
                <a:latin typeface="Times New Roman" panose="02020603050405020304" pitchFamily="18" charset="0"/>
                <a:cs typeface="Times New Roman" panose="02020603050405020304" pitchFamily="18" charset="0"/>
              </a:rPr>
              <a:t>млн. руб.).</a:t>
            </a:r>
            <a:endParaRPr lang="ru-RU" sz="1400" dirty="0">
              <a:effectLst/>
              <a:latin typeface="Times New Roman" panose="02020603050405020304" pitchFamily="18" charset="0"/>
              <a:cs typeface="Times New Roman" panose="02020603050405020304" pitchFamily="18" charset="0"/>
            </a:endParaRPr>
          </a:p>
        </p:txBody>
      </p:sp>
      <p:sp>
        <p:nvSpPr>
          <p:cNvPr id="10244" name="Прямоугольник 2"/>
          <p:cNvSpPr>
            <a:spLocks noChangeArrowheads="1"/>
          </p:cNvSpPr>
          <p:nvPr/>
        </p:nvSpPr>
        <p:spPr bwMode="auto">
          <a:xfrm>
            <a:off x="0" y="3965575"/>
            <a:ext cx="9906000" cy="2708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indent="457200">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b="1" dirty="0">
                <a:latin typeface="Times New Roman" panose="02020603050405020304" pitchFamily="18" charset="0"/>
                <a:cs typeface="Times New Roman" panose="02020603050405020304" pitchFamily="18" charset="0"/>
              </a:rPr>
              <a:t>В целях увеличения сборов налоговых и неналоговых доходов принята программа финансового оздоровления и социально-экономического развития ГО «город Дербент», в рамках которой:</a:t>
            </a:r>
            <a:endParaRPr lang="ru-RU" sz="1400" dirty="0">
              <a:latin typeface="Times New Roman" panose="02020603050405020304" pitchFamily="18" charset="0"/>
              <a:cs typeface="Times New Roman" panose="02020603050405020304" pitchFamily="18" charset="0"/>
            </a:endParaRPr>
          </a:p>
          <a:p>
            <a:pPr lvl="0" algn="just"/>
            <a:r>
              <a:rPr lang="ru-RU" sz="1400" dirty="0">
                <a:latin typeface="Times New Roman" panose="02020603050405020304" pitchFamily="18" charset="0"/>
                <a:cs typeface="Times New Roman" panose="02020603050405020304" pitchFamily="18" charset="0"/>
              </a:rPr>
              <a:t>проводится адресная работа с физическими лицами и организациями, имеющими крупную задолженность по налогам и доходам от аренды муниципального имущества, в том числе не платившими многие годы. Принятие мер по расторжению заключенных договоров аренды в случае неуплаты;</a:t>
            </a:r>
          </a:p>
          <a:p>
            <a:pPr lvl="0" algn="just"/>
            <a:r>
              <a:rPr lang="ru-RU" sz="1400" dirty="0">
                <a:latin typeface="Times New Roman" panose="02020603050405020304" pitchFamily="18" charset="0"/>
                <a:cs typeface="Times New Roman" panose="02020603050405020304" pitchFamily="18" charset="0"/>
              </a:rPr>
              <a:t>проводятся мероприятия по постановке на налоговый учет лиц, осуществляющих незаконную предпринимательскую деятельность без соответствующей регистрации, и легализация неформальных трудовых отношений, в том числе через СМИ;</a:t>
            </a:r>
          </a:p>
          <a:p>
            <a:pPr lvl="0" algn="just"/>
            <a:r>
              <a:rPr lang="ru-RU" sz="1400" dirty="0">
                <a:latin typeface="Times New Roman" panose="02020603050405020304" pitchFamily="18" charset="0"/>
                <a:cs typeface="Times New Roman" panose="02020603050405020304" pitchFamily="18" charset="0"/>
              </a:rPr>
              <a:t>осуществляется постановка на учет лиц, уклоняющихся от государственной регистрации права собственности на законченные строительством объекты;</a:t>
            </a:r>
          </a:p>
          <a:p>
            <a:pPr lvl="0" algn="just"/>
            <a:r>
              <a:rPr lang="ru-RU" sz="1400" dirty="0">
                <a:latin typeface="Times New Roman" panose="02020603050405020304" pitchFamily="18" charset="0"/>
                <a:cs typeface="Times New Roman" panose="02020603050405020304" pitchFamily="18" charset="0"/>
              </a:rPr>
              <a:t>выявляются незарегистрированные собственники земельных участков и с вовлечением их в налогооблагаемый оборот;</a:t>
            </a:r>
          </a:p>
          <a:p>
            <a:pPr lvl="0" algn="just"/>
            <a:r>
              <a:rPr lang="ru-RU" sz="1400" dirty="0">
                <a:latin typeface="Times New Roman" panose="02020603050405020304" pitchFamily="18" charset="0"/>
                <a:cs typeface="Times New Roman" panose="02020603050405020304" pitchFamily="18" charset="0"/>
              </a:rPr>
              <a:t>оказывается содействие гражданам в оформлении права собственности на землю и недвижимое имущество, проведение дней открытых дверей по данным вопросам.</a:t>
            </a:r>
            <a:endParaRPr lang="ru-RU" sz="1400" dirty="0">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Группа 6"/>
          <p:cNvGrpSpPr>
            <a:grpSpLocks/>
          </p:cNvGrpSpPr>
          <p:nvPr/>
        </p:nvGrpSpPr>
        <p:grpSpPr bwMode="auto">
          <a:xfrm rot="5400000">
            <a:off x="4499768" y="-4499768"/>
            <a:ext cx="906463" cy="9906000"/>
            <a:chOff x="4933014" y="-35"/>
            <a:chExt cx="1066800" cy="11953876"/>
          </a:xfrm>
        </p:grpSpPr>
        <p:pic>
          <p:nvPicPr>
            <p:cNvPr id="11268" name="Рисунок 1"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5400000">
              <a:off x="2437444" y="2495535"/>
              <a:ext cx="6057939"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Рисунок 5" descr="стена "/>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flipH="1">
              <a:off x="2523244" y="8477273"/>
              <a:ext cx="5895937" cy="10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267" name="Прямоугольник 1"/>
          <p:cNvSpPr>
            <a:spLocks noChangeArrowheads="1"/>
          </p:cNvSpPr>
          <p:nvPr/>
        </p:nvSpPr>
        <p:spPr bwMode="auto">
          <a:xfrm>
            <a:off x="11113" y="914618"/>
            <a:ext cx="9894887"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indent="449263">
              <a:defRPr sz="1500">
                <a:solidFill>
                  <a:schemeClr val="tx1"/>
                </a:solidFill>
                <a:latin typeface="Calibri" panose="020F0502020204030204" pitchFamily="34" charset="0"/>
              </a:defRPr>
            </a:lvl1pPr>
            <a:lvl2pPr>
              <a:defRPr sz="1500">
                <a:solidFill>
                  <a:schemeClr val="tx1"/>
                </a:solidFill>
                <a:latin typeface="Calibri" panose="020F0502020204030204" pitchFamily="34" charset="0"/>
              </a:defRPr>
            </a:lvl2pPr>
            <a:lvl3pPr>
              <a:defRPr sz="1500">
                <a:solidFill>
                  <a:schemeClr val="tx1"/>
                </a:solidFill>
                <a:latin typeface="Calibri" panose="020F0502020204030204" pitchFamily="34" charset="0"/>
              </a:defRPr>
            </a:lvl3pPr>
            <a:lvl4pPr>
              <a:defRPr sz="1500">
                <a:solidFill>
                  <a:schemeClr val="tx1"/>
                </a:solidFill>
                <a:latin typeface="Calibri" panose="020F0502020204030204" pitchFamily="34" charset="0"/>
              </a:defRPr>
            </a:lvl4pPr>
            <a:lvl5pPr>
              <a:defRPr sz="1500">
                <a:solidFill>
                  <a:schemeClr val="tx1"/>
                </a:solidFill>
                <a:latin typeface="Calibri" panose="020F0502020204030204" pitchFamily="34" charset="0"/>
              </a:defRPr>
            </a:lvl5pPr>
            <a:lvl6pPr marL="2009775" indent="-84138" defTabSz="774700" eaLnBrk="0" fontAlgn="base" hangingPunct="0">
              <a:spcBef>
                <a:spcPct val="0"/>
              </a:spcBef>
              <a:spcAft>
                <a:spcPct val="0"/>
              </a:spcAft>
              <a:defRPr sz="1500">
                <a:solidFill>
                  <a:schemeClr val="tx1"/>
                </a:solidFill>
                <a:latin typeface="Calibri" panose="020F0502020204030204" pitchFamily="34" charset="0"/>
              </a:defRPr>
            </a:lvl6pPr>
            <a:lvl7pPr marL="2466975" indent="-84138" defTabSz="774700" eaLnBrk="0" fontAlgn="base" hangingPunct="0">
              <a:spcBef>
                <a:spcPct val="0"/>
              </a:spcBef>
              <a:spcAft>
                <a:spcPct val="0"/>
              </a:spcAft>
              <a:defRPr sz="1500">
                <a:solidFill>
                  <a:schemeClr val="tx1"/>
                </a:solidFill>
                <a:latin typeface="Calibri" panose="020F0502020204030204" pitchFamily="34" charset="0"/>
              </a:defRPr>
            </a:lvl7pPr>
            <a:lvl8pPr marL="2924175" indent="-84138" defTabSz="774700" eaLnBrk="0" fontAlgn="base" hangingPunct="0">
              <a:spcBef>
                <a:spcPct val="0"/>
              </a:spcBef>
              <a:spcAft>
                <a:spcPct val="0"/>
              </a:spcAft>
              <a:defRPr sz="1500">
                <a:solidFill>
                  <a:schemeClr val="tx1"/>
                </a:solidFill>
                <a:latin typeface="Calibri" panose="020F0502020204030204" pitchFamily="34" charset="0"/>
              </a:defRPr>
            </a:lvl8pPr>
            <a:lvl9pPr marL="3381375" indent="-84138" defTabSz="774700" eaLnBrk="0" fontAlgn="base" hangingPunct="0">
              <a:spcBef>
                <a:spcPct val="0"/>
              </a:spcBef>
              <a:spcAft>
                <a:spcPct val="0"/>
              </a:spcAft>
              <a:defRPr sz="1500">
                <a:solidFill>
                  <a:schemeClr val="tx1"/>
                </a:solidFill>
                <a:latin typeface="Calibri" panose="020F0502020204030204" pitchFamily="34" charset="0"/>
              </a:defRPr>
            </a:lvl9pPr>
          </a:lstStyle>
          <a:p>
            <a:pPr algn="just"/>
            <a:r>
              <a:rPr lang="ru-RU" sz="1400" dirty="0" smtClean="0">
                <a:latin typeface="Times New Roman" panose="02020603050405020304" pitchFamily="18" charset="0"/>
                <a:cs typeface="Times New Roman" panose="02020603050405020304" pitchFamily="18" charset="0"/>
              </a:rPr>
              <a:t>В 2016 году начата оптимизация структуры администрации, сети и численности муниципальных учреждений и работников. Сокращено 106,75 штатных единиц по дошкольным образовательным учреждениям, 235,75 штатных единиц по общеобразовательным учреждениям, в том числе 65,75 штатных единиц руководящих работников. Всего сокращено 342,5 единицы. По итогам проведенной в 2015-2016 годах оптимизации количество сокращенных штатных единиц составило 506,25, а общий объем расходов на содержание муниципальных учреждений только за год уменьшился на 106 млн. рублей. </a:t>
            </a:r>
          </a:p>
          <a:p>
            <a:pPr algn="just"/>
            <a:r>
              <a:rPr lang="ru-RU" sz="1400" dirty="0" smtClean="0">
                <a:latin typeface="Times New Roman" panose="02020603050405020304" pitchFamily="18" charset="0"/>
                <a:cs typeface="Times New Roman" panose="02020603050405020304" pitchFamily="18" charset="0"/>
              </a:rPr>
              <a:t>Работа по оптимизации бюджетной сети продолжается и в настоящее время, так, например, с начала 2017 года уже сокращено 17 штатных единиц по учреждениям культуры. Сумма экономии в расчете на год составляет 2,236 млн. руб.</a:t>
            </a:r>
            <a:endParaRPr lang="ru-RU" sz="14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54511" y="2854475"/>
            <a:ext cx="2640588" cy="3255278"/>
          </a:xfrm>
          <a:prstGeom prst="ellipse">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83490" y="4482114"/>
            <a:ext cx="2921140" cy="21908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64074" y="4761340"/>
            <a:ext cx="2902046" cy="163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81131" y="2634098"/>
            <a:ext cx="2566070" cy="1850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5777" name="Picture 1"/>
          <p:cNvPicPr>
            <a:picLocks noChangeAspect="1" noChangeArrowheads="1"/>
          </p:cNvPicPr>
          <p:nvPr/>
        </p:nvPicPr>
        <p:blipFill>
          <a:blip r:embed="rId7"/>
          <a:srcRect/>
          <a:stretch>
            <a:fillRect/>
          </a:stretch>
        </p:blipFill>
        <p:spPr bwMode="auto">
          <a:xfrm>
            <a:off x="631452" y="2685770"/>
            <a:ext cx="2152650" cy="164782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8905</TotalTime>
  <Words>6768</Words>
  <Application>Microsoft Office PowerPoint</Application>
  <PresentationFormat>Лист A4 (210x297 мм)</PresentationFormat>
  <Paragraphs>994</Paragraphs>
  <Slides>55</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55</vt:i4>
      </vt:variant>
    </vt:vector>
  </HeadingPairs>
  <TitlesOfParts>
    <vt:vector size="57" baseType="lpstr">
      <vt:lpstr>Тема Office</vt:lpstr>
      <vt:lpstr>Acrobat Document</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vector>
  </TitlesOfParts>
  <Company>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Тагир</dc:creator>
  <cp:lastModifiedBy>Kudaev</cp:lastModifiedBy>
  <cp:revision>504</cp:revision>
  <cp:lastPrinted>2017-10-18T16:48:58Z</cp:lastPrinted>
  <dcterms:created xsi:type="dcterms:W3CDTF">2016-12-05T07:33:52Z</dcterms:created>
  <dcterms:modified xsi:type="dcterms:W3CDTF">2018-02-05T15:11:48Z</dcterms:modified>
</cp:coreProperties>
</file>